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72" r:id="rId4"/>
    <p:sldId id="270" r:id="rId5"/>
    <p:sldId id="259" r:id="rId6"/>
    <p:sldId id="260" r:id="rId7"/>
    <p:sldId id="261" r:id="rId8"/>
    <p:sldId id="262" r:id="rId9"/>
    <p:sldId id="263" r:id="rId10"/>
    <p:sldId id="264" r:id="rId11"/>
    <p:sldId id="266" r:id="rId12"/>
    <p:sldId id="267" r:id="rId13"/>
    <p:sldId id="268" r:id="rId14"/>
    <p:sldId id="269" r:id="rId15"/>
    <p:sldId id="271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69" d="100"/>
          <a:sy n="69" d="100"/>
        </p:scale>
        <p:origin x="-1416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9/19/2020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9/19/2020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9/19/2020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9/19/2020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9/19/2020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9/19/2020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9/19/2020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12" Type="http://schemas.openxmlformats.org/officeDocument/2006/relationships/image" Target="../media/image14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11" Type="http://schemas.openxmlformats.org/officeDocument/2006/relationships/image" Target="../media/image13.jpeg"/><Relationship Id="rId5" Type="http://schemas.openxmlformats.org/officeDocument/2006/relationships/image" Target="../media/image7.jpeg"/><Relationship Id="rId10" Type="http://schemas.openxmlformats.org/officeDocument/2006/relationships/image" Target="../media/image12.jpeg"/><Relationship Id="rId4" Type="http://schemas.openxmlformats.org/officeDocument/2006/relationships/image" Target="../media/image6.jpeg"/><Relationship Id="rId9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95400" y="0"/>
            <a:ext cx="6477000" cy="1447799"/>
          </a:xfrm>
          <a:solidFill>
            <a:schemeClr val="tx1"/>
          </a:solidFill>
        </p:spPr>
        <p:txBody>
          <a:bodyPr>
            <a:normAutofit/>
          </a:bodyPr>
          <a:lstStyle/>
          <a:p>
            <a:r>
              <a:rPr lang="en-US" sz="3600" dirty="0" smtClean="0">
                <a:solidFill>
                  <a:srgbClr val="00B050"/>
                </a:solidFill>
                <a:latin typeface="Algerian" pitchFamily="82" charset="0"/>
              </a:rPr>
              <a:t>Public Health Problems Arising From Zoo</a:t>
            </a:r>
            <a:endParaRPr lang="en-US" sz="3600" dirty="0">
              <a:solidFill>
                <a:srgbClr val="00B050"/>
              </a:solidFill>
              <a:latin typeface="Algerian" pitchFamily="82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495800"/>
            <a:ext cx="6400800" cy="20574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b="1" dirty="0" smtClean="0">
                <a:solidFill>
                  <a:srgbClr val="00CC00"/>
                </a:solidFill>
                <a:latin typeface="Comic Sans MS" pitchFamily="66" charset="0"/>
              </a:rPr>
              <a:t>Dr. Vivek Kr. Singh </a:t>
            </a:r>
          </a:p>
          <a:p>
            <a:pPr>
              <a:lnSpc>
                <a:spcPct val="90000"/>
              </a:lnSpc>
            </a:pPr>
            <a:r>
              <a:rPr lang="en-US" b="1" dirty="0" smtClean="0">
                <a:solidFill>
                  <a:srgbClr val="00CC00"/>
                </a:solidFill>
                <a:latin typeface="Comic Sans MS" pitchFamily="66" charset="0"/>
              </a:rPr>
              <a:t>Assistant Professor</a:t>
            </a:r>
          </a:p>
          <a:p>
            <a:pPr>
              <a:lnSpc>
                <a:spcPct val="90000"/>
              </a:lnSpc>
            </a:pPr>
            <a:r>
              <a:rPr lang="en-US" b="1" dirty="0" smtClean="0">
                <a:solidFill>
                  <a:srgbClr val="00CC00"/>
                </a:solidFill>
                <a:latin typeface="Comic Sans MS" pitchFamily="66" charset="0"/>
              </a:rPr>
              <a:t>Department of Veterinary Clinical Complex </a:t>
            </a:r>
          </a:p>
        </p:txBody>
      </p:sp>
      <p:pic>
        <p:nvPicPr>
          <p:cNvPr id="11266" name="Picture 2" descr="C:\Users\hp\Desktop\zoo\images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00200" y="1600200"/>
            <a:ext cx="5943600" cy="2676525"/>
          </a:xfrm>
          <a:prstGeom prst="rect">
            <a:avLst/>
          </a:prstGeom>
          <a:noFill/>
        </p:spPr>
      </p:pic>
      <p:pic>
        <p:nvPicPr>
          <p:cNvPr id="6" name="Picture 4" descr="C:\Users\hp\Desktop\gem\BASU-Logo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1219200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5" descr="C:\Users\hp\Desktop\gem\images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924800" y="0"/>
            <a:ext cx="1219200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 smtClean="0">
                <a:solidFill>
                  <a:srgbClr val="FF0000"/>
                </a:solidFill>
                <a:latin typeface="Algerian" pitchFamily="82" charset="0"/>
              </a:rPr>
              <a:t>Introduction</a:t>
            </a:r>
            <a:endParaRPr lang="en-US" sz="3600" dirty="0">
              <a:solidFill>
                <a:srgbClr val="FF0000"/>
              </a:solidFill>
              <a:latin typeface="Algerian" pitchFamily="82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solidFill>
            <a:srgbClr val="002060"/>
          </a:solidFill>
        </p:spPr>
        <p:txBody>
          <a:bodyPr>
            <a:normAutofit fontScale="92500" lnSpcReduction="10000"/>
          </a:bodyPr>
          <a:lstStyle/>
          <a:p>
            <a:pPr algn="just"/>
            <a:r>
              <a:rPr lang="en-US" sz="3500" dirty="0" smtClean="0">
                <a:solidFill>
                  <a:srgbClr val="00B050"/>
                </a:solidFill>
                <a:latin typeface="Bell MT" pitchFamily="18" charset="0"/>
              </a:rPr>
              <a:t>Zoos and biological parks are considered as a hub for public recreation and education</a:t>
            </a:r>
          </a:p>
          <a:p>
            <a:pPr algn="just">
              <a:buNone/>
            </a:pPr>
            <a:endParaRPr lang="en-US" sz="3500" dirty="0" smtClean="0">
              <a:solidFill>
                <a:srgbClr val="00B050"/>
              </a:solidFill>
              <a:latin typeface="Bell MT" pitchFamily="18" charset="0"/>
            </a:endParaRPr>
          </a:p>
          <a:p>
            <a:pPr algn="just"/>
            <a:r>
              <a:rPr lang="en-US" sz="3500" dirty="0" smtClean="0">
                <a:solidFill>
                  <a:srgbClr val="00B050"/>
                </a:solidFill>
                <a:latin typeface="Bell MT" pitchFamily="18" charset="0"/>
              </a:rPr>
              <a:t>Veterinary professionals play a pivotal role in health management of wild animals in zoos</a:t>
            </a:r>
          </a:p>
          <a:p>
            <a:pPr algn="just">
              <a:buNone/>
            </a:pPr>
            <a:endParaRPr lang="en-US" sz="3500" dirty="0" smtClean="0">
              <a:solidFill>
                <a:srgbClr val="00B050"/>
              </a:solidFill>
              <a:latin typeface="Bell MT" pitchFamily="18" charset="0"/>
            </a:endParaRPr>
          </a:p>
          <a:p>
            <a:pPr algn="just"/>
            <a:r>
              <a:rPr lang="en-US" sz="3500" dirty="0" smtClean="0">
                <a:solidFill>
                  <a:srgbClr val="00B050"/>
                </a:solidFill>
                <a:latin typeface="Bell MT" pitchFamily="18" charset="0"/>
              </a:rPr>
              <a:t>Since veterinarians work in close contact with wild animals, there is a potential risk of transmission of zoonotic diseases</a:t>
            </a:r>
          </a:p>
          <a:p>
            <a:pPr algn="just">
              <a:buNone/>
            </a:pPr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US" dirty="0" smtClean="0">
                <a:solidFill>
                  <a:srgbClr val="FF0000"/>
                </a:solidFill>
              </a:rPr>
              <a:t>Cont…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solidFill>
            <a:srgbClr val="002060"/>
          </a:solidFill>
        </p:spPr>
        <p:txBody>
          <a:bodyPr/>
          <a:lstStyle/>
          <a:p>
            <a:pPr algn="just"/>
            <a:r>
              <a:rPr lang="en-US" dirty="0" smtClean="0">
                <a:solidFill>
                  <a:srgbClr val="00B050"/>
                </a:solidFill>
                <a:latin typeface="Bell MT" pitchFamily="18" charset="0"/>
              </a:rPr>
              <a:t>Approximately 1415 infectious agents, causing diseases in humans</a:t>
            </a:r>
          </a:p>
          <a:p>
            <a:pPr algn="just">
              <a:buNone/>
            </a:pPr>
            <a:endParaRPr lang="en-US" dirty="0" smtClean="0">
              <a:solidFill>
                <a:srgbClr val="00B050"/>
              </a:solidFill>
              <a:latin typeface="Bell MT" pitchFamily="18" charset="0"/>
            </a:endParaRPr>
          </a:p>
          <a:p>
            <a:pPr algn="just"/>
            <a:r>
              <a:rPr lang="en-US" dirty="0" smtClean="0">
                <a:solidFill>
                  <a:srgbClr val="00B050"/>
                </a:solidFill>
                <a:latin typeface="Bell MT" pitchFamily="18" charset="0"/>
              </a:rPr>
              <a:t> Out of which 868 (61%) are known to be zoonotic in nature</a:t>
            </a:r>
          </a:p>
          <a:p>
            <a:pPr algn="just">
              <a:buNone/>
            </a:pPr>
            <a:endParaRPr lang="en-US" dirty="0" smtClean="0">
              <a:solidFill>
                <a:srgbClr val="00B050"/>
              </a:solidFill>
              <a:latin typeface="Bell MT" pitchFamily="18" charset="0"/>
            </a:endParaRPr>
          </a:p>
          <a:p>
            <a:pPr algn="just"/>
            <a:r>
              <a:rPr lang="en-US" dirty="0" smtClean="0">
                <a:solidFill>
                  <a:srgbClr val="00B050"/>
                </a:solidFill>
                <a:latin typeface="Bell MT" pitchFamily="18" charset="0"/>
              </a:rPr>
              <a:t> More than 70% of the emerging zoonotic diseases have wild animals as reservoir hosts</a:t>
            </a:r>
          </a:p>
          <a:p>
            <a:pPr>
              <a:buNone/>
            </a:pP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hp\Desktop\zoo\Sanjay_Gandhi_Jaivik_Udya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4600" y="2133600"/>
            <a:ext cx="3886200" cy="2971800"/>
          </a:xfrm>
          <a:prstGeom prst="star7">
            <a:avLst/>
          </a:prstGeom>
          <a:noFill/>
        </p:spPr>
      </p:pic>
      <p:pic>
        <p:nvPicPr>
          <p:cNvPr id="1033" name="Picture 9" descr="C:\Users\hp\Desktop\zoo\rabies_bwc28727356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2000" y="1143000"/>
            <a:ext cx="2362200" cy="158569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34" name="Picture 10" descr="C:\Users\hp\Desktop\zoo\kyasanur-forest-disease-ppt-1-638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81600" y="5638800"/>
            <a:ext cx="2209800" cy="84859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35" name="Picture 11" descr="C:\Users\hp\Desktop\zoo\enceph_understandingencephalitisbasics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086600" y="2209800"/>
            <a:ext cx="1600200" cy="15144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36" name="Picture 12" descr="C:\Users\hp\Desktop\zoo\download (6)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324600" y="3886200"/>
            <a:ext cx="2362200" cy="127373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37" name="Picture 13" descr="C:\Users\hp\Desktop\zoo\download (4)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048000" y="457200"/>
            <a:ext cx="2286000" cy="163901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38" name="Picture 14" descr="C:\Users\hp\Desktop\zoo\download (5)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066800" y="5105400"/>
            <a:ext cx="1524000" cy="1524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39" name="Picture 15" descr="C:\Users\hp\Desktop\zoo\istockphoto-961955452-612x612.jp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5562600" y="1143000"/>
            <a:ext cx="1865313" cy="124301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40" name="Picture 16" descr="C:\Users\hp\Desktop\zoo\istockphoto-1065416400-1024x1024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124200" y="5638800"/>
            <a:ext cx="1752600" cy="12192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42" name="Picture 18" descr="C:\Users\hp\Desktop\zoo\stock-photo-anthrax-word-in-a-dictionary-anthrax-concept-1065822827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0" y="4038600"/>
            <a:ext cx="2718155" cy="762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43" name="Picture 19" descr="C:\Users\hp\Desktop\zoo\tuberculosis-rubber-stamp-grunge-design-with-dust-scratches-effects-can-be-easily-removed-for-a-eps-vectors_csp44452832.jpg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0" y="2514600"/>
            <a:ext cx="2155904" cy="9906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7" name="TextBox 26"/>
          <p:cNvSpPr txBox="1"/>
          <p:nvPr/>
        </p:nvSpPr>
        <p:spPr>
          <a:xfrm>
            <a:off x="228600" y="0"/>
            <a:ext cx="8534400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smtClean="0">
                <a:solidFill>
                  <a:srgbClr val="FFFF00"/>
                </a:solidFill>
                <a:latin typeface="Bell MT" pitchFamily="18" charset="0"/>
              </a:rPr>
              <a:t>Major zoonotic diseases transmitted from wild animals to humans</a:t>
            </a:r>
            <a:endParaRPr lang="en-US" b="1" dirty="0">
              <a:solidFill>
                <a:srgbClr val="FFFF00"/>
              </a:solidFill>
              <a:latin typeface="Bell MT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FF0000"/>
                </a:solidFill>
                <a:latin typeface="Algerian" pitchFamily="82" charset="0"/>
              </a:rPr>
              <a:t>Rabies</a:t>
            </a:r>
            <a:endParaRPr lang="en-US" dirty="0">
              <a:solidFill>
                <a:srgbClr val="FF0000"/>
              </a:solidFill>
              <a:latin typeface="Algerian" pitchFamily="82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1447800"/>
            <a:ext cx="4953000" cy="4678363"/>
          </a:xfrm>
        </p:spPr>
        <p:txBody>
          <a:bodyPr/>
          <a:lstStyle/>
          <a:p>
            <a:r>
              <a:rPr lang="en-US" dirty="0" smtClean="0">
                <a:solidFill>
                  <a:srgbClr val="C00000"/>
                </a:solidFill>
                <a:latin typeface="Bell MT" pitchFamily="18" charset="0"/>
              </a:rPr>
              <a:t>Etiology</a:t>
            </a:r>
          </a:p>
          <a:p>
            <a:pPr algn="ctr">
              <a:buNone/>
            </a:pPr>
            <a:r>
              <a:rPr lang="en-US" dirty="0" err="1" smtClean="0">
                <a:solidFill>
                  <a:srgbClr val="0070C0"/>
                </a:solidFill>
                <a:latin typeface="Bell MT" pitchFamily="18" charset="0"/>
              </a:rPr>
              <a:t>Lyssaviruses</a:t>
            </a:r>
            <a:r>
              <a:rPr lang="en-US" dirty="0" smtClean="0">
                <a:solidFill>
                  <a:srgbClr val="0070C0"/>
                </a:solidFill>
                <a:latin typeface="Bell MT" pitchFamily="18" charset="0"/>
              </a:rPr>
              <a:t> of </a:t>
            </a:r>
            <a:r>
              <a:rPr lang="en-US" dirty="0" err="1" smtClean="0">
                <a:solidFill>
                  <a:srgbClr val="0070C0"/>
                </a:solidFill>
                <a:latin typeface="Bell MT" pitchFamily="18" charset="0"/>
              </a:rPr>
              <a:t>Rhabdovirus</a:t>
            </a:r>
            <a:r>
              <a:rPr lang="en-US" dirty="0" smtClean="0">
                <a:solidFill>
                  <a:srgbClr val="0070C0"/>
                </a:solidFill>
                <a:latin typeface="Bell MT" pitchFamily="18" charset="0"/>
              </a:rPr>
              <a:t> family</a:t>
            </a:r>
          </a:p>
          <a:p>
            <a:pPr>
              <a:buNone/>
            </a:pPr>
            <a:endParaRPr lang="en-US" dirty="0" smtClean="0">
              <a:latin typeface="Bell MT" pitchFamily="18" charset="0"/>
            </a:endParaRPr>
          </a:p>
          <a:p>
            <a:r>
              <a:rPr lang="en-US" dirty="0" smtClean="0">
                <a:solidFill>
                  <a:srgbClr val="C00000"/>
                </a:solidFill>
                <a:latin typeface="Bell MT" pitchFamily="18" charset="0"/>
              </a:rPr>
              <a:t>Mode of Transmission</a:t>
            </a:r>
          </a:p>
          <a:p>
            <a:pPr algn="ctr">
              <a:buNone/>
            </a:pPr>
            <a:r>
              <a:rPr lang="en-US" dirty="0" smtClean="0">
                <a:solidFill>
                  <a:srgbClr val="0070C0"/>
                </a:solidFill>
                <a:latin typeface="Bell MT" pitchFamily="18" charset="0"/>
              </a:rPr>
              <a:t>Via introduction of virus laden saliva into tissues usually by the bite of rabid animals</a:t>
            </a:r>
            <a:endParaRPr lang="en-US" dirty="0">
              <a:solidFill>
                <a:srgbClr val="0070C0"/>
              </a:solidFill>
              <a:latin typeface="Bell MT" pitchFamily="18" charset="0"/>
            </a:endParaRPr>
          </a:p>
        </p:txBody>
      </p:sp>
      <p:pic>
        <p:nvPicPr>
          <p:cNvPr id="1026" name="Picture 2" descr="C:\Users\hp\Desktop\zoo\Rabies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410200" y="1447800"/>
            <a:ext cx="3276600" cy="47244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FF0000"/>
                </a:solidFill>
                <a:latin typeface="Algerian" pitchFamily="82" charset="0"/>
              </a:rPr>
              <a:t>TUBERCULOSIS</a:t>
            </a:r>
            <a:endParaRPr lang="en-US" dirty="0">
              <a:solidFill>
                <a:srgbClr val="FF0000"/>
              </a:solidFill>
              <a:latin typeface="Algerian" pitchFamily="82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sz="3000" dirty="0" smtClean="0">
                <a:solidFill>
                  <a:srgbClr val="C00000"/>
                </a:solidFill>
                <a:latin typeface="Bell MT" pitchFamily="18" charset="0"/>
              </a:rPr>
              <a:t>Etiology</a:t>
            </a:r>
          </a:p>
          <a:p>
            <a:pPr>
              <a:buNone/>
            </a:pPr>
            <a:r>
              <a:rPr lang="en-US" dirty="0" smtClean="0">
                <a:latin typeface="Bell MT" pitchFamily="18" charset="0"/>
              </a:rPr>
              <a:t> </a:t>
            </a:r>
            <a:r>
              <a:rPr lang="en-US" i="1" dirty="0" smtClean="0">
                <a:solidFill>
                  <a:srgbClr val="00B0F0"/>
                </a:solidFill>
                <a:latin typeface="Bell MT" pitchFamily="18" charset="0"/>
              </a:rPr>
              <a:t>Mycobacterium tuberculosis</a:t>
            </a:r>
          </a:p>
          <a:p>
            <a:pPr>
              <a:buNone/>
            </a:pPr>
            <a:endParaRPr lang="en-US" dirty="0" smtClean="0">
              <a:latin typeface="Bell MT" pitchFamily="18" charset="0"/>
            </a:endParaRPr>
          </a:p>
          <a:p>
            <a:r>
              <a:rPr lang="en-US" sz="3000" dirty="0" smtClean="0">
                <a:solidFill>
                  <a:srgbClr val="C00000"/>
                </a:solidFill>
                <a:latin typeface="Bell MT" pitchFamily="18" charset="0"/>
              </a:rPr>
              <a:t>Clinical signs</a:t>
            </a:r>
          </a:p>
          <a:p>
            <a:pPr algn="ctr">
              <a:buNone/>
            </a:pPr>
            <a:r>
              <a:rPr lang="en-US" dirty="0" smtClean="0">
                <a:solidFill>
                  <a:srgbClr val="00B0F0"/>
                </a:solidFill>
                <a:latin typeface="Bell MT" pitchFamily="18" charset="0"/>
              </a:rPr>
              <a:t>Chronic cough, sputum production, appetite loss, weight loss, fever, night sweats and hemoptysis</a:t>
            </a:r>
          </a:p>
          <a:p>
            <a:pPr>
              <a:buNone/>
            </a:pPr>
            <a:endParaRPr lang="en-US" dirty="0" smtClean="0">
              <a:latin typeface="Bell MT" pitchFamily="18" charset="0"/>
            </a:endParaRPr>
          </a:p>
          <a:p>
            <a:r>
              <a:rPr lang="en-US" sz="3000" dirty="0" smtClean="0">
                <a:solidFill>
                  <a:srgbClr val="C00000"/>
                </a:solidFill>
                <a:latin typeface="Bell MT" pitchFamily="18" charset="0"/>
              </a:rPr>
              <a:t>Mode of Transmission</a:t>
            </a:r>
          </a:p>
          <a:p>
            <a:pPr>
              <a:buNone/>
            </a:pPr>
            <a:r>
              <a:rPr lang="en-US" b="1" dirty="0" smtClean="0">
                <a:solidFill>
                  <a:srgbClr val="00B0F0"/>
                </a:solidFill>
                <a:latin typeface="Bell MT" pitchFamily="18" charset="0"/>
              </a:rPr>
              <a:t>         </a:t>
            </a:r>
            <a:r>
              <a:rPr lang="en-US" dirty="0" smtClean="0">
                <a:solidFill>
                  <a:srgbClr val="00B0F0"/>
                </a:solidFill>
                <a:latin typeface="Bell MT" pitchFamily="18" charset="0"/>
              </a:rPr>
              <a:t>Aerosol</a:t>
            </a:r>
            <a:endParaRPr lang="en-US" b="1" dirty="0">
              <a:solidFill>
                <a:srgbClr val="00B0F0"/>
              </a:solidFill>
              <a:latin typeface="Bell MT" pitchFamily="18" charset="0"/>
            </a:endParaRPr>
          </a:p>
        </p:txBody>
      </p:sp>
      <p:pic>
        <p:nvPicPr>
          <p:cNvPr id="2050" name="Picture 2" descr="C:\Users\hp\Desktop\zoo\download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562600" y="1295400"/>
            <a:ext cx="3276600" cy="43434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FF0000"/>
                </a:solidFill>
                <a:latin typeface="Algerian" pitchFamily="82" charset="0"/>
              </a:rPr>
              <a:t>Anthrax</a:t>
            </a:r>
            <a:endParaRPr lang="en-US" dirty="0">
              <a:solidFill>
                <a:srgbClr val="FF0000"/>
              </a:solidFill>
              <a:latin typeface="Algerian" pitchFamily="82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sz="3300" dirty="0" smtClean="0">
                <a:solidFill>
                  <a:srgbClr val="C00000"/>
                </a:solidFill>
                <a:latin typeface="Bell MT" pitchFamily="18" charset="0"/>
              </a:rPr>
              <a:t>Etiology</a:t>
            </a:r>
          </a:p>
          <a:p>
            <a:pPr>
              <a:buNone/>
            </a:pPr>
            <a:r>
              <a:rPr lang="en-US" i="1" dirty="0" smtClean="0">
                <a:solidFill>
                  <a:srgbClr val="00B0F0"/>
                </a:solidFill>
                <a:latin typeface="Bell MT" pitchFamily="18" charset="0"/>
              </a:rPr>
              <a:t> Bacillus anthracsis</a:t>
            </a:r>
          </a:p>
          <a:p>
            <a:r>
              <a:rPr lang="en-US" sz="3300" dirty="0" smtClean="0">
                <a:solidFill>
                  <a:srgbClr val="C00000"/>
                </a:solidFill>
                <a:latin typeface="Bell MT" pitchFamily="18" charset="0"/>
              </a:rPr>
              <a:t>Clinical signs</a:t>
            </a:r>
          </a:p>
          <a:p>
            <a:pPr algn="ctr">
              <a:buNone/>
            </a:pPr>
            <a:r>
              <a:rPr lang="en-US" dirty="0" smtClean="0">
                <a:solidFill>
                  <a:srgbClr val="00B0F0"/>
                </a:solidFill>
                <a:latin typeface="Bell MT" pitchFamily="18" charset="0"/>
              </a:rPr>
              <a:t>Fever and neck swelling occur,</a:t>
            </a:r>
          </a:p>
          <a:p>
            <a:pPr algn="ctr">
              <a:buNone/>
            </a:pPr>
            <a:r>
              <a:rPr lang="en-US" dirty="0" smtClean="0">
                <a:solidFill>
                  <a:srgbClr val="00B0F0"/>
                </a:solidFill>
                <a:latin typeface="Bell MT" pitchFamily="18" charset="0"/>
              </a:rPr>
              <a:t>Sore throat, </a:t>
            </a:r>
            <a:r>
              <a:rPr lang="en-US" dirty="0" err="1" smtClean="0">
                <a:solidFill>
                  <a:srgbClr val="00B0F0"/>
                </a:solidFill>
                <a:latin typeface="Bell MT" pitchFamily="18" charset="0"/>
              </a:rPr>
              <a:t>dysphagia</a:t>
            </a:r>
            <a:r>
              <a:rPr lang="en-US" dirty="0" smtClean="0">
                <a:solidFill>
                  <a:srgbClr val="00B0F0"/>
                </a:solidFill>
                <a:latin typeface="Bell MT" pitchFamily="18" charset="0"/>
              </a:rPr>
              <a:t>, respiratory distress, and oral bleeding</a:t>
            </a:r>
            <a:r>
              <a:rPr lang="en-US" dirty="0" smtClean="0">
                <a:latin typeface="Bell MT" pitchFamily="18" charset="0"/>
              </a:rPr>
              <a:t> </a:t>
            </a:r>
          </a:p>
          <a:p>
            <a:r>
              <a:rPr lang="en-US" sz="3300" dirty="0" smtClean="0">
                <a:solidFill>
                  <a:srgbClr val="C00000"/>
                </a:solidFill>
                <a:latin typeface="Bell MT" pitchFamily="18" charset="0"/>
              </a:rPr>
              <a:t>Mode of Transmission</a:t>
            </a:r>
          </a:p>
          <a:p>
            <a:pPr>
              <a:buNone/>
            </a:pPr>
            <a:r>
              <a:rPr lang="en-US" dirty="0" smtClean="0">
                <a:latin typeface="Bell MT" pitchFamily="18" charset="0"/>
              </a:rPr>
              <a:t> </a:t>
            </a:r>
            <a:r>
              <a:rPr lang="en-US" dirty="0" smtClean="0">
                <a:solidFill>
                  <a:srgbClr val="00B0F0"/>
                </a:solidFill>
                <a:latin typeface="Bell MT" pitchFamily="18" charset="0"/>
              </a:rPr>
              <a:t>Wound inoculation, ingestion or inhalation of spores</a:t>
            </a:r>
            <a:endParaRPr lang="en-US" dirty="0">
              <a:solidFill>
                <a:srgbClr val="00B0F0"/>
              </a:solidFill>
              <a:latin typeface="Bell MT" pitchFamily="18" charset="0"/>
            </a:endParaRPr>
          </a:p>
        </p:txBody>
      </p:sp>
      <p:pic>
        <p:nvPicPr>
          <p:cNvPr id="3074" name="Picture 2" descr="C:\Users\hp\Desktop\zoo\ch2175.fig1_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181600" y="1447800"/>
            <a:ext cx="3962400" cy="47244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FF0000"/>
                </a:solidFill>
                <a:latin typeface="Algerian" pitchFamily="82" charset="0"/>
              </a:rPr>
              <a:t>LEPTOSPIROSIS</a:t>
            </a:r>
            <a:endParaRPr lang="en-US" dirty="0">
              <a:solidFill>
                <a:srgbClr val="FF0000"/>
              </a:solidFill>
              <a:latin typeface="Algerian" pitchFamily="82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>
                <a:solidFill>
                  <a:srgbClr val="C00000"/>
                </a:solidFill>
                <a:latin typeface="Bell MT" pitchFamily="18" charset="0"/>
              </a:rPr>
              <a:t>Etiology</a:t>
            </a:r>
          </a:p>
          <a:p>
            <a:pPr algn="ctr">
              <a:buNone/>
            </a:pPr>
            <a:r>
              <a:rPr lang="en-US" dirty="0" smtClean="0">
                <a:latin typeface="Bell MT" pitchFamily="18" charset="0"/>
              </a:rPr>
              <a:t> </a:t>
            </a:r>
            <a:r>
              <a:rPr lang="en-US" dirty="0" smtClean="0">
                <a:solidFill>
                  <a:srgbClr val="00B0F0"/>
                </a:solidFill>
                <a:latin typeface="Bell MT" pitchFamily="18" charset="0"/>
              </a:rPr>
              <a:t>Pathogenic serovars of Leptospira spp.</a:t>
            </a:r>
          </a:p>
          <a:p>
            <a:r>
              <a:rPr lang="en-US" sz="3000" dirty="0" smtClean="0">
                <a:solidFill>
                  <a:srgbClr val="C00000"/>
                </a:solidFill>
                <a:latin typeface="Bell MT" pitchFamily="18" charset="0"/>
              </a:rPr>
              <a:t>Clinical signs</a:t>
            </a:r>
          </a:p>
          <a:p>
            <a:pPr algn="ctr">
              <a:buNone/>
            </a:pPr>
            <a:r>
              <a:rPr lang="en-US" dirty="0" smtClean="0">
                <a:solidFill>
                  <a:srgbClr val="00B0F0"/>
                </a:solidFill>
                <a:latin typeface="Bell MT" pitchFamily="18" charset="0"/>
              </a:rPr>
              <a:t>First phase (with fever, chills, headache, muscle aches, vomiting, or diarrhea</a:t>
            </a:r>
          </a:p>
          <a:p>
            <a:pPr algn="ctr">
              <a:buNone/>
            </a:pPr>
            <a:r>
              <a:rPr lang="en-US" dirty="0" smtClean="0">
                <a:solidFill>
                  <a:srgbClr val="00B0F0"/>
                </a:solidFill>
                <a:latin typeface="Bell MT" pitchFamily="18" charset="0"/>
              </a:rPr>
              <a:t>Second phase kidney or liver failure or meningitis</a:t>
            </a:r>
          </a:p>
          <a:p>
            <a:r>
              <a:rPr lang="en-US" sz="3000" dirty="0" smtClean="0">
                <a:solidFill>
                  <a:srgbClr val="C00000"/>
                </a:solidFill>
                <a:latin typeface="Bell MT" pitchFamily="18" charset="0"/>
              </a:rPr>
              <a:t>Mode of Transmission</a:t>
            </a:r>
          </a:p>
          <a:p>
            <a:pPr algn="ctr">
              <a:buNone/>
            </a:pPr>
            <a:r>
              <a:rPr lang="en-US" dirty="0" smtClean="0">
                <a:latin typeface="Bell MT" pitchFamily="18" charset="0"/>
              </a:rPr>
              <a:t> </a:t>
            </a:r>
            <a:r>
              <a:rPr lang="en-US" dirty="0" smtClean="0">
                <a:solidFill>
                  <a:srgbClr val="00B0F0"/>
                </a:solidFill>
                <a:latin typeface="Bell MT" pitchFamily="18" charset="0"/>
              </a:rPr>
              <a:t>Direct contact</a:t>
            </a:r>
            <a:endParaRPr lang="en-US" dirty="0">
              <a:solidFill>
                <a:srgbClr val="00B0F0"/>
              </a:solidFill>
              <a:latin typeface="Bell MT" pitchFamily="18" charset="0"/>
            </a:endParaRPr>
          </a:p>
        </p:txBody>
      </p:sp>
      <p:pic>
        <p:nvPicPr>
          <p:cNvPr id="4098" name="Picture 2" descr="C:\Users\hp\Desktop\zoo\92037709-leptospirosis-symptoms-and-prevention-of-vector-cartoon-illustration-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266944" y="1219200"/>
            <a:ext cx="3267456" cy="462518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FF0000"/>
                </a:solidFill>
                <a:latin typeface="Algerian" pitchFamily="82" charset="0"/>
              </a:rPr>
              <a:t>Q-fever</a:t>
            </a:r>
            <a:endParaRPr lang="en-US" dirty="0">
              <a:solidFill>
                <a:srgbClr val="FF0000"/>
              </a:solidFill>
              <a:latin typeface="Algerian" pitchFamily="82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sz="3600" dirty="0" smtClean="0">
                <a:solidFill>
                  <a:srgbClr val="C00000"/>
                </a:solidFill>
                <a:latin typeface="Bell MT" pitchFamily="18" charset="0"/>
              </a:rPr>
              <a:t>Etiology</a:t>
            </a:r>
          </a:p>
          <a:p>
            <a:pPr algn="ctr">
              <a:buNone/>
            </a:pPr>
            <a:r>
              <a:rPr lang="en-US" dirty="0" smtClean="0">
                <a:latin typeface="Bell MT" pitchFamily="18" charset="0"/>
              </a:rPr>
              <a:t> </a:t>
            </a:r>
            <a:r>
              <a:rPr lang="en-US" i="1" dirty="0" smtClean="0">
                <a:solidFill>
                  <a:srgbClr val="00B0F0"/>
                </a:solidFill>
                <a:latin typeface="Bell MT" pitchFamily="18" charset="0"/>
              </a:rPr>
              <a:t>Coxiella burnetii</a:t>
            </a:r>
          </a:p>
          <a:p>
            <a:r>
              <a:rPr lang="en-US" sz="3600" dirty="0" smtClean="0">
                <a:solidFill>
                  <a:srgbClr val="C00000"/>
                </a:solidFill>
                <a:latin typeface="Bell MT" pitchFamily="18" charset="0"/>
              </a:rPr>
              <a:t>Clinical signs</a:t>
            </a:r>
          </a:p>
          <a:p>
            <a:pPr algn="ctr">
              <a:buNone/>
            </a:pPr>
            <a:r>
              <a:rPr lang="en-US" dirty="0" smtClean="0">
                <a:latin typeface="Bell MT" pitchFamily="18" charset="0"/>
              </a:rPr>
              <a:t> </a:t>
            </a:r>
            <a:r>
              <a:rPr lang="en-US" dirty="0" smtClean="0">
                <a:solidFill>
                  <a:srgbClr val="00B0F0"/>
                </a:solidFill>
                <a:latin typeface="Bell MT" pitchFamily="18" charset="0"/>
              </a:rPr>
              <a:t>Most cases are clinically</a:t>
            </a:r>
          </a:p>
          <a:p>
            <a:pPr algn="ctr">
              <a:buNone/>
            </a:pPr>
            <a:r>
              <a:rPr lang="en-US" dirty="0" smtClean="0">
                <a:solidFill>
                  <a:srgbClr val="00B0F0"/>
                </a:solidFill>
                <a:latin typeface="Bell MT" pitchFamily="18" charset="0"/>
              </a:rPr>
              <a:t>asymptomatic or mild</a:t>
            </a:r>
          </a:p>
          <a:p>
            <a:pPr algn="ctr">
              <a:buNone/>
            </a:pPr>
            <a:r>
              <a:rPr lang="en-US" dirty="0" smtClean="0">
                <a:solidFill>
                  <a:srgbClr val="00B0F0"/>
                </a:solidFill>
                <a:latin typeface="Bell MT" pitchFamily="18" charset="0"/>
              </a:rPr>
              <a:t>characterized by a nonproductive cough, fever, and minimal auscultatory abnormalities</a:t>
            </a:r>
          </a:p>
          <a:p>
            <a:r>
              <a:rPr lang="en-US" sz="3600" dirty="0" smtClean="0">
                <a:solidFill>
                  <a:srgbClr val="C00000"/>
                </a:solidFill>
                <a:latin typeface="Bell MT" pitchFamily="18" charset="0"/>
              </a:rPr>
              <a:t>Mode of Transmission</a:t>
            </a:r>
          </a:p>
          <a:p>
            <a:pPr algn="ctr">
              <a:buNone/>
            </a:pPr>
            <a:r>
              <a:rPr lang="en-US" dirty="0" smtClean="0">
                <a:solidFill>
                  <a:srgbClr val="00B0F0"/>
                </a:solidFill>
                <a:latin typeface="Bell MT" pitchFamily="18" charset="0"/>
              </a:rPr>
              <a:t>Ixodid ticks acts as reservoir host</a:t>
            </a:r>
          </a:p>
          <a:p>
            <a:pPr algn="ctr">
              <a:buNone/>
            </a:pPr>
            <a:r>
              <a:rPr lang="en-US" dirty="0" smtClean="0">
                <a:solidFill>
                  <a:srgbClr val="00B0F0"/>
                </a:solidFill>
                <a:latin typeface="Bell MT" pitchFamily="18" charset="0"/>
              </a:rPr>
              <a:t>Inhalation, Ingestion or direct contact with birth fluid or placenta</a:t>
            </a:r>
            <a:endParaRPr lang="en-US" dirty="0">
              <a:solidFill>
                <a:srgbClr val="00B0F0"/>
              </a:solidFill>
              <a:latin typeface="Bell MT" pitchFamily="18" charset="0"/>
            </a:endParaRPr>
          </a:p>
        </p:txBody>
      </p:sp>
      <p:pic>
        <p:nvPicPr>
          <p:cNvPr id="5122" name="Picture 2" descr="C:\Users\hp\Desktop\zoo\download (1)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472112" y="1752600"/>
            <a:ext cx="3138488" cy="426719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FF0000"/>
                </a:solidFill>
                <a:latin typeface="Algerian" pitchFamily="82" charset="0"/>
              </a:rPr>
              <a:t>Psittacosis</a:t>
            </a:r>
            <a:endParaRPr lang="en-US" dirty="0">
              <a:solidFill>
                <a:srgbClr val="FF0000"/>
              </a:solidFill>
              <a:latin typeface="Algerian" pitchFamily="82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dirty="0" smtClean="0">
                <a:solidFill>
                  <a:srgbClr val="C00000"/>
                </a:solidFill>
                <a:latin typeface="Bell MT" pitchFamily="18" charset="0"/>
              </a:rPr>
              <a:t>Etiology</a:t>
            </a:r>
          </a:p>
          <a:p>
            <a:pPr algn="ctr">
              <a:buNone/>
            </a:pPr>
            <a:r>
              <a:rPr lang="en-US" dirty="0" smtClean="0">
                <a:latin typeface="Bell MT" pitchFamily="18" charset="0"/>
              </a:rPr>
              <a:t> </a:t>
            </a:r>
            <a:r>
              <a:rPr lang="en-US" i="1" dirty="0" smtClean="0">
                <a:solidFill>
                  <a:srgbClr val="00B0F0"/>
                </a:solidFill>
                <a:latin typeface="Bell MT" pitchFamily="18" charset="0"/>
              </a:rPr>
              <a:t>Chlamydophilla psittaci</a:t>
            </a:r>
          </a:p>
          <a:p>
            <a:r>
              <a:rPr lang="en-US" dirty="0" smtClean="0">
                <a:solidFill>
                  <a:srgbClr val="C00000"/>
                </a:solidFill>
                <a:latin typeface="Bell MT" pitchFamily="18" charset="0"/>
              </a:rPr>
              <a:t>Clinical signs</a:t>
            </a:r>
          </a:p>
          <a:p>
            <a:pPr algn="ctr">
              <a:buNone/>
            </a:pPr>
            <a:r>
              <a:rPr lang="en-US" dirty="0" smtClean="0">
                <a:latin typeface="Bell MT" pitchFamily="18" charset="0"/>
              </a:rPr>
              <a:t> </a:t>
            </a:r>
            <a:r>
              <a:rPr lang="en-US" dirty="0" smtClean="0">
                <a:solidFill>
                  <a:srgbClr val="00B0F0"/>
                </a:solidFill>
                <a:latin typeface="Bell MT" pitchFamily="18" charset="0"/>
              </a:rPr>
              <a:t>Respiratory distress, varies from flu-like symptoms to systemic disease</a:t>
            </a:r>
          </a:p>
          <a:p>
            <a:r>
              <a:rPr lang="en-US" dirty="0" smtClean="0">
                <a:solidFill>
                  <a:srgbClr val="C00000"/>
                </a:solidFill>
                <a:latin typeface="Bell MT" pitchFamily="18" charset="0"/>
              </a:rPr>
              <a:t>Mode of Transmission</a:t>
            </a:r>
          </a:p>
          <a:p>
            <a:pPr algn="ctr">
              <a:buNone/>
            </a:pPr>
            <a:r>
              <a:rPr lang="en-US" dirty="0" smtClean="0">
                <a:latin typeface="Bell MT" pitchFamily="18" charset="0"/>
              </a:rPr>
              <a:t>      </a:t>
            </a:r>
            <a:r>
              <a:rPr lang="en-US" dirty="0" smtClean="0">
                <a:solidFill>
                  <a:srgbClr val="00B0F0"/>
                </a:solidFill>
                <a:latin typeface="Bell MT" pitchFamily="18" charset="0"/>
              </a:rPr>
              <a:t>Aerosols </a:t>
            </a:r>
          </a:p>
          <a:p>
            <a:endParaRPr lang="en-US" dirty="0">
              <a:latin typeface="Bell MT" pitchFamily="18" charset="0"/>
            </a:endParaRPr>
          </a:p>
        </p:txBody>
      </p:sp>
      <p:pic>
        <p:nvPicPr>
          <p:cNvPr id="6146" name="Picture 2" descr="C:\Users\hp\Desktop\zoo\download (2)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238750" y="1143000"/>
            <a:ext cx="3295650" cy="4572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 </a:t>
            </a:r>
            <a:r>
              <a:rPr lang="en-US" dirty="0" smtClean="0">
                <a:solidFill>
                  <a:srgbClr val="FF0000"/>
                </a:solidFill>
                <a:latin typeface="Algerian" pitchFamily="82" charset="0"/>
              </a:rPr>
              <a:t>NIPAH VIRUS</a:t>
            </a:r>
            <a:endParaRPr lang="en-US" dirty="0">
              <a:solidFill>
                <a:srgbClr val="FF0000"/>
              </a:solidFill>
              <a:latin typeface="Algerian" pitchFamily="82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sz="3000" dirty="0" smtClean="0">
                <a:latin typeface="Bell MT" pitchFamily="18" charset="0"/>
              </a:rPr>
              <a:t>Etiology</a:t>
            </a:r>
          </a:p>
          <a:p>
            <a:pPr algn="ctr">
              <a:buNone/>
            </a:pPr>
            <a:r>
              <a:rPr lang="en-US" dirty="0" smtClean="0">
                <a:solidFill>
                  <a:srgbClr val="00B0F0"/>
                </a:solidFill>
                <a:latin typeface="Bell MT" pitchFamily="18" charset="0"/>
              </a:rPr>
              <a:t>Nipah virus (Genus- Henipavirus, Family- Paramyxoviridae</a:t>
            </a:r>
            <a:r>
              <a:rPr lang="en-US" dirty="0" smtClean="0">
                <a:latin typeface="Bell MT" pitchFamily="18" charset="0"/>
              </a:rPr>
              <a:t>)</a:t>
            </a:r>
          </a:p>
          <a:p>
            <a:r>
              <a:rPr lang="en-US" sz="3000" dirty="0" smtClean="0">
                <a:latin typeface="Bell MT" pitchFamily="18" charset="0"/>
              </a:rPr>
              <a:t>Clinical signs</a:t>
            </a:r>
          </a:p>
          <a:p>
            <a:pPr algn="ctr">
              <a:buNone/>
            </a:pPr>
            <a:r>
              <a:rPr lang="en-US" dirty="0" smtClean="0">
                <a:latin typeface="Bell MT" pitchFamily="18" charset="0"/>
              </a:rPr>
              <a:t> </a:t>
            </a:r>
            <a:r>
              <a:rPr lang="en-US" dirty="0" smtClean="0">
                <a:solidFill>
                  <a:srgbClr val="00B0F0"/>
                </a:solidFill>
                <a:latin typeface="Bell MT" pitchFamily="18" charset="0"/>
              </a:rPr>
              <a:t>Fever with encephalitis</a:t>
            </a:r>
          </a:p>
          <a:p>
            <a:r>
              <a:rPr lang="en-US" sz="3000" dirty="0" smtClean="0">
                <a:latin typeface="Bell MT" pitchFamily="18" charset="0"/>
              </a:rPr>
              <a:t>Mode of Transmission</a:t>
            </a:r>
          </a:p>
          <a:p>
            <a:pPr>
              <a:buNone/>
            </a:pPr>
            <a:r>
              <a:rPr lang="en-US" dirty="0" smtClean="0">
                <a:solidFill>
                  <a:srgbClr val="C00000"/>
                </a:solidFill>
                <a:latin typeface="Bell MT" pitchFamily="18" charset="0"/>
              </a:rPr>
              <a:t>Bats act as reservoir host</a:t>
            </a:r>
          </a:p>
          <a:p>
            <a:pPr>
              <a:buNone/>
            </a:pPr>
            <a:r>
              <a:rPr lang="en-US" dirty="0" smtClean="0">
                <a:solidFill>
                  <a:srgbClr val="C00000"/>
                </a:solidFill>
                <a:latin typeface="Bell MT" pitchFamily="18" charset="0"/>
              </a:rPr>
              <a:t>                  Pigs</a:t>
            </a:r>
          </a:p>
          <a:p>
            <a:pPr>
              <a:buNone/>
            </a:pPr>
            <a:r>
              <a:rPr lang="en-US" dirty="0" smtClean="0">
                <a:solidFill>
                  <a:srgbClr val="C00000"/>
                </a:solidFill>
                <a:latin typeface="Bell MT" pitchFamily="18" charset="0"/>
              </a:rPr>
              <a:t>                Human</a:t>
            </a:r>
            <a:endParaRPr lang="en-US" dirty="0">
              <a:solidFill>
                <a:srgbClr val="C00000"/>
              </a:solidFill>
              <a:latin typeface="Bell MT" pitchFamily="18" charset="0"/>
            </a:endParaRPr>
          </a:p>
        </p:txBody>
      </p:sp>
      <p:pic>
        <p:nvPicPr>
          <p:cNvPr id="7171" name="Picture 3" descr="C:\Users\hp\Desktop\zoo\download (3)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357812" y="1524000"/>
            <a:ext cx="3328988" cy="4419600"/>
          </a:xfrm>
          <a:prstGeom prst="rect">
            <a:avLst/>
          </a:prstGeom>
          <a:noFill/>
        </p:spPr>
      </p:pic>
      <p:cxnSp>
        <p:nvCxnSpPr>
          <p:cNvPr id="6" name="Straight Arrow Connector 5"/>
          <p:cNvCxnSpPr/>
          <p:nvPr/>
        </p:nvCxnSpPr>
        <p:spPr>
          <a:xfrm rot="5400000">
            <a:off x="2248694" y="5066506"/>
            <a:ext cx="228600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 rot="5400000">
            <a:off x="2172494" y="5447506"/>
            <a:ext cx="228600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FF0000"/>
                </a:solidFill>
                <a:latin typeface="Algerian" pitchFamily="82" charset="0"/>
              </a:rPr>
              <a:t>HERPES B ENCEPHALITIS</a:t>
            </a:r>
            <a:endParaRPr lang="en-US" dirty="0">
              <a:solidFill>
                <a:srgbClr val="FF0000"/>
              </a:solidFill>
              <a:latin typeface="Algerian" pitchFamily="82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sz="3000" dirty="0" smtClean="0">
                <a:solidFill>
                  <a:srgbClr val="C00000"/>
                </a:solidFill>
                <a:latin typeface="Bell MT" pitchFamily="18" charset="0"/>
              </a:rPr>
              <a:t>Etiology</a:t>
            </a:r>
          </a:p>
          <a:p>
            <a:pPr>
              <a:buNone/>
            </a:pPr>
            <a:r>
              <a:rPr lang="en-US" dirty="0" smtClean="0">
                <a:latin typeface="Bell MT" pitchFamily="18" charset="0"/>
              </a:rPr>
              <a:t>     </a:t>
            </a:r>
            <a:r>
              <a:rPr lang="en-US" dirty="0" smtClean="0">
                <a:solidFill>
                  <a:srgbClr val="00B0F0"/>
                </a:solidFill>
                <a:latin typeface="Bell MT" pitchFamily="18" charset="0"/>
              </a:rPr>
              <a:t>Herpes B virus</a:t>
            </a:r>
          </a:p>
          <a:p>
            <a:r>
              <a:rPr lang="en-US" sz="3000" dirty="0" smtClean="0">
                <a:solidFill>
                  <a:srgbClr val="C00000"/>
                </a:solidFill>
                <a:latin typeface="Bell MT" pitchFamily="18" charset="0"/>
              </a:rPr>
              <a:t>Clinical signs</a:t>
            </a:r>
          </a:p>
          <a:p>
            <a:pPr algn="ctr">
              <a:buNone/>
            </a:pPr>
            <a:r>
              <a:rPr lang="en-US" dirty="0" smtClean="0">
                <a:solidFill>
                  <a:srgbClr val="00B0F0"/>
                </a:solidFill>
                <a:latin typeface="Bell MT" pitchFamily="18" charset="0"/>
              </a:rPr>
              <a:t>Seizures, hemiparesis or hemiplegia, progressive ascending paralysis</a:t>
            </a:r>
          </a:p>
          <a:p>
            <a:r>
              <a:rPr lang="en-US" sz="3000" dirty="0" smtClean="0">
                <a:solidFill>
                  <a:srgbClr val="C00000"/>
                </a:solidFill>
                <a:latin typeface="Bell MT" pitchFamily="18" charset="0"/>
              </a:rPr>
              <a:t>Mode of Transmission</a:t>
            </a:r>
          </a:p>
          <a:p>
            <a:pPr algn="ctr">
              <a:buNone/>
            </a:pPr>
            <a:r>
              <a:rPr lang="en-US" dirty="0" smtClean="0">
                <a:solidFill>
                  <a:srgbClr val="00B0F0"/>
                </a:solidFill>
                <a:latin typeface="Bell MT" pitchFamily="18" charset="0"/>
              </a:rPr>
              <a:t>monkey bites, monkey scratches, or cage scratches; direct contamination of a preexisting wound</a:t>
            </a:r>
          </a:p>
          <a:p>
            <a:endParaRPr lang="en-US" dirty="0"/>
          </a:p>
        </p:txBody>
      </p:sp>
      <p:pic>
        <p:nvPicPr>
          <p:cNvPr id="8195" name="Picture 3" descr="C:\Users\hp\Desktop\zoo\enceph_understandingencephalitisbasics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334000" y="1295400"/>
            <a:ext cx="3048000" cy="472439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 </a:t>
            </a:r>
            <a:r>
              <a:rPr lang="en-US" dirty="0" smtClean="0">
                <a:solidFill>
                  <a:srgbClr val="FF0000"/>
                </a:solidFill>
                <a:latin typeface="Algerian" pitchFamily="82" charset="0"/>
              </a:rPr>
              <a:t>TOXOPLASMOSIS</a:t>
            </a:r>
            <a:endParaRPr lang="en-US" dirty="0">
              <a:solidFill>
                <a:srgbClr val="FF0000"/>
              </a:solidFill>
              <a:latin typeface="Algerian" pitchFamily="82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FF0000"/>
                </a:solidFill>
                <a:latin typeface="Bell MT" pitchFamily="18" charset="0"/>
              </a:rPr>
              <a:t>Etiology</a:t>
            </a:r>
          </a:p>
          <a:p>
            <a:pPr algn="ctr">
              <a:buNone/>
            </a:pPr>
            <a:r>
              <a:rPr lang="en-US" i="1" dirty="0" smtClean="0">
                <a:solidFill>
                  <a:srgbClr val="00B0F0"/>
                </a:solidFill>
                <a:latin typeface="Bell MT" pitchFamily="18" charset="0"/>
              </a:rPr>
              <a:t>Toxoplasma  gondii</a:t>
            </a:r>
          </a:p>
          <a:p>
            <a:r>
              <a:rPr lang="en-US" dirty="0" smtClean="0">
                <a:solidFill>
                  <a:srgbClr val="FF0000"/>
                </a:solidFill>
                <a:latin typeface="Bell MT" pitchFamily="18" charset="0"/>
              </a:rPr>
              <a:t>Clinical signs</a:t>
            </a:r>
          </a:p>
          <a:p>
            <a:pPr algn="ctr">
              <a:buNone/>
            </a:pPr>
            <a:r>
              <a:rPr lang="en-US" dirty="0" smtClean="0">
                <a:solidFill>
                  <a:srgbClr val="00B0F0"/>
                </a:solidFill>
                <a:latin typeface="Bell MT" pitchFamily="18" charset="0"/>
              </a:rPr>
              <a:t>Cervical lymphadenopathy</a:t>
            </a:r>
          </a:p>
          <a:p>
            <a:pPr algn="ctr">
              <a:buNone/>
            </a:pPr>
            <a:r>
              <a:rPr lang="en-US" dirty="0" smtClean="0">
                <a:solidFill>
                  <a:srgbClr val="00B0F0"/>
                </a:solidFill>
                <a:latin typeface="Bell MT" pitchFamily="18" charset="0"/>
              </a:rPr>
              <a:t>Fever, night sweats</a:t>
            </a:r>
          </a:p>
          <a:p>
            <a:r>
              <a:rPr lang="en-US" dirty="0" smtClean="0">
                <a:solidFill>
                  <a:srgbClr val="FF0000"/>
                </a:solidFill>
                <a:latin typeface="Bell MT" pitchFamily="18" charset="0"/>
              </a:rPr>
              <a:t>Mode of Transmission</a:t>
            </a:r>
          </a:p>
          <a:p>
            <a:pPr algn="ctr">
              <a:buNone/>
            </a:pPr>
            <a:r>
              <a:rPr lang="en-US" dirty="0" smtClean="0">
                <a:solidFill>
                  <a:srgbClr val="00B0F0"/>
                </a:solidFill>
                <a:latin typeface="Bell MT" pitchFamily="18" charset="0"/>
              </a:rPr>
              <a:t>Oral route</a:t>
            </a:r>
            <a:endParaRPr lang="en-US" dirty="0">
              <a:solidFill>
                <a:srgbClr val="00B0F0"/>
              </a:solidFill>
              <a:latin typeface="Bell MT" pitchFamily="18" charset="0"/>
            </a:endParaRPr>
          </a:p>
        </p:txBody>
      </p:sp>
      <p:pic>
        <p:nvPicPr>
          <p:cNvPr id="9218" name="Picture 2" descr="C:\Users\hp\Desktop\zoo\bbc0204fc10d017fe7e0a9fb502344e4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232400" y="1524000"/>
            <a:ext cx="2870200" cy="47244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 smtClean="0">
                <a:solidFill>
                  <a:srgbClr val="FF0000"/>
                </a:solidFill>
                <a:latin typeface="Algerian" pitchFamily="82" charset="0"/>
              </a:rPr>
              <a:t>Kyasanur</a:t>
            </a:r>
            <a:r>
              <a:rPr lang="en-US" dirty="0" smtClean="0">
                <a:solidFill>
                  <a:srgbClr val="FF0000"/>
                </a:solidFill>
                <a:latin typeface="Algerian" pitchFamily="82" charset="0"/>
              </a:rPr>
              <a:t> Forest Disease (KFD)</a:t>
            </a:r>
            <a:endParaRPr lang="en-US" dirty="0">
              <a:solidFill>
                <a:srgbClr val="FF0000"/>
              </a:solidFill>
              <a:latin typeface="Algerian" pitchFamily="82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sz="3000" dirty="0" smtClean="0">
                <a:solidFill>
                  <a:srgbClr val="FF0000"/>
                </a:solidFill>
                <a:latin typeface="Bell MT" pitchFamily="18" charset="0"/>
              </a:rPr>
              <a:t>Etiology</a:t>
            </a:r>
          </a:p>
          <a:p>
            <a:pPr algn="ctr">
              <a:buNone/>
            </a:pPr>
            <a:r>
              <a:rPr lang="en-US" dirty="0" smtClean="0">
                <a:solidFill>
                  <a:srgbClr val="00B0F0"/>
                </a:solidFill>
                <a:latin typeface="Bell MT" pitchFamily="18" charset="0"/>
              </a:rPr>
              <a:t>Flaviviridae family</a:t>
            </a:r>
          </a:p>
          <a:p>
            <a:r>
              <a:rPr lang="en-US" sz="3000" dirty="0" smtClean="0">
                <a:solidFill>
                  <a:srgbClr val="FF0000"/>
                </a:solidFill>
                <a:latin typeface="Bell MT" pitchFamily="18" charset="0"/>
              </a:rPr>
              <a:t>Clinical signs</a:t>
            </a:r>
          </a:p>
          <a:p>
            <a:pPr algn="ctr">
              <a:buNone/>
            </a:pPr>
            <a:r>
              <a:rPr lang="en-US" dirty="0" smtClean="0">
                <a:solidFill>
                  <a:srgbClr val="00B0F0"/>
                </a:solidFill>
                <a:latin typeface="Bell MT" pitchFamily="18" charset="0"/>
              </a:rPr>
              <a:t>High fever with frontal headaches, chills, Severe muscle pain with vomiting, gastrointestinal symptoms and bleeding problems</a:t>
            </a:r>
          </a:p>
          <a:p>
            <a:r>
              <a:rPr lang="en-US" sz="3000" dirty="0" smtClean="0">
                <a:solidFill>
                  <a:srgbClr val="FF0000"/>
                </a:solidFill>
                <a:latin typeface="Bell MT" pitchFamily="18" charset="0"/>
              </a:rPr>
              <a:t>Mode of Transmission</a:t>
            </a:r>
          </a:p>
          <a:p>
            <a:pPr algn="ctr">
              <a:buNone/>
            </a:pPr>
            <a:r>
              <a:rPr lang="en-US" dirty="0" smtClean="0">
                <a:solidFill>
                  <a:srgbClr val="00B0F0"/>
                </a:solidFill>
                <a:latin typeface="Bell MT" pitchFamily="18" charset="0"/>
              </a:rPr>
              <a:t>Bite of infected hard ticks</a:t>
            </a:r>
            <a:endParaRPr lang="en-US" dirty="0">
              <a:solidFill>
                <a:srgbClr val="00B0F0"/>
              </a:solidFill>
              <a:latin typeface="Bell MT" pitchFamily="18" charset="0"/>
            </a:endParaRPr>
          </a:p>
        </p:txBody>
      </p:sp>
      <p:pic>
        <p:nvPicPr>
          <p:cNvPr id="10242" name="Picture 2" descr="C:\Users\hp\Desktop\zoo\Kyasanur Forest Disease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4648200" y="1524000"/>
            <a:ext cx="4038600" cy="47244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en-US" sz="6600" dirty="0" smtClean="0">
              <a:solidFill>
                <a:srgbClr val="00B0F0"/>
              </a:solidFill>
              <a:latin typeface="Arial Black" pitchFamily="34" charset="0"/>
            </a:endParaRPr>
          </a:p>
          <a:p>
            <a:pPr algn="ctr">
              <a:buNone/>
            </a:pPr>
            <a:r>
              <a:rPr lang="en-US" sz="6600" dirty="0" smtClean="0">
                <a:solidFill>
                  <a:srgbClr val="00B0F0"/>
                </a:solidFill>
                <a:latin typeface="Arial Black" pitchFamily="34" charset="0"/>
              </a:rPr>
              <a:t>Thanks</a:t>
            </a:r>
            <a:endParaRPr lang="en-US" sz="6600" dirty="0">
              <a:solidFill>
                <a:srgbClr val="00B0F0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229</TotalTime>
  <Words>359</Words>
  <Application>Microsoft Office PowerPoint</Application>
  <PresentationFormat>On-screen Show (4:3)</PresentationFormat>
  <Paragraphs>98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Public Health Problems Arising From Zoo</vt:lpstr>
      <vt:lpstr>Introduction</vt:lpstr>
      <vt:lpstr>Cont…</vt:lpstr>
      <vt:lpstr>Slide 4</vt:lpstr>
      <vt:lpstr>Rabies</vt:lpstr>
      <vt:lpstr>TUBERCULOSIS</vt:lpstr>
      <vt:lpstr>Anthrax</vt:lpstr>
      <vt:lpstr>LEPTOSPIROSIS</vt:lpstr>
      <vt:lpstr>Q-fever</vt:lpstr>
      <vt:lpstr>Psittacosis</vt:lpstr>
      <vt:lpstr> NIPAH VIRUS</vt:lpstr>
      <vt:lpstr>HERPES B ENCEPHALITIS</vt:lpstr>
      <vt:lpstr> TOXOPLASMOSIS</vt:lpstr>
      <vt:lpstr>Kyasanur Forest Disease (KFD)</vt:lpstr>
      <vt:lpstr>Slide 15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hp</dc:creator>
  <cp:lastModifiedBy>Windows User</cp:lastModifiedBy>
  <cp:revision>11</cp:revision>
  <dcterms:created xsi:type="dcterms:W3CDTF">2006-08-16T00:00:00Z</dcterms:created>
  <dcterms:modified xsi:type="dcterms:W3CDTF">2020-09-19T17:40:08Z</dcterms:modified>
</cp:coreProperties>
</file>