
<file path=[Content_Types].xml><?xml version="1.0" encoding="utf-8"?>
<Types xmlns="http://schemas.openxmlformats.org/package/2006/content-types">
  <Default Extension="bmp" ContentType="image/bmp"/>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notesMasterIdLst>
    <p:notesMasterId r:id="rId22"/>
  </p:notesMasterIdLst>
  <p:sldIdLst>
    <p:sldId id="258" r:id="rId2"/>
    <p:sldId id="259" r:id="rId3"/>
    <p:sldId id="260" r:id="rId4"/>
    <p:sldId id="261" r:id="rId5"/>
    <p:sldId id="262" r:id="rId6"/>
    <p:sldId id="263" r:id="rId7"/>
    <p:sldId id="264" r:id="rId8"/>
    <p:sldId id="256"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A3BE8-73F3-4937-9E90-872731F00C00}" type="datetimeFigureOut">
              <a:rPr lang="en-IN" smtClean="0"/>
              <a:t>07-10-2020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0B717E-AB5A-4CCC-8B62-EDD4766D1E82}" type="slidenum">
              <a:rPr lang="en-IN" smtClean="0"/>
              <a:t>‹#›</a:t>
            </a:fld>
            <a:endParaRPr lang="en-IN"/>
          </a:p>
        </p:txBody>
      </p:sp>
    </p:spTree>
    <p:extLst>
      <p:ext uri="{BB962C8B-B14F-4D97-AF65-F5344CB8AC3E}">
        <p14:creationId xmlns:p14="http://schemas.microsoft.com/office/powerpoint/2010/main" val="31449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5046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BF43A6CA-4D64-421A-950F-2205E0CDB8F5}" type="datetimeFigureOut">
              <a:rPr lang="en-IN" smtClean="0"/>
              <a:t>07-10-2020</a:t>
            </a:fld>
            <a:endParaRPr lang="en-IN"/>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747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58244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0746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4642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BF43A6CA-4D64-421A-950F-2205E0CDB8F5}" type="datetimeFigureOut">
              <a:rPr lang="en-IN" smtClean="0"/>
              <a:t>07-10-2020</a:t>
            </a:fld>
            <a:endParaRPr lang="en-IN"/>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IN"/>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02019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30174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7111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IN"/>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96994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IN"/>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96563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07-10-2020</a:t>
            </a:fld>
            <a:endParaRPr lang="en-IN"/>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3A3F4030-C713-4366-A8E3-5BBAA440E9AD}" type="slidenum">
              <a:rPr lang="en-IN" smtClean="0"/>
              <a:t>‹#›</a:t>
            </a:fld>
            <a:endParaRPr lang="en-IN"/>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559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F43A6CA-4D64-421A-950F-2205E0CDB8F5}" type="datetimeFigureOut">
              <a:rPr lang="en-IN" smtClean="0"/>
              <a:t>07-10-2020</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79606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BF43A6CA-4D64-421A-950F-2205E0CDB8F5}" type="datetimeFigureOut">
              <a:rPr lang="en-IN" smtClean="0"/>
              <a:t>07-10-2020</a:t>
            </a:fld>
            <a:endParaRPr lang="en-IN"/>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IN"/>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52145134"/>
      </p:ext>
    </p:extLst>
  </p:cSld>
  <p:clrMap bg1="dk1" tx1="lt1" bg2="dk2" tx2="lt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lstStyle/>
          <a:p>
            <a:pPr algn="ctr" eaLnBrk="1" hangingPunct="1"/>
            <a:r>
              <a:rPr lang="en-IN" altLang="en-US" sz="2400" b="1" i="1" dirty="0"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smtClean="0">
                <a:solidFill>
                  <a:srgbClr val="0070C0"/>
                </a:solidFill>
                <a:latin typeface="Arial" panose="020B0604020202020204" pitchFamily="34" charset="0"/>
                <a:cs typeface="Arial" panose="020B0604020202020204" pitchFamily="34" charset="0"/>
              </a:rPr>
            </a:br>
            <a:r>
              <a:rPr lang="en-IN" altLang="en-US" sz="2400" b="1" dirty="0" smtClean="0">
                <a:solidFill>
                  <a:srgbClr val="0070C0"/>
                </a:solidFill>
                <a:latin typeface="Arial" panose="020B0604020202020204" pitchFamily="34" charset="0"/>
                <a:cs typeface="Arial" panose="020B0604020202020204" pitchFamily="34" charset="0"/>
              </a:rPr>
              <a:t>Bihar Veterinary College, Patna</a:t>
            </a:r>
            <a:endParaRPr lang="en-IN" altLang="en-US" sz="2400" dirty="0" smtClean="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3462">
                  <a:solidFill>
                    <a:srgbClr val="2C2C2C"/>
                  </a:solidFill>
                  <a:prstDash val="solid"/>
                </a:ln>
                <a:solidFill>
                  <a:srgbClr val="FFFFFF">
                    <a:lumMod val="85000"/>
                    <a:lumOff val="15000"/>
                  </a:srgbClr>
                </a:solidFill>
                <a:effectLst>
                  <a:outerShdw dist="38100" dir="2700000" algn="bl" rotWithShape="0">
                    <a:srgbClr val="828288"/>
                  </a:outerShdw>
                </a:effectLst>
                <a:uLnTx/>
                <a:uFillTx/>
                <a:latin typeface="Arial" panose="020B0604020202020204" pitchFamily="34" charset="0"/>
                <a:ea typeface="+mn-ea"/>
                <a:cs typeface="Arial" panose="020B0604020202020204" pitchFamily="34" charset="0"/>
              </a:rPr>
              <a:t>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Speaker: </a:t>
            </a: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Department of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Animal Genetics </a:t>
            </a: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and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338552" y="2439620"/>
            <a:ext cx="935643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i="0" u="none" strike="noStrike" kern="1200" normalizeH="0" baseline="0" noProof="0" dirty="0" smtClean="0">
                <a:ln w="0"/>
                <a:solidFill>
                  <a:schemeClr val="accent1"/>
                </a:solidFill>
                <a:effectLst>
                  <a:outerShdw blurRad="38100" dist="25400" dir="5400000" algn="ctr" rotWithShape="0">
                    <a:srgbClr val="6E747A">
                      <a:alpha val="43000"/>
                    </a:srgbClr>
                  </a:outerShdw>
                </a:effectLst>
                <a:uLnTx/>
                <a:uFillTx/>
                <a:latin typeface="Corbel" panose="020B0503020204020204"/>
                <a:ea typeface="+mn-ea"/>
              </a:rPr>
              <a:t>UNIT-I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i="0" u="none" strike="noStrike" kern="1200" normalizeH="0" baseline="0" noProof="0" dirty="0" smtClean="0">
                <a:ln w="0"/>
                <a:solidFill>
                  <a:srgbClr val="FFFF00"/>
                </a:solidFill>
                <a:effectLst>
                  <a:outerShdw blurRad="38100" dist="25400" dir="5400000" algn="ctr" rotWithShape="0">
                    <a:srgbClr val="6E747A">
                      <a:alpha val="43000"/>
                    </a:srgbClr>
                  </a:outerShdw>
                </a:effectLst>
                <a:uLnTx/>
                <a:uFillTx/>
                <a:latin typeface="Corbel" panose="020B0503020204020204"/>
                <a:ea typeface="+mn-ea"/>
              </a:rPr>
              <a:t>Data and its types </a:t>
            </a:r>
            <a:endParaRPr kumimoji="0" lang="en-IN" sz="3600" i="0" u="none" strike="noStrike" kern="1200" normalizeH="0" baseline="0" noProof="0" dirty="0">
              <a:ln w="0"/>
              <a:solidFill>
                <a:srgbClr val="FFFF00"/>
              </a:solidFill>
              <a:effectLst>
                <a:outerShdw blurRad="38100" dist="25400" dir="5400000" algn="ctr" rotWithShape="0">
                  <a:srgbClr val="6E747A">
                    <a:alpha val="43000"/>
                  </a:srgbClr>
                </a:outerShdw>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27726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a:t> </a:t>
            </a:r>
            <a:br>
              <a:rPr lang="en-IN" dirty="0"/>
            </a:br>
            <a:r>
              <a:rPr lang="en-IN" sz="3600" b="1" dirty="0">
                <a:solidFill>
                  <a:srgbClr val="FFFF00"/>
                </a:solidFill>
                <a:latin typeface="Times New Roman" panose="02020603050405020304" pitchFamily="18" charset="0"/>
                <a:cs typeface="Times New Roman" panose="02020603050405020304" pitchFamily="18" charset="0"/>
              </a:rPr>
              <a:t>Types of variables</a:t>
            </a:r>
            <a:r>
              <a:rPr lang="en-IN" sz="3600" dirty="0">
                <a:solidFill>
                  <a:srgbClr val="FFFF00"/>
                </a:solidFill>
                <a:latin typeface="Times New Roman" panose="02020603050405020304" pitchFamily="18" charset="0"/>
                <a:cs typeface="Times New Roman" panose="02020603050405020304" pitchFamily="18" charset="0"/>
              </a:rPr>
              <a:t/>
            </a:r>
            <a:br>
              <a:rPr lang="en-IN" sz="3600" dirty="0">
                <a:solidFill>
                  <a:srgbClr val="FFFF00"/>
                </a:solidFill>
                <a:latin typeface="Times New Roman" panose="02020603050405020304" pitchFamily="18" charset="0"/>
                <a:cs typeface="Times New Roman" panose="02020603050405020304" pitchFamily="18" charset="0"/>
              </a:rPr>
            </a:br>
            <a:endParaRPr lang="en-IN"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IN" sz="2400" dirty="0">
                <a:latin typeface="Times New Roman" panose="02020603050405020304" pitchFamily="18" charset="0"/>
                <a:cs typeface="Times New Roman" panose="02020603050405020304" pitchFamily="18" charset="0"/>
              </a:rPr>
              <a:t>There are four types of variables: nominal, ordinal, discrete, and continuous</a:t>
            </a:r>
            <a:r>
              <a:rPr lang="en-IN" sz="2400" dirty="0" smtClean="0">
                <a:latin typeface="Times New Roman" panose="02020603050405020304" pitchFamily="18" charset="0"/>
                <a:cs typeface="Times New Roman" panose="02020603050405020304" pitchFamily="18" charset="0"/>
              </a:rPr>
              <a:t>.</a:t>
            </a:r>
          </a:p>
          <a:p>
            <a:pPr algn="just"/>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These variables are grouped into two groups qualitative and quantitative types. </a:t>
            </a:r>
          </a:p>
          <a:p>
            <a:pPr algn="just"/>
            <a:r>
              <a:rPr lang="en-IN" sz="2400" dirty="0">
                <a:latin typeface="Times New Roman" panose="02020603050405020304" pitchFamily="18" charset="0"/>
                <a:cs typeface="Times New Roman" panose="02020603050405020304" pitchFamily="18" charset="0"/>
              </a:rPr>
              <a:t>The qualitative variables include nominal and ordinal data which are assessed in terms of words or attributes.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quantitative data incorporates discrete and continuous variables.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The quantitative data obtained as result of measurement of various characteristics with a set of standard rules. </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87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Qualitative variable</a:t>
            </a:r>
            <a:r>
              <a:rPr lang="en-IN" sz="3200" dirty="0">
                <a:solidFill>
                  <a:srgbClr val="FFFF00"/>
                </a:solidFill>
                <a:latin typeface="Times New Roman" panose="02020603050405020304" pitchFamily="18" charset="0"/>
                <a:cs typeface="Times New Roman" panose="02020603050405020304" pitchFamily="18" charset="0"/>
              </a:rPr>
              <a:t/>
            </a:r>
            <a:br>
              <a:rPr lang="en-IN" sz="3200" dirty="0">
                <a:solidFill>
                  <a:srgbClr val="FFFF00"/>
                </a:solidFill>
                <a:latin typeface="Times New Roman" panose="02020603050405020304" pitchFamily="18" charset="0"/>
                <a:cs typeface="Times New Roman" panose="02020603050405020304" pitchFamily="18" charset="0"/>
              </a:rPr>
            </a:b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800" dirty="0" smtClean="0">
                <a:latin typeface="Times New Roman" panose="02020603050405020304" pitchFamily="18" charset="0"/>
                <a:cs typeface="Times New Roman" panose="02020603050405020304" pitchFamily="18" charset="0"/>
              </a:rPr>
              <a:t>Qualitative variable is also </a:t>
            </a:r>
            <a:r>
              <a:rPr lang="en-IN" sz="2800" dirty="0">
                <a:latin typeface="Times New Roman" panose="02020603050405020304" pitchFamily="18" charset="0"/>
                <a:cs typeface="Times New Roman" panose="02020603050405020304" pitchFamily="18" charset="0"/>
              </a:rPr>
              <a:t>called categorical </a:t>
            </a:r>
            <a:r>
              <a:rPr lang="en-IN" sz="2800" dirty="0" smtClean="0">
                <a:latin typeface="Times New Roman" panose="02020603050405020304" pitchFamily="18" charset="0"/>
                <a:cs typeface="Times New Roman" panose="02020603050405020304" pitchFamily="18" charset="0"/>
              </a:rPr>
              <a:t>variable</a:t>
            </a:r>
          </a:p>
          <a:p>
            <a:r>
              <a:rPr lang="en-IN" sz="2800" dirty="0" smtClean="0">
                <a:latin typeface="Times New Roman" panose="02020603050405020304" pitchFamily="18" charset="0"/>
                <a:cs typeface="Times New Roman" panose="02020603050405020304" pitchFamily="18" charset="0"/>
              </a:rPr>
              <a:t>It </a:t>
            </a:r>
            <a:r>
              <a:rPr lang="en-IN" sz="2800" dirty="0">
                <a:latin typeface="Times New Roman" panose="02020603050405020304" pitchFamily="18" charset="0"/>
                <a:cs typeface="Times New Roman" panose="02020603050405020304" pitchFamily="18" charset="0"/>
              </a:rPr>
              <a:t>shows the quality or properties of the data</a:t>
            </a:r>
            <a:r>
              <a:rPr lang="en-IN" sz="2800" dirty="0" smtClean="0">
                <a:latin typeface="Times New Roman" panose="02020603050405020304" pitchFamily="18" charset="0"/>
                <a:cs typeface="Times New Roman" panose="02020603050405020304" pitchFamily="18" charset="0"/>
              </a:rPr>
              <a:t>.</a:t>
            </a:r>
          </a:p>
          <a:p>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It is represented by a name, a symbol, or a number code</a:t>
            </a:r>
            <a:r>
              <a:rPr lang="en-IN" sz="2800" dirty="0" smtClean="0">
                <a:latin typeface="Times New Roman" panose="02020603050405020304" pitchFamily="18" charset="0"/>
                <a:cs typeface="Times New Roman" panose="02020603050405020304" pitchFamily="18" charset="0"/>
              </a:rPr>
              <a:t>.</a:t>
            </a:r>
          </a:p>
          <a:p>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These scales are mutually exclusive (no overlap) and none of them have any numerical significance. </a:t>
            </a:r>
            <a:endParaRPr lang="en-IN" sz="2800" dirty="0" smtClean="0">
              <a:latin typeface="Times New Roman" panose="02020603050405020304" pitchFamily="18" charset="0"/>
              <a:cs typeface="Times New Roman" panose="02020603050405020304" pitchFamily="18" charset="0"/>
            </a:endParaRPr>
          </a:p>
          <a:p>
            <a:r>
              <a:rPr lang="en-IN" sz="2800" dirty="0" smtClean="0">
                <a:latin typeface="Times New Roman" panose="02020603050405020304" pitchFamily="18" charset="0"/>
                <a:cs typeface="Times New Roman" panose="02020603050405020304" pitchFamily="18" charset="0"/>
              </a:rPr>
              <a:t>It </a:t>
            </a:r>
            <a:r>
              <a:rPr lang="en-IN" sz="2800" dirty="0">
                <a:latin typeface="Times New Roman" panose="02020603050405020304" pitchFamily="18" charset="0"/>
                <a:cs typeface="Times New Roman" panose="02020603050405020304" pitchFamily="18" charset="0"/>
              </a:rPr>
              <a:t>is two types: nominal and ordinal.</a:t>
            </a:r>
          </a:p>
          <a:p>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94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Nominal variable:</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sz="2800" dirty="0" smtClean="0">
                <a:latin typeface="Times New Roman" panose="02020603050405020304" pitchFamily="18" charset="0"/>
                <a:cs typeface="Times New Roman" panose="02020603050405020304" pitchFamily="18" charset="0"/>
              </a:rPr>
              <a:t>Nominal </a:t>
            </a:r>
            <a:r>
              <a:rPr lang="en-IN" sz="2800" dirty="0">
                <a:latin typeface="Times New Roman" panose="02020603050405020304" pitchFamily="18" charset="0"/>
                <a:cs typeface="Times New Roman" panose="02020603050405020304" pitchFamily="18" charset="0"/>
              </a:rPr>
              <a:t>data are simply names or</a:t>
            </a:r>
            <a:r>
              <a:rPr lang="en-IN" sz="2800" i="1"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properties having two or more </a:t>
            </a:r>
            <a:r>
              <a:rPr lang="en-IN" sz="2800" dirty="0" smtClean="0">
                <a:latin typeface="Times New Roman" panose="02020603050405020304" pitchFamily="18" charset="0"/>
                <a:cs typeface="Times New Roman" panose="02020603050405020304" pitchFamily="18" charset="0"/>
              </a:rPr>
              <a:t>categories</a:t>
            </a:r>
          </a:p>
          <a:p>
            <a:r>
              <a:rPr lang="en-IN" sz="2800" dirty="0" smtClean="0">
                <a:latin typeface="Times New Roman" panose="02020603050405020304" pitchFamily="18" charset="0"/>
                <a:cs typeface="Times New Roman" panose="02020603050405020304" pitchFamily="18" charset="0"/>
              </a:rPr>
              <a:t>There </a:t>
            </a:r>
            <a:r>
              <a:rPr lang="en-IN" sz="2800" dirty="0">
                <a:latin typeface="Times New Roman" panose="02020603050405020304" pitchFamily="18" charset="0"/>
                <a:cs typeface="Times New Roman" panose="02020603050405020304" pitchFamily="18" charset="0"/>
              </a:rPr>
              <a:t>is no intrinsic ordering to the categories, i.e., data have no natural ranking or ordering. </a:t>
            </a:r>
            <a:endParaRPr lang="en-IN" sz="2800" dirty="0" smtClean="0">
              <a:latin typeface="Times New Roman" panose="02020603050405020304" pitchFamily="18" charset="0"/>
              <a:cs typeface="Times New Roman" panose="02020603050405020304" pitchFamily="18" charset="0"/>
            </a:endParaRPr>
          </a:p>
          <a:p>
            <a:r>
              <a:rPr lang="en-IN" sz="2800" dirty="0" smtClean="0">
                <a:latin typeface="Times New Roman" panose="02020603050405020304" pitchFamily="18" charset="0"/>
                <a:cs typeface="Times New Roman" panose="02020603050405020304" pitchFamily="18" charset="0"/>
              </a:rPr>
              <a:t>For </a:t>
            </a:r>
            <a:r>
              <a:rPr lang="en-IN" sz="2800" dirty="0">
                <a:latin typeface="Times New Roman" panose="02020603050405020304" pitchFamily="18" charset="0"/>
                <a:cs typeface="Times New Roman" panose="02020603050405020304" pitchFamily="18" charset="0"/>
              </a:rPr>
              <a:t>example, gender (male and female) and marital status (married/unmarried) have two categories, but these categories have no natural order or ranking.</a:t>
            </a:r>
          </a:p>
          <a:p>
            <a:endParaRPr lang="en-IN" dirty="0"/>
          </a:p>
        </p:txBody>
      </p:sp>
    </p:spTree>
    <p:extLst>
      <p:ext uri="{BB962C8B-B14F-4D97-AF65-F5344CB8AC3E}">
        <p14:creationId xmlns:p14="http://schemas.microsoft.com/office/powerpoint/2010/main" val="62169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Ordinal </a:t>
            </a:r>
            <a:r>
              <a:rPr lang="en-IN" sz="3200" b="1" dirty="0" smtClean="0">
                <a:solidFill>
                  <a:srgbClr val="FFFF00"/>
                </a:solidFill>
                <a:latin typeface="Times New Roman" panose="02020603050405020304" pitchFamily="18" charset="0"/>
                <a:cs typeface="Times New Roman" panose="02020603050405020304" pitchFamily="18" charset="0"/>
              </a:rPr>
              <a:t>variable</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715589"/>
            <a:ext cx="10058400" cy="4441371"/>
          </a:xfrm>
        </p:spPr>
        <p:txBody>
          <a:bodyPr>
            <a:noAutofit/>
          </a:bodyPr>
          <a:lstStyle/>
          <a:p>
            <a:pPr algn="just"/>
            <a:r>
              <a:rPr lang="en-IN" sz="2400" dirty="0" smtClean="0">
                <a:latin typeface="Times New Roman" panose="02020603050405020304" pitchFamily="18" charset="0"/>
                <a:cs typeface="Times New Roman" panose="02020603050405020304" pitchFamily="18" charset="0"/>
              </a:rPr>
              <a:t>An </a:t>
            </a:r>
            <a:r>
              <a:rPr lang="en-IN" sz="2400" dirty="0">
                <a:latin typeface="Times New Roman" panose="02020603050405020304" pitchFamily="18" charset="0"/>
                <a:cs typeface="Times New Roman" panose="02020603050405020304" pitchFamily="18" charset="0"/>
              </a:rPr>
              <a:t>ordinal variable is similar to a</a:t>
            </a:r>
            <a:r>
              <a:rPr lang="en-IN" sz="2400" i="1" dirty="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nominal variable</a:t>
            </a:r>
            <a:r>
              <a:rPr lang="en-IN" sz="2400" dirty="0" smtClean="0">
                <a:latin typeface="Times New Roman" panose="02020603050405020304" pitchFamily="18" charset="0"/>
                <a:cs typeface="Times New Roman" panose="02020603050405020304" pitchFamily="18" charset="0"/>
              </a:rPr>
              <a:t>.</a:t>
            </a:r>
          </a:p>
          <a:p>
            <a:pPr algn="just"/>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The difference between the two is that there is a clear ordering in the data, i.e., ordinal data, unlike nominal data, have some order.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For </a:t>
            </a:r>
            <a:r>
              <a:rPr lang="en-IN" sz="2400" dirty="0">
                <a:latin typeface="Times New Roman" panose="02020603050405020304" pitchFamily="18" charset="0"/>
                <a:cs typeface="Times New Roman" panose="02020603050405020304" pitchFamily="18" charset="0"/>
              </a:rPr>
              <a:t>example, ordinal scales are seen in questions that call for ratings of quality (very good, good, fair, poor, very poor), agreement (strongly agree, agree, disagree, strongly disagree), economic status (low, medium, and high), etc.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All </a:t>
            </a:r>
            <a:r>
              <a:rPr lang="en-IN" sz="2400" dirty="0">
                <a:latin typeface="Times New Roman" panose="02020603050405020304" pitchFamily="18" charset="0"/>
                <a:cs typeface="Times New Roman" panose="02020603050405020304" pitchFamily="18" charset="0"/>
              </a:rPr>
              <a:t>the ranking data including </a:t>
            </a:r>
            <a:r>
              <a:rPr lang="en-IN" sz="2400" dirty="0" smtClean="0">
                <a:latin typeface="Times New Roman" panose="02020603050405020304" pitchFamily="18" charset="0"/>
                <a:cs typeface="Times New Roman" panose="02020603050405020304" pitchFamily="18" charset="0"/>
              </a:rPr>
              <a:t>Like </a:t>
            </a:r>
            <a:r>
              <a:rPr lang="en-IN" sz="2400" dirty="0">
                <a:latin typeface="Times New Roman" panose="02020603050405020304" pitchFamily="18" charset="0"/>
                <a:cs typeface="Times New Roman" panose="02020603050405020304" pitchFamily="18" charset="0"/>
              </a:rPr>
              <a:t>scales, Bristol stool scale, and all the other scales which are ranked between 0 and 10 are also called ordinal data.</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493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Quantitative variable</a:t>
            </a:r>
            <a:r>
              <a:rPr lang="en-IN" sz="3200" dirty="0">
                <a:solidFill>
                  <a:srgbClr val="FFFF00"/>
                </a:solidFill>
                <a:latin typeface="Times New Roman" panose="02020603050405020304" pitchFamily="18" charset="0"/>
                <a:cs typeface="Times New Roman" panose="02020603050405020304" pitchFamily="18" charset="0"/>
              </a:rPr>
              <a:t/>
            </a:r>
            <a:br>
              <a:rPr lang="en-IN" sz="3200" dirty="0">
                <a:solidFill>
                  <a:srgbClr val="FFFF00"/>
                </a:solidFill>
                <a:latin typeface="Times New Roman" panose="02020603050405020304" pitchFamily="18" charset="0"/>
                <a:cs typeface="Times New Roman" panose="02020603050405020304" pitchFamily="18" charset="0"/>
              </a:rPr>
            </a:b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IN" sz="2400" dirty="0">
                <a:latin typeface="Times New Roman" panose="02020603050405020304" pitchFamily="18" charset="0"/>
                <a:cs typeface="Times New Roman" panose="02020603050405020304" pitchFamily="18" charset="0"/>
              </a:rPr>
              <a:t>Quantitative variable is the data that show some quantity through numerical value.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Quantitative </a:t>
            </a:r>
            <a:r>
              <a:rPr lang="en-IN" sz="2400" dirty="0">
                <a:latin typeface="Times New Roman" panose="02020603050405020304" pitchFamily="18" charset="0"/>
                <a:cs typeface="Times New Roman" panose="02020603050405020304" pitchFamily="18" charset="0"/>
              </a:rPr>
              <a:t>data are the numeric variables (e.g., how many, how much, or how often).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Age</a:t>
            </a:r>
            <a:r>
              <a:rPr lang="en-IN" sz="2400" dirty="0">
                <a:latin typeface="Times New Roman" panose="02020603050405020304" pitchFamily="18" charset="0"/>
                <a:cs typeface="Times New Roman" panose="02020603050405020304" pitchFamily="18" charset="0"/>
              </a:rPr>
              <a:t>, blood pressure, body temperature, </a:t>
            </a:r>
            <a:r>
              <a:rPr lang="en-IN" sz="2400" dirty="0" smtClean="0">
                <a:latin typeface="Times New Roman" panose="02020603050405020304" pitchFamily="18" charset="0"/>
                <a:cs typeface="Times New Roman" panose="02020603050405020304" pitchFamily="18" charset="0"/>
              </a:rPr>
              <a:t>haemoglobin </a:t>
            </a:r>
            <a:r>
              <a:rPr lang="en-IN" sz="2400" dirty="0">
                <a:latin typeface="Times New Roman" panose="02020603050405020304" pitchFamily="18" charset="0"/>
                <a:cs typeface="Times New Roman" panose="02020603050405020304" pitchFamily="18" charset="0"/>
              </a:rPr>
              <a:t>level, and serum creatinine level are some examples of quantitative data</a:t>
            </a:r>
            <a:r>
              <a:rPr lang="en-IN" sz="2400" dirty="0" smtClean="0">
                <a:latin typeface="Times New Roman" panose="02020603050405020304" pitchFamily="18" charset="0"/>
                <a:cs typeface="Times New Roman" panose="02020603050405020304" pitchFamily="18" charset="0"/>
              </a:rPr>
              <a:t>.</a:t>
            </a:r>
          </a:p>
          <a:p>
            <a:pPr algn="just"/>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It is also called metric data</a:t>
            </a:r>
            <a:r>
              <a:rPr lang="en-IN" sz="2400">
                <a:latin typeface="Times New Roman" panose="02020603050405020304" pitchFamily="18" charset="0"/>
                <a:cs typeface="Times New Roman" panose="02020603050405020304" pitchFamily="18" charset="0"/>
              </a:rPr>
              <a:t>. </a:t>
            </a:r>
            <a:r>
              <a:rPr lang="en-IN" sz="2400" smtClean="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It </a:t>
            </a:r>
            <a:r>
              <a:rPr lang="en-IN" sz="2400" dirty="0">
                <a:latin typeface="Times New Roman" panose="02020603050405020304" pitchFamily="18" charset="0"/>
                <a:cs typeface="Times New Roman" panose="02020603050405020304" pitchFamily="18" charset="0"/>
              </a:rPr>
              <a:t>is two types: discrete and continuous.</a:t>
            </a:r>
          </a:p>
          <a:p>
            <a:endParaRPr lang="en-IN" dirty="0"/>
          </a:p>
        </p:txBody>
      </p:sp>
    </p:spTree>
    <p:extLst>
      <p:ext uri="{BB962C8B-B14F-4D97-AF65-F5344CB8AC3E}">
        <p14:creationId xmlns:p14="http://schemas.microsoft.com/office/powerpoint/2010/main" val="2301068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Discrete variable:</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IN" sz="2800" dirty="0">
                <a:latin typeface="Times New Roman" panose="02020603050405020304" pitchFamily="18" charset="0"/>
                <a:cs typeface="Times New Roman" panose="02020603050405020304" pitchFamily="18" charset="0"/>
              </a:rPr>
              <a:t>Discrete variable is the quantitative</a:t>
            </a:r>
            <a:r>
              <a:rPr lang="en-IN" sz="2800" i="1"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data,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but </a:t>
            </a:r>
            <a:r>
              <a:rPr lang="en-IN" sz="2800" dirty="0">
                <a:latin typeface="Times New Roman" panose="02020603050405020304" pitchFamily="18" charset="0"/>
                <a:cs typeface="Times New Roman" panose="02020603050405020304" pitchFamily="18" charset="0"/>
              </a:rPr>
              <a:t>its values cannot be expressed or presented in the form of a decimal</a:t>
            </a:r>
            <a:r>
              <a:rPr lang="en-IN" sz="2800" dirty="0" smtClean="0">
                <a:latin typeface="Times New Roman" panose="02020603050405020304" pitchFamily="18" charset="0"/>
                <a:cs typeface="Times New Roman" panose="02020603050405020304" pitchFamily="18" charset="0"/>
              </a:rPr>
              <a:t>;</a:t>
            </a:r>
          </a:p>
          <a:p>
            <a:pPr algn="just"/>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for example, number of males, number of females, number of patients, and family size cannot express in decimal in meaningful way.</a:t>
            </a: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474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72400"/>
          </a:xfrm>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Continuous data:</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314994"/>
            <a:ext cx="10058400" cy="4720046"/>
          </a:xfrm>
        </p:spPr>
        <p:txBody>
          <a:bodyPr>
            <a:normAutofit fontScale="92500" lnSpcReduction="10000"/>
          </a:bodyPr>
          <a:lstStyle/>
          <a:p>
            <a:pPr algn="just"/>
            <a:r>
              <a:rPr lang="en-IN" sz="2600" dirty="0" smtClean="0">
                <a:latin typeface="Times New Roman" panose="02020603050405020304" pitchFamily="18" charset="0"/>
                <a:cs typeface="Times New Roman" panose="02020603050405020304" pitchFamily="18" charset="0"/>
              </a:rPr>
              <a:t>Data </a:t>
            </a:r>
            <a:r>
              <a:rPr lang="en-IN" sz="2600" dirty="0">
                <a:latin typeface="Times New Roman" panose="02020603050405020304" pitchFamily="18" charset="0"/>
                <a:cs typeface="Times New Roman" panose="02020603050405020304" pitchFamily="18" charset="0"/>
              </a:rPr>
              <a:t>are measured in values and can be</a:t>
            </a:r>
            <a:r>
              <a:rPr lang="en-IN" sz="2600" i="1" dirty="0">
                <a:latin typeface="Times New Roman" panose="02020603050405020304" pitchFamily="18" charset="0"/>
                <a:cs typeface="Times New Roman" panose="02020603050405020304" pitchFamily="18" charset="0"/>
              </a:rPr>
              <a:t> </a:t>
            </a:r>
            <a:r>
              <a:rPr lang="en-IN" sz="2600" dirty="0">
                <a:latin typeface="Times New Roman" panose="02020603050405020304" pitchFamily="18" charset="0"/>
                <a:cs typeface="Times New Roman" panose="02020603050405020304" pitchFamily="18" charset="0"/>
              </a:rPr>
              <a:t>quantified and presented in decimals. </a:t>
            </a:r>
            <a:endParaRPr lang="en-IN" sz="2600" dirty="0" smtClean="0">
              <a:latin typeface="Times New Roman" panose="02020603050405020304" pitchFamily="18" charset="0"/>
              <a:cs typeface="Times New Roman" panose="02020603050405020304" pitchFamily="18" charset="0"/>
            </a:endParaRPr>
          </a:p>
          <a:p>
            <a:pPr algn="just"/>
            <a:r>
              <a:rPr lang="en-IN" sz="2600" dirty="0" smtClean="0">
                <a:latin typeface="Times New Roman" panose="02020603050405020304" pitchFamily="18" charset="0"/>
                <a:cs typeface="Times New Roman" panose="02020603050405020304" pitchFamily="18" charset="0"/>
              </a:rPr>
              <a:t>Age</a:t>
            </a:r>
            <a:r>
              <a:rPr lang="en-IN" sz="2600" dirty="0">
                <a:latin typeface="Times New Roman" panose="02020603050405020304" pitchFamily="18" charset="0"/>
                <a:cs typeface="Times New Roman" panose="02020603050405020304" pitchFamily="18" charset="0"/>
              </a:rPr>
              <a:t>, height, weight, body mass index, serum creatinine, heart rate, systolic blood pressure, and diastolic blood pressure are some examples.</a:t>
            </a:r>
          </a:p>
          <a:p>
            <a:pPr algn="just"/>
            <a:r>
              <a:rPr lang="en-IN" sz="2600" dirty="0">
                <a:latin typeface="Times New Roman" panose="02020603050405020304" pitchFamily="18" charset="0"/>
                <a:cs typeface="Times New Roman" panose="02020603050405020304" pitchFamily="18" charset="0"/>
              </a:rPr>
              <a:t>The variables such as heart rate, platelet count, respiration rate, systolic blood pressure, and diastolic blood pressure are in fact discrete (measuring in complete number) but are considered continuous because of large number of possible values. </a:t>
            </a:r>
            <a:endParaRPr lang="en-IN" sz="2600" dirty="0" smtClean="0">
              <a:latin typeface="Times New Roman" panose="02020603050405020304" pitchFamily="18" charset="0"/>
              <a:cs typeface="Times New Roman" panose="02020603050405020304" pitchFamily="18" charset="0"/>
            </a:endParaRPr>
          </a:p>
          <a:p>
            <a:pPr algn="just"/>
            <a:r>
              <a:rPr lang="en-IN" sz="2600" dirty="0" smtClean="0">
                <a:latin typeface="Times New Roman" panose="02020603050405020304" pitchFamily="18" charset="0"/>
                <a:cs typeface="Times New Roman" panose="02020603050405020304" pitchFamily="18" charset="0"/>
              </a:rPr>
              <a:t>Only </a:t>
            </a:r>
            <a:r>
              <a:rPr lang="en-IN" sz="2600" dirty="0">
                <a:latin typeface="Times New Roman" panose="02020603050405020304" pitchFamily="18" charset="0"/>
                <a:cs typeface="Times New Roman" panose="02020603050405020304" pitchFamily="18" charset="0"/>
              </a:rPr>
              <a:t>those variables which can take a small number of values, say, &lt;10, are generally considered discrete</a:t>
            </a:r>
            <a:r>
              <a:rPr lang="en-IN" sz="2600" dirty="0" smtClean="0">
                <a:latin typeface="Times New Roman" panose="02020603050405020304" pitchFamily="18" charset="0"/>
                <a:cs typeface="Times New Roman" panose="02020603050405020304" pitchFamily="18" charset="0"/>
              </a:rPr>
              <a:t>.</a:t>
            </a:r>
          </a:p>
          <a:p>
            <a:pPr algn="just"/>
            <a:r>
              <a:rPr lang="en-IN" sz="2600" dirty="0">
                <a:latin typeface="Times New Roman" panose="02020603050405020304" pitchFamily="18" charset="0"/>
                <a:cs typeface="Times New Roman" panose="02020603050405020304" pitchFamily="18" charset="0"/>
              </a:rPr>
              <a:t>Summary is that if discrete variables values are at least 10 or more, then discrete variables can be considered as continuous variable and we analyse them as per the methods applicable on continuous data.</a:t>
            </a:r>
          </a:p>
          <a:p>
            <a:endParaRPr lang="en-IN" dirty="0"/>
          </a:p>
          <a:p>
            <a:endParaRPr lang="en-IN" dirty="0"/>
          </a:p>
        </p:txBody>
      </p:sp>
    </p:spTree>
    <p:extLst>
      <p:ext uri="{BB962C8B-B14F-4D97-AF65-F5344CB8AC3E}">
        <p14:creationId xmlns:p14="http://schemas.microsoft.com/office/powerpoint/2010/main" val="1500535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Sources of Data</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sz="2800" dirty="0">
                <a:latin typeface="Times New Roman" panose="02020603050405020304" pitchFamily="18" charset="0"/>
                <a:cs typeface="Times New Roman" panose="02020603050405020304" pitchFamily="18" charset="0"/>
              </a:rPr>
              <a:t>In order to answer any particular questions, we need suitable data as raw material. Such data are usually available from one or more of the following sources.</a:t>
            </a:r>
          </a:p>
          <a:p>
            <a:pPr lvl="0"/>
            <a:r>
              <a:rPr lang="en-IN" sz="2800" dirty="0">
                <a:latin typeface="Times New Roman" panose="02020603050405020304" pitchFamily="18" charset="0"/>
                <a:cs typeface="Times New Roman" panose="02020603050405020304" pitchFamily="18" charset="0"/>
              </a:rPr>
              <a:t>Routinely kept records.</a:t>
            </a:r>
          </a:p>
          <a:p>
            <a:pPr lvl="0"/>
            <a:r>
              <a:rPr lang="en-IN" sz="2800" dirty="0">
                <a:latin typeface="Times New Roman" panose="02020603050405020304" pitchFamily="18" charset="0"/>
                <a:cs typeface="Times New Roman" panose="02020603050405020304" pitchFamily="18" charset="0"/>
              </a:rPr>
              <a:t>Surveys </a:t>
            </a:r>
          </a:p>
          <a:p>
            <a:pPr lvl="0"/>
            <a:r>
              <a:rPr lang="en-IN" sz="2800" dirty="0">
                <a:latin typeface="Times New Roman" panose="02020603050405020304" pitchFamily="18" charset="0"/>
                <a:cs typeface="Times New Roman" panose="02020603050405020304" pitchFamily="18" charset="0"/>
              </a:rPr>
              <a:t>Experiments </a:t>
            </a:r>
          </a:p>
          <a:p>
            <a:pPr lvl="0"/>
            <a:r>
              <a:rPr lang="en-IN" sz="2800" dirty="0">
                <a:latin typeface="Times New Roman" panose="02020603050405020304" pitchFamily="18" charset="0"/>
                <a:cs typeface="Times New Roman" panose="02020603050405020304" pitchFamily="18" charset="0"/>
              </a:rPr>
              <a:t>External Sources</a:t>
            </a:r>
          </a:p>
          <a:p>
            <a:endParaRPr lang="en-IN" dirty="0"/>
          </a:p>
        </p:txBody>
      </p:sp>
    </p:spTree>
    <p:extLst>
      <p:ext uri="{BB962C8B-B14F-4D97-AF65-F5344CB8AC3E}">
        <p14:creationId xmlns:p14="http://schemas.microsoft.com/office/powerpoint/2010/main" val="2006437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FF00"/>
                </a:solidFill>
                <a:latin typeface="Times New Roman" panose="02020603050405020304" pitchFamily="18" charset="0"/>
                <a:cs typeface="Times New Roman" panose="02020603050405020304" pitchFamily="18" charset="0"/>
              </a:rPr>
              <a:t>Types of Data </a:t>
            </a:r>
            <a:r>
              <a:rPr lang="en-IN" sz="3200" dirty="0">
                <a:solidFill>
                  <a:srgbClr val="FFFF00"/>
                </a:solidFill>
                <a:latin typeface="Times New Roman" panose="02020603050405020304" pitchFamily="18" charset="0"/>
                <a:cs typeface="Times New Roman" panose="02020603050405020304" pitchFamily="18" charset="0"/>
              </a:rPr>
              <a:t/>
            </a:r>
            <a:br>
              <a:rPr lang="en-IN" sz="3200" dirty="0">
                <a:solidFill>
                  <a:srgbClr val="FFFF00"/>
                </a:solidFill>
                <a:latin typeface="Times New Roman" panose="02020603050405020304" pitchFamily="18" charset="0"/>
                <a:cs typeface="Times New Roman" panose="02020603050405020304" pitchFamily="18" charset="0"/>
              </a:rPr>
            </a:b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There are two categories of data namely, (i) primary data and (ii) secondary data. </a:t>
            </a:r>
            <a:endParaRPr lang="en-IN" sz="2800" dirty="0">
              <a:latin typeface="Times New Roman" panose="02020603050405020304" pitchFamily="18" charset="0"/>
              <a:cs typeface="Times New Roman" panose="02020603050405020304" pitchFamily="18" charset="0"/>
            </a:endParaRPr>
          </a:p>
          <a:p>
            <a:pPr marL="0" indent="0" algn="ctr">
              <a:buNone/>
            </a:pPr>
            <a:r>
              <a:rPr lang="en-US" sz="2800" b="1" dirty="0">
                <a:solidFill>
                  <a:srgbClr val="FFFF00"/>
                </a:solidFill>
                <a:latin typeface="Times New Roman" panose="02020603050405020304" pitchFamily="18" charset="0"/>
                <a:cs typeface="Times New Roman" panose="02020603050405020304" pitchFamily="18" charset="0"/>
              </a:rPr>
              <a:t>Primary Data </a:t>
            </a:r>
            <a:endParaRPr lang="en-IN" sz="2800" dirty="0">
              <a:solidFill>
                <a:srgbClr val="FFFF00"/>
              </a:solidFill>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The data, which are collected from the units or individual respondents directly for the purpose of certain study or information, are known as primary data.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data obtained in a study by the investigator are termed as primary data. </a:t>
            </a:r>
            <a:endParaRPr lang="en-IN" sz="2800" dirty="0">
              <a:latin typeface="Times New Roman" panose="02020603050405020304" pitchFamily="18" charset="0"/>
              <a:cs typeface="Times New Roman" panose="02020603050405020304" pitchFamily="18" charset="0"/>
            </a:endParaRP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974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FF00"/>
                </a:solidFill>
                <a:latin typeface="Times New Roman" panose="02020603050405020304" pitchFamily="18" charset="0"/>
                <a:cs typeface="Times New Roman" panose="02020603050405020304" pitchFamily="18" charset="0"/>
              </a:rPr>
              <a:t>Secondary Data </a:t>
            </a:r>
            <a:r>
              <a:rPr lang="en-IN" dirty="0">
                <a:solidFill>
                  <a:srgbClr val="FFFF00"/>
                </a:solidFill>
              </a:rPr>
              <a:t/>
            </a:r>
            <a:br>
              <a:rPr lang="en-IN" dirty="0">
                <a:solidFill>
                  <a:srgbClr val="FFFF00"/>
                </a:solidFill>
              </a:rPr>
            </a:br>
            <a:endParaRPr lang="en-IN" dirty="0">
              <a:solidFill>
                <a:srgbClr val="FFFF00"/>
              </a:solidFill>
            </a:endParaRPr>
          </a:p>
        </p:txBody>
      </p:sp>
      <p:sp>
        <p:nvSpPr>
          <p:cNvPr id="3" name="Content Placeholder 2"/>
          <p:cNvSpPr>
            <a:spLocks noGrp="1"/>
          </p:cNvSpPr>
          <p:nvPr>
            <p:ph idx="1"/>
          </p:nvPr>
        </p:nvSpPr>
        <p:spPr>
          <a:xfrm>
            <a:off x="1066800" y="1663337"/>
            <a:ext cx="10058400" cy="4519749"/>
          </a:xfrm>
        </p:spPr>
        <p:txBody>
          <a:bodyPr>
            <a:no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primary data, which had been collected by certain people or agency treated statistically and now if the information contained in primary data it is used again i.e. from records, processed and statistically analyzed data to extract some information for other purpose, is termed as secondary data</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Usually, secondary data is obtained from year books, census reports, survey reports, official records or reported experimental findings. </a:t>
            </a:r>
            <a:endParaRPr lang="en-IN" sz="2800" dirty="0">
              <a:latin typeface="Times New Roman" panose="02020603050405020304" pitchFamily="18" charset="0"/>
              <a:cs typeface="Times New Roman" panose="02020603050405020304" pitchFamily="18" charset="0"/>
            </a:endParaRPr>
          </a:p>
          <a:p>
            <a:pPr algn="just"/>
            <a:r>
              <a:rPr lang="en-US" sz="2800" b="1" dirty="0">
                <a:latin typeface="Times New Roman" panose="02020603050405020304" pitchFamily="18" charset="0"/>
                <a:cs typeface="Times New Roman" panose="02020603050405020304" pitchFamily="18" charset="0"/>
              </a:rPr>
              <a:t>Processing of Data </a:t>
            </a:r>
            <a:r>
              <a:rPr lang="en-US" sz="2800" dirty="0">
                <a:latin typeface="Times New Roman" panose="02020603050405020304" pitchFamily="18" charset="0"/>
                <a:cs typeface="Times New Roman" panose="02020603050405020304" pitchFamily="18" charset="0"/>
              </a:rPr>
              <a:t>Before tabulation data, is should be scrutinized for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completeness, (ii) consistency, (iii) Accuracy and (iv) editing. </a:t>
            </a:r>
            <a:r>
              <a:rPr lang="en-IN" sz="2800" dirty="0">
                <a:latin typeface="Times New Roman" panose="02020603050405020304" pitchFamily="18" charset="0"/>
                <a:cs typeface="Times New Roman" panose="02020603050405020304" pitchFamily="18" charset="0"/>
              </a:rPr>
              <a:t>                          </a:t>
            </a: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97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dirty="0" smtClean="0">
                <a:solidFill>
                  <a:srgbClr val="FFFF00"/>
                </a:solidFill>
                <a:latin typeface="Times New Roman" panose="02020603050405020304" pitchFamily="18" charset="0"/>
                <a:cs typeface="Times New Roman" panose="02020603050405020304" pitchFamily="18" charset="0"/>
              </a:rPr>
              <a:t>Introduction</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Once it is decided what type of study is to be </a:t>
            </a:r>
            <a:r>
              <a:rPr lang="en-US" sz="2800" dirty="0" smtClean="0">
                <a:latin typeface="Times New Roman" panose="02020603050405020304" pitchFamily="18" charset="0"/>
                <a:cs typeface="Times New Roman" panose="02020603050405020304" pitchFamily="18" charset="0"/>
              </a:rPr>
              <a:t>made. , </a:t>
            </a:r>
          </a:p>
          <a:p>
            <a:pPr algn="just"/>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becomes necessary to collect information about the concerned?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Study </a:t>
            </a:r>
            <a:r>
              <a:rPr lang="en-US" sz="2800" dirty="0">
                <a:latin typeface="Times New Roman" panose="02020603050405020304" pitchFamily="18" charset="0"/>
                <a:cs typeface="Times New Roman" panose="02020603050405020304" pitchFamily="18" charset="0"/>
              </a:rPr>
              <a:t>performed, mostly in the form of data.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Data </a:t>
            </a:r>
            <a:r>
              <a:rPr lang="en-US" sz="2800" dirty="0">
                <a:latin typeface="Times New Roman" panose="02020603050405020304" pitchFamily="18" charset="0"/>
                <a:cs typeface="Times New Roman" panose="02020603050405020304" pitchFamily="18" charset="0"/>
              </a:rPr>
              <a:t>is generally generated or gathered with surveys or experiments.  </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7683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000" dirty="0" smtClean="0">
                <a:solidFill>
                  <a:srgbClr val="00FF99"/>
                </a:solidFill>
                <a:latin typeface="Algerian" panose="04020705040A02060702" pitchFamily="82" charset="0"/>
              </a:rPr>
              <a:t>Thanking You</a:t>
            </a:r>
            <a:endParaRPr lang="en-IN" sz="8000" dirty="0">
              <a:solidFill>
                <a:srgbClr val="00FF99"/>
              </a:solidFill>
              <a:latin typeface="Algerian" panose="04020705040A02060702" pitchFamily="82" charset="0"/>
            </a:endParaRPr>
          </a:p>
        </p:txBody>
      </p:sp>
    </p:spTree>
    <p:extLst>
      <p:ext uri="{BB962C8B-B14F-4D97-AF65-F5344CB8AC3E}">
        <p14:creationId xmlns:p14="http://schemas.microsoft.com/office/powerpoint/2010/main" val="200176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solidFill>
                  <a:srgbClr val="FFFF00"/>
                </a:solidFill>
                <a:latin typeface="Times New Roman" panose="02020603050405020304" pitchFamily="18" charset="0"/>
                <a:cs typeface="Times New Roman" panose="02020603050405020304" pitchFamily="18" charset="0"/>
              </a:rPr>
              <a:t>Survey method</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3200" dirty="0">
                <a:latin typeface="Times New Roman" panose="02020603050405020304" pitchFamily="18" charset="0"/>
                <a:cs typeface="Times New Roman" panose="02020603050405020304" pitchFamily="18" charset="0"/>
              </a:rPr>
              <a:t>Survey method collect data from certain individuals directly or indirectly. </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In surveys, the required information is supplied by the individual under study or is based on measurements of certain units.</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Generally, the respondents or units are selected from a population using some standard sampling techniques. </a:t>
            </a:r>
            <a:endParaRPr lang="en-IN" sz="32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07739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FFFF00"/>
                </a:solidFill>
                <a:latin typeface="Times New Roman" panose="02020603050405020304" pitchFamily="18" charset="0"/>
                <a:cs typeface="Times New Roman" panose="02020603050405020304" pitchFamily="18" charset="0"/>
              </a:rPr>
              <a:t>Experiment Method</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Another way of collecting data is by </a:t>
            </a:r>
            <a:r>
              <a:rPr lang="en-US" sz="2800" dirty="0" smtClean="0">
                <a:latin typeface="Times New Roman" panose="02020603050405020304" pitchFamily="18" charset="0"/>
                <a:cs typeface="Times New Roman" panose="02020603050405020304" pitchFamily="18" charset="0"/>
              </a:rPr>
              <a:t>experimentation</a:t>
            </a:r>
          </a:p>
          <a:p>
            <a:pPr algn="just"/>
            <a:r>
              <a:rPr lang="en-US" sz="2800" dirty="0" smtClean="0">
                <a:latin typeface="Times New Roman" panose="02020603050405020304" pitchFamily="18" charset="0"/>
                <a:cs typeface="Times New Roman" panose="02020603050405020304" pitchFamily="18" charset="0"/>
              </a:rPr>
              <a:t>An </a:t>
            </a:r>
            <a:r>
              <a:rPr lang="en-US" sz="2800" dirty="0">
                <a:latin typeface="Times New Roman" panose="02020603050405020304" pitchFamily="18" charset="0"/>
                <a:cs typeface="Times New Roman" panose="02020603050405020304" pitchFamily="18" charset="0"/>
              </a:rPr>
              <a:t>actual experiment is conducted on certain individuals or units about which the inference is to be drawn.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Such </a:t>
            </a:r>
            <a:r>
              <a:rPr lang="en-US" sz="2800" dirty="0">
                <a:latin typeface="Times New Roman" panose="02020603050405020304" pitchFamily="18" charset="0"/>
                <a:cs typeface="Times New Roman" panose="02020603050405020304" pitchFamily="18" charset="0"/>
              </a:rPr>
              <a:t>experimental studies are common in agriculture, biology, medical science, chemistry, industry etc. </a:t>
            </a:r>
            <a:endParaRPr lang="en-IN" sz="2800" dirty="0">
              <a:latin typeface="Times New Roman" panose="02020603050405020304" pitchFamily="18" charset="0"/>
              <a:cs typeface="Times New Roman" panose="02020603050405020304" pitchFamily="18" charset="0"/>
            </a:endParaRP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46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dirty="0" smtClean="0">
                <a:solidFill>
                  <a:srgbClr val="FFFF00"/>
                </a:solidFill>
                <a:latin typeface="Times New Roman" panose="02020603050405020304" pitchFamily="18" charset="0"/>
                <a:cs typeface="Times New Roman" panose="02020603050405020304" pitchFamily="18" charset="0"/>
              </a:rPr>
              <a:t>Data</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Statistics require data as a raw material upon which its methods or techniques applied to arrive at inferences to make wise decisions. </a:t>
            </a:r>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Data are a collection of facts such as values or measurements. It can be numbers, words, measurements, observations, or even just descriptions of things. </a:t>
            </a:r>
          </a:p>
          <a:p>
            <a:pPr algn="just"/>
            <a:r>
              <a:rPr lang="en-IN" sz="2800" dirty="0" smtClean="0">
                <a:latin typeface="Times New Roman" panose="02020603050405020304" pitchFamily="18" charset="0"/>
                <a:cs typeface="Times New Roman" panose="02020603050405020304" pitchFamily="18" charset="0"/>
              </a:rPr>
              <a:t>It is of two </a:t>
            </a:r>
            <a:r>
              <a:rPr lang="en-IN" sz="2800" dirty="0">
                <a:latin typeface="Times New Roman" panose="02020603050405020304" pitchFamily="18" charset="0"/>
                <a:cs typeface="Times New Roman" panose="02020603050405020304" pitchFamily="18" charset="0"/>
              </a:rPr>
              <a:t>types: constant and variable. </a:t>
            </a: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60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dirty="0">
                <a:solidFill>
                  <a:srgbClr val="FFFF00"/>
                </a:solidFill>
                <a:latin typeface="Times New Roman" panose="02020603050405020304" pitchFamily="18" charset="0"/>
                <a:cs typeface="Times New Roman" panose="02020603050405020304" pitchFamily="18" charset="0"/>
              </a:rPr>
              <a:t>Constant</a:t>
            </a:r>
          </a:p>
        </p:txBody>
      </p:sp>
      <p:sp>
        <p:nvSpPr>
          <p:cNvPr id="3" name="Content Placeholder 2"/>
          <p:cNvSpPr>
            <a:spLocks noGrp="1"/>
          </p:cNvSpPr>
          <p:nvPr>
            <p:ph idx="1"/>
          </p:nvPr>
        </p:nvSpPr>
        <p:spPr/>
        <p:txBody>
          <a:bodyPr>
            <a:normAutofit/>
          </a:bodyPr>
          <a:lstStyle/>
          <a:p>
            <a:pPr algn="just"/>
            <a:r>
              <a:rPr lang="en-IN" sz="2800" dirty="0">
                <a:latin typeface="Times New Roman" panose="02020603050405020304" pitchFamily="18" charset="0"/>
                <a:cs typeface="Times New Roman" panose="02020603050405020304" pitchFamily="18" charset="0"/>
              </a:rPr>
              <a:t>Constant is a situation/value that does not change,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Due </a:t>
            </a:r>
            <a:r>
              <a:rPr lang="en-IN" sz="2800" dirty="0">
                <a:latin typeface="Times New Roman" panose="02020603050405020304" pitchFamily="18" charset="0"/>
                <a:cs typeface="Times New Roman" panose="02020603050405020304" pitchFamily="18" charset="0"/>
              </a:rPr>
              <a:t>to unchangeable property, constant is not used </a:t>
            </a:r>
            <a:endParaRPr lang="en-IN" sz="2800" dirty="0" smtClean="0">
              <a:latin typeface="Times New Roman" panose="02020603050405020304" pitchFamily="18" charset="0"/>
              <a:cs typeface="Times New Roman" panose="02020603050405020304" pitchFamily="18" charset="0"/>
            </a:endParaRP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04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07235"/>
          </a:xfrm>
        </p:spPr>
        <p:txBody>
          <a:bodyPr>
            <a:normAutofit/>
          </a:bodyPr>
          <a:lstStyle/>
          <a:p>
            <a:pPr algn="ctr"/>
            <a:r>
              <a:rPr lang="en-IN" sz="3200" dirty="0" smtClean="0">
                <a:solidFill>
                  <a:srgbClr val="FFFF00"/>
                </a:solidFill>
                <a:latin typeface="Times New Roman" panose="02020603050405020304" pitchFamily="18" charset="0"/>
                <a:cs typeface="Times New Roman" panose="02020603050405020304" pitchFamily="18" charset="0"/>
              </a:rPr>
              <a:t>Variable</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254034"/>
            <a:ext cx="10058400" cy="4781006"/>
          </a:xfrm>
        </p:spPr>
        <p:txBody>
          <a:bodyPr>
            <a:noAutofit/>
          </a:bodyPr>
          <a:lstStyle/>
          <a:p>
            <a:pPr algn="just"/>
            <a:r>
              <a:rPr lang="en-IN" sz="2200" dirty="0" smtClean="0">
                <a:latin typeface="Times New Roman" panose="02020603050405020304" pitchFamily="18" charset="0"/>
                <a:cs typeface="Times New Roman" panose="02020603050405020304" pitchFamily="18" charset="0"/>
              </a:rPr>
              <a:t>A </a:t>
            </a:r>
            <a:r>
              <a:rPr lang="en-IN" sz="2200" dirty="0">
                <a:latin typeface="Times New Roman" panose="02020603050405020304" pitchFamily="18" charset="0"/>
                <a:cs typeface="Times New Roman" panose="02020603050405020304" pitchFamily="18" charset="0"/>
              </a:rPr>
              <a:t>characteristic, number, or quantity that increases or decreases over time or takes different values in different situations is called variable. </a:t>
            </a:r>
            <a:endParaRPr lang="en-IN" sz="2200" dirty="0" smtClean="0">
              <a:latin typeface="Times New Roman" panose="02020603050405020304" pitchFamily="18" charset="0"/>
              <a:cs typeface="Times New Roman" panose="02020603050405020304" pitchFamily="18" charset="0"/>
            </a:endParaRPr>
          </a:p>
          <a:p>
            <a:pPr algn="just"/>
            <a:r>
              <a:rPr lang="en-IN" sz="2200" dirty="0" smtClean="0">
                <a:latin typeface="Times New Roman" panose="02020603050405020304" pitchFamily="18" charset="0"/>
                <a:cs typeface="Times New Roman" panose="02020603050405020304" pitchFamily="18" charset="0"/>
              </a:rPr>
              <a:t>only </a:t>
            </a:r>
            <a:r>
              <a:rPr lang="en-IN" sz="2200" dirty="0">
                <a:latin typeface="Times New Roman" panose="02020603050405020304" pitchFamily="18" charset="0"/>
                <a:cs typeface="Times New Roman" panose="02020603050405020304" pitchFamily="18" charset="0"/>
              </a:rPr>
              <a:t>variable is used for summary measures and analysis.</a:t>
            </a:r>
          </a:p>
          <a:p>
            <a:pPr algn="just"/>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of variables may be quantitative as well as qualitative.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qualitative data are quantified to assign numbers using techniques like ranking, scoring, scaling or coding etc.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Data are </a:t>
            </a:r>
            <a:r>
              <a:rPr lang="en-US" sz="2200" dirty="0">
                <a:latin typeface="Times New Roman" panose="02020603050405020304" pitchFamily="18" charset="0"/>
                <a:cs typeface="Times New Roman" panose="02020603050405020304" pitchFamily="18" charset="0"/>
              </a:rPr>
              <a:t>tabulated and analyzed statistically.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numerical </a:t>
            </a:r>
            <a:r>
              <a:rPr lang="en-US" sz="2200" dirty="0">
                <a:latin typeface="Times New Roman" panose="02020603050405020304" pitchFamily="18" charset="0"/>
                <a:cs typeface="Times New Roman" panose="02020603050405020304" pitchFamily="18" charset="0"/>
              </a:rPr>
              <a:t>values </a:t>
            </a:r>
            <a:r>
              <a:rPr lang="en-US" sz="2200" dirty="0" smtClean="0">
                <a:latin typeface="Times New Roman" panose="02020603050405020304" pitchFamily="18" charset="0"/>
                <a:cs typeface="Times New Roman" panose="02020603050405020304" pitchFamily="18" charset="0"/>
              </a:rPr>
              <a:t>obtained </a:t>
            </a:r>
            <a:r>
              <a:rPr lang="en-US" sz="2200" dirty="0">
                <a:latin typeface="Times New Roman" panose="02020603050405020304" pitchFamily="18" charset="0"/>
                <a:cs typeface="Times New Roman" panose="02020603050405020304" pitchFamily="18" charset="0"/>
              </a:rPr>
              <a:t>from </a:t>
            </a:r>
            <a:r>
              <a:rPr lang="en-US" sz="2200" dirty="0" smtClean="0">
                <a:latin typeface="Times New Roman" panose="02020603050405020304" pitchFamily="18" charset="0"/>
                <a:cs typeface="Times New Roman" panose="02020603050405020304" pitchFamily="18" charset="0"/>
              </a:rPr>
              <a:t>analysis are used to drawn proper </a:t>
            </a:r>
            <a:r>
              <a:rPr lang="en-US" sz="2200" dirty="0">
                <a:latin typeface="Times New Roman" panose="02020603050405020304" pitchFamily="18" charset="0"/>
                <a:cs typeface="Times New Roman" panose="02020603050405020304" pitchFamily="18" charset="0"/>
              </a:rPr>
              <a:t>and correct </a:t>
            </a:r>
            <a:r>
              <a:rPr lang="en-US" sz="2200" dirty="0" smtClean="0">
                <a:latin typeface="Times New Roman" panose="02020603050405020304" pitchFamily="18" charset="0"/>
                <a:cs typeface="Times New Roman" panose="02020603050405020304" pitchFamily="18" charset="0"/>
              </a:rPr>
              <a:t>inferences </a:t>
            </a:r>
          </a:p>
          <a:p>
            <a:pPr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inferences lead to a final decision.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This </a:t>
            </a:r>
            <a:r>
              <a:rPr lang="en-US" sz="2200" dirty="0">
                <a:latin typeface="Times New Roman" panose="02020603050405020304" pitchFamily="18" charset="0"/>
                <a:cs typeface="Times New Roman" panose="02020603050405020304" pitchFamily="18" charset="0"/>
              </a:rPr>
              <a:t>entire process of statistics ultimately makes sense of data in the wake of uncertainty.  </a:t>
            </a:r>
            <a:endParaRPr lang="en-IN" sz="2200" dirty="0">
              <a:latin typeface="Times New Roman" panose="02020603050405020304" pitchFamily="18" charset="0"/>
              <a:cs typeface="Times New Roman" panose="02020603050405020304" pitchFamily="18" charset="0"/>
            </a:endParaRPr>
          </a:p>
          <a:p>
            <a:endParaRPr lang="en-IN" sz="2400" dirty="0">
              <a:solidFill>
                <a:srgbClr val="FF0000"/>
              </a:solidFill>
            </a:endParaRPr>
          </a:p>
          <a:p>
            <a:endParaRPr lang="en-IN" sz="2400" dirty="0"/>
          </a:p>
        </p:txBody>
      </p:sp>
    </p:spTree>
    <p:extLst>
      <p:ext uri="{BB962C8B-B14F-4D97-AF65-F5344CB8AC3E}">
        <p14:creationId xmlns:p14="http://schemas.microsoft.com/office/powerpoint/2010/main" val="76455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27611"/>
            <a:ext cx="10058400" cy="5007429"/>
          </a:xfrm>
        </p:spPr>
        <p:txBody>
          <a:bodyPr>
            <a:normAutofit/>
          </a:bodyPr>
          <a:lstStyle/>
          <a:p>
            <a:pPr algn="just"/>
            <a:r>
              <a:rPr lang="en-IN" sz="2800" dirty="0">
                <a:latin typeface="Times New Roman" panose="02020603050405020304" pitchFamily="18" charset="0"/>
                <a:cs typeface="Times New Roman" panose="02020603050405020304" pitchFamily="18" charset="0"/>
              </a:rPr>
              <a:t>Raw material of statistics --------Data ----- Data which is defined as numbers or a set of numbers   </a:t>
            </a:r>
          </a:p>
          <a:p>
            <a:pPr algn="just"/>
            <a:r>
              <a:rPr lang="en-IN" sz="2800" dirty="0">
                <a:latin typeface="Times New Roman" panose="02020603050405020304" pitchFamily="18" charset="0"/>
                <a:cs typeface="Times New Roman" panose="02020603050405020304" pitchFamily="18" charset="0"/>
              </a:rPr>
              <a:t>The data consisted of numbers which obtained either from counting or measurement or both.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The </a:t>
            </a:r>
            <a:r>
              <a:rPr lang="en-IN" sz="2800" dirty="0">
                <a:latin typeface="Times New Roman" panose="02020603050405020304" pitchFamily="18" charset="0"/>
                <a:cs typeface="Times New Roman" panose="02020603050405020304" pitchFamily="18" charset="0"/>
              </a:rPr>
              <a:t>Singular of data is called as datum.    </a:t>
            </a:r>
          </a:p>
          <a:p>
            <a:pPr algn="just"/>
            <a:r>
              <a:rPr lang="en-IN" sz="2800" dirty="0">
                <a:latin typeface="Times New Roman" panose="02020603050405020304" pitchFamily="18" charset="0"/>
                <a:cs typeface="Times New Roman" panose="02020603050405020304" pitchFamily="18" charset="0"/>
              </a:rPr>
              <a:t>Data are observations of random variables made on the elements of a population or sample.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A </a:t>
            </a:r>
            <a:r>
              <a:rPr lang="en-IN" sz="2800" dirty="0">
                <a:latin typeface="Times New Roman" panose="02020603050405020304" pitchFamily="18" charset="0"/>
                <a:cs typeface="Times New Roman" panose="02020603050405020304" pitchFamily="18" charset="0"/>
              </a:rPr>
              <a:t>collection of data is often called a data set (Singular).  </a:t>
            </a:r>
          </a:p>
          <a:p>
            <a:endParaRPr lang="en-IN" dirty="0"/>
          </a:p>
        </p:txBody>
      </p:sp>
    </p:spTree>
    <p:extLst>
      <p:ext uri="{BB962C8B-B14F-4D97-AF65-F5344CB8AC3E}">
        <p14:creationId xmlns:p14="http://schemas.microsoft.com/office/powerpoint/2010/main" val="367774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dirty="0" smtClean="0">
                <a:solidFill>
                  <a:srgbClr val="FFFF00"/>
                </a:solidFill>
                <a:latin typeface="Times New Roman" panose="02020603050405020304" pitchFamily="18" charset="0"/>
                <a:cs typeface="Times New Roman" panose="02020603050405020304" pitchFamily="18" charset="0"/>
              </a:rPr>
              <a:t>Statistics Contribution</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IN" sz="2800" dirty="0">
                <a:latin typeface="Times New Roman" panose="02020603050405020304" pitchFamily="18" charset="0"/>
                <a:cs typeface="Times New Roman" panose="02020603050405020304" pitchFamily="18" charset="0"/>
              </a:rPr>
              <a:t>Numbers ------- data ------- contain information --------- extract information -------- purpose of statistics to investigate and evaluate the nature and meaning of this information.</a:t>
            </a:r>
          </a:p>
          <a:p>
            <a:pPr marL="0" indent="0" algn="just">
              <a:buNone/>
            </a:pPr>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The basic ideas in statistics assist us in thinking clearly about the problems, provide some guidance to the conditions that must be satisfied that have no good logical foundation.</a:t>
            </a:r>
          </a:p>
          <a:p>
            <a:endParaRPr lang="en-IN" dirty="0"/>
          </a:p>
        </p:txBody>
      </p:sp>
    </p:spTree>
    <p:extLst>
      <p:ext uri="{BB962C8B-B14F-4D97-AF65-F5344CB8AC3E}">
        <p14:creationId xmlns:p14="http://schemas.microsoft.com/office/powerpoint/2010/main" val="1177186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91</TotalTime>
  <Words>1322</Words>
  <Application>Microsoft Office PowerPoint</Application>
  <PresentationFormat>Widescreen</PresentationFormat>
  <Paragraphs>99</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Algerian</vt:lpstr>
      <vt:lpstr>Arial</vt:lpstr>
      <vt:lpstr>Calibri</vt:lpstr>
      <vt:lpstr>Century Gothic</vt:lpstr>
      <vt:lpstr>Corbel</vt:lpstr>
      <vt:lpstr>Times New Roman</vt:lpstr>
      <vt:lpstr>Savon</vt:lpstr>
      <vt:lpstr>BIHAR ANIMAL SCIENCES UNIVERSITY, PATNA, BIHAR Bihar Veterinary College, Patna</vt:lpstr>
      <vt:lpstr>Introduction</vt:lpstr>
      <vt:lpstr>Survey method</vt:lpstr>
      <vt:lpstr>Experiment Method</vt:lpstr>
      <vt:lpstr>Data</vt:lpstr>
      <vt:lpstr>Constant</vt:lpstr>
      <vt:lpstr>Variable</vt:lpstr>
      <vt:lpstr>PowerPoint Presentation</vt:lpstr>
      <vt:lpstr>Statistics Contribution</vt:lpstr>
      <vt:lpstr>  Types of variables </vt:lpstr>
      <vt:lpstr>Qualitative variable </vt:lpstr>
      <vt:lpstr>Nominal variable:</vt:lpstr>
      <vt:lpstr>Ordinal variable</vt:lpstr>
      <vt:lpstr>Quantitative variable </vt:lpstr>
      <vt:lpstr>Discrete variable:</vt:lpstr>
      <vt:lpstr>Continuous data:</vt:lpstr>
      <vt:lpstr>Sources of Data</vt:lpstr>
      <vt:lpstr>Types of Data  </vt:lpstr>
      <vt:lpstr>Secondary Data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BIHAR ANIMAL SCIENCES UNIVERSITY, PATNA, BIHAR Bihar Veterinary College, Patna</dc:title>
  <dc:creator>HP</dc:creator>
  <cp:lastModifiedBy>karanraj467656@gmail.com</cp:lastModifiedBy>
  <cp:revision>19</cp:revision>
  <dcterms:created xsi:type="dcterms:W3CDTF">2020-10-07T07:56:52Z</dcterms:created>
  <dcterms:modified xsi:type="dcterms:W3CDTF">2020-10-07T22:30:15Z</dcterms:modified>
</cp:coreProperties>
</file>