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7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4800600"/>
            <a:ext cx="8763000" cy="1752600"/>
          </a:xfrm>
        </p:spPr>
        <p:txBody>
          <a:bodyPr>
            <a:normAutofit fontScale="62500" lnSpcReduction="20000"/>
          </a:bodyPr>
          <a:lstStyle/>
          <a:p>
            <a:r>
              <a:rPr lang="en-IN" b="1" dirty="0" smtClean="0">
                <a:solidFill>
                  <a:srgbClr val="000099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n-IN" b="1" dirty="0" smtClean="0">
                <a:solidFill>
                  <a:srgbClr val="000099"/>
                </a:solidFill>
                <a:latin typeface="Aharoni" pitchFamily="2" charset="-79"/>
                <a:cs typeface="Aharoni" pitchFamily="2" charset="-79"/>
              </a:rPr>
            </a:br>
            <a:r>
              <a:rPr lang="en-IN" b="1" dirty="0" smtClean="0">
                <a:solidFill>
                  <a:srgbClr val="000099"/>
                </a:solidFill>
                <a:latin typeface="Aharoni" pitchFamily="2" charset="-79"/>
                <a:cs typeface="Aharoni" pitchFamily="2" charset="-79"/>
              </a:rPr>
              <a:t>Dr.Kumari Anjana</a:t>
            </a:r>
            <a:br>
              <a:rPr lang="en-IN" b="1" dirty="0" smtClean="0">
                <a:solidFill>
                  <a:srgbClr val="000099"/>
                </a:solidFill>
                <a:latin typeface="Aharoni" pitchFamily="2" charset="-79"/>
                <a:cs typeface="Aharoni" pitchFamily="2" charset="-79"/>
              </a:rPr>
            </a:br>
            <a:r>
              <a:rPr lang="en-IN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Assistant Professor</a:t>
            </a:r>
            <a:br>
              <a:rPr lang="en-IN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</a:br>
            <a:r>
              <a:rPr lang="en-IN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Deptt</a:t>
            </a:r>
            <a:r>
              <a:rPr lang="en-IN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. of Veterinary Pharmacology &amp; Toxicology</a:t>
            </a:r>
          </a:p>
          <a:p>
            <a:r>
              <a:rPr lang="en-IN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Bihar Veterinary College, Bihar Animal Sciences University, Patna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1400" y="152400"/>
            <a:ext cx="1565166" cy="13167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50816" y="304800"/>
            <a:ext cx="1220783" cy="1243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47800" y="1066800"/>
            <a:ext cx="64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  <a:latin typeface="Berlin Sans FB" pitchFamily="34" charset="0"/>
              </a:rPr>
              <a:t> </a:t>
            </a:r>
            <a:r>
              <a:rPr lang="en-US" sz="2800" dirty="0" smtClean="0">
                <a:solidFill>
                  <a:srgbClr val="FFC000"/>
                </a:solidFill>
                <a:latin typeface="Berlin Sans FB" pitchFamily="34" charset="0"/>
              </a:rPr>
              <a:t>Plants containing cardio toxic glycosides</a:t>
            </a:r>
            <a:endParaRPr lang="en-US" sz="2800" dirty="0">
              <a:solidFill>
                <a:srgbClr val="FFC000"/>
              </a:solidFill>
              <a:latin typeface="Berlin Sans FB" pitchFamily="34" charset="0"/>
            </a:endParaRPr>
          </a:p>
        </p:txBody>
      </p:sp>
      <p:pic>
        <p:nvPicPr>
          <p:cNvPr id="1026" name="Picture 2" descr="C:\Users\user\Desktop\ResOpinAnesthIntensiveCare_2017_4_2_90_206152_f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1981200"/>
            <a:ext cx="3962400" cy="2667000"/>
          </a:xfrm>
          <a:prstGeom prst="rect">
            <a:avLst/>
          </a:prstGeom>
          <a:noFill/>
        </p:spPr>
      </p:pic>
      <p:pic>
        <p:nvPicPr>
          <p:cNvPr id="7" name="Picture 2" descr="C:\Users\user\Desktop\800px-Swallowwor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1981200"/>
            <a:ext cx="25908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838199"/>
          </a:xfrm>
        </p:spPr>
        <p:txBody>
          <a:bodyPr>
            <a:normAutofit fontScale="90000"/>
          </a:bodyPr>
          <a:lstStyle/>
          <a:p>
            <a:r>
              <a:rPr lang="en-IN" b="1" i="1" dirty="0" err="1" smtClean="0">
                <a:solidFill>
                  <a:srgbClr val="FF0000"/>
                </a:solidFill>
              </a:rPr>
              <a:t>Calotropis</a:t>
            </a:r>
            <a:r>
              <a:rPr lang="en-IN" b="1" i="1" dirty="0" smtClean="0">
                <a:solidFill>
                  <a:srgbClr val="FF0000"/>
                </a:solidFill>
              </a:rPr>
              <a:t> </a:t>
            </a:r>
            <a:r>
              <a:rPr lang="en-IN" b="1" i="1" dirty="0" err="1" smtClean="0">
                <a:solidFill>
                  <a:srgbClr val="FF0000"/>
                </a:solidFill>
              </a:rPr>
              <a:t>procera</a:t>
            </a:r>
            <a:r>
              <a:rPr lang="en-IN" b="1" i="1" dirty="0" smtClean="0">
                <a:solidFill>
                  <a:srgbClr val="FF0000"/>
                </a:solidFill>
              </a:rPr>
              <a:t>/</a:t>
            </a:r>
            <a:r>
              <a:rPr lang="en-IN" b="1" i="1" dirty="0" err="1" smtClean="0">
                <a:solidFill>
                  <a:srgbClr val="FF0000"/>
                </a:solidFill>
              </a:rPr>
              <a:t>gigantea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676400"/>
            <a:ext cx="8458200" cy="49530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IN" b="1" i="1" dirty="0" smtClean="0"/>
              <a:t> </a:t>
            </a:r>
            <a:r>
              <a:rPr lang="en-IN" b="1" i="1" dirty="0" err="1" smtClean="0">
                <a:solidFill>
                  <a:schemeClr val="tx1"/>
                </a:solidFill>
              </a:rPr>
              <a:t>Calotropis</a:t>
            </a:r>
            <a:r>
              <a:rPr lang="en-IN" b="1" i="1" dirty="0" smtClean="0">
                <a:solidFill>
                  <a:schemeClr val="tx1"/>
                </a:solidFill>
              </a:rPr>
              <a:t> </a:t>
            </a:r>
            <a:r>
              <a:rPr lang="en-IN" b="1" i="1" dirty="0" err="1" smtClean="0">
                <a:solidFill>
                  <a:schemeClr val="tx1"/>
                </a:solidFill>
              </a:rPr>
              <a:t>procera</a:t>
            </a:r>
            <a:r>
              <a:rPr lang="en-IN" b="1" i="1" dirty="0" smtClean="0">
                <a:solidFill>
                  <a:schemeClr val="tx1"/>
                </a:solidFill>
              </a:rPr>
              <a:t>/</a:t>
            </a:r>
            <a:r>
              <a:rPr lang="en-IN" b="1" i="1" dirty="0" err="1" smtClean="0">
                <a:solidFill>
                  <a:schemeClr val="tx1"/>
                </a:solidFill>
              </a:rPr>
              <a:t>gigantea</a:t>
            </a:r>
            <a:r>
              <a:rPr lang="en-IN" b="1" i="1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r>
              <a:rPr lang="en-IN" b="1" dirty="0" smtClean="0">
                <a:solidFill>
                  <a:schemeClr val="tx1"/>
                </a:solidFill>
              </a:rPr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en-IN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Used for malicious killing of animals. </a:t>
            </a:r>
          </a:p>
          <a:p>
            <a:pPr algn="just"/>
            <a:endParaRPr lang="en-IN" sz="2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IN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 shrub usually found on the boundaries of crop fields and in waste lands. </a:t>
            </a:r>
          </a:p>
          <a:p>
            <a:pPr algn="just"/>
            <a:endParaRPr lang="en-IN" sz="2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IN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All parts of plant are toxic. </a:t>
            </a:r>
          </a:p>
          <a:p>
            <a:pPr algn="just"/>
            <a:endParaRPr lang="en-IN" sz="2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IN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plant is not palatable, hence not usually eaten by the animals.</a:t>
            </a:r>
          </a:p>
          <a:p>
            <a:pPr algn="just"/>
            <a:endParaRPr lang="en-IN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/>
          </a:bodyPr>
          <a:lstStyle/>
          <a:p>
            <a:pPr algn="just"/>
            <a:r>
              <a:rPr lang="en-IN" dirty="0" smtClean="0">
                <a:latin typeface="Comic Sans MS" panose="030F0702030302020204" pitchFamily="66" charset="0"/>
              </a:rPr>
              <a:t>The toxic principles are :</a:t>
            </a:r>
          </a:p>
          <a:p>
            <a:pPr algn="just">
              <a:buNone/>
            </a:pPr>
            <a:r>
              <a:rPr lang="en-IN" dirty="0" smtClean="0">
                <a:latin typeface="Comic Sans MS" panose="030F0702030302020204" pitchFamily="66" charset="0"/>
              </a:rPr>
              <a:t>	cardiotoxic glycosides </a:t>
            </a:r>
          </a:p>
          <a:p>
            <a:pPr algn="just">
              <a:buNone/>
            </a:pPr>
            <a:endParaRPr lang="en-IN" dirty="0" smtClean="0">
              <a:latin typeface="Comic Sans MS" panose="030F0702030302020204" pitchFamily="66" charset="0"/>
            </a:endParaRPr>
          </a:p>
          <a:p>
            <a:pPr algn="just">
              <a:buNone/>
            </a:pPr>
            <a:endParaRPr lang="en-IN" dirty="0" smtClean="0">
              <a:latin typeface="Comic Sans MS" panose="030F0702030302020204" pitchFamily="66" charset="0"/>
            </a:endParaRPr>
          </a:p>
          <a:p>
            <a:pPr algn="just">
              <a:buNone/>
            </a:pPr>
            <a:endParaRPr lang="en-IN" dirty="0" smtClean="0">
              <a:latin typeface="Comic Sans MS" panose="030F0702030302020204" pitchFamily="66" charset="0"/>
            </a:endParaRPr>
          </a:p>
          <a:p>
            <a:pPr algn="just">
              <a:buNone/>
            </a:pPr>
            <a:endParaRPr lang="en-IN" dirty="0" smtClean="0">
              <a:latin typeface="Comic Sans MS" panose="030F0702030302020204" pitchFamily="66" charset="0"/>
            </a:endParaRPr>
          </a:p>
          <a:p>
            <a:pPr algn="just"/>
            <a:r>
              <a:rPr lang="en-IN" dirty="0" smtClean="0">
                <a:latin typeface="Comic Sans MS" panose="030F0702030302020204" pitchFamily="66" charset="0"/>
              </a:rPr>
              <a:t>The </a:t>
            </a:r>
            <a:r>
              <a:rPr lang="en-IN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latex is an irritant to skin and mucous membranes</a:t>
            </a:r>
            <a:r>
              <a:rPr lang="en-IN" dirty="0" smtClean="0">
                <a:latin typeface="Comic Sans MS" panose="030F0702030302020204" pitchFamily="66" charset="0"/>
              </a:rPr>
              <a:t>, if placed in eye causes conjunctivitis and extreme cases blindness. </a:t>
            </a:r>
          </a:p>
          <a:p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76300" y="2819638"/>
            <a:ext cx="4495800" cy="19809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09800" y="2971800"/>
            <a:ext cx="1981200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n-IN" sz="2000" dirty="0" err="1" smtClean="0">
                <a:solidFill>
                  <a:srgbClr val="00B050"/>
                </a:solidFill>
                <a:latin typeface="Arial Rounded MT Bold" pitchFamily="34" charset="0"/>
              </a:rPr>
              <a:t>calotroxin</a:t>
            </a:r>
            <a:r>
              <a:rPr lang="en-IN" sz="2000" dirty="0" smtClean="0">
                <a:solidFill>
                  <a:srgbClr val="00B050"/>
                </a:solidFill>
                <a:latin typeface="Arial Rounded MT Bold" pitchFamily="34" charset="0"/>
              </a:rPr>
              <a:t>, </a:t>
            </a:r>
          </a:p>
          <a:p>
            <a:pPr algn="just">
              <a:buNone/>
            </a:pPr>
            <a:r>
              <a:rPr lang="en-IN" sz="2000" dirty="0" err="1" smtClean="0">
                <a:solidFill>
                  <a:srgbClr val="00B050"/>
                </a:solidFill>
                <a:latin typeface="Arial Rounded MT Bold" pitchFamily="34" charset="0"/>
              </a:rPr>
              <a:t>calactin</a:t>
            </a:r>
            <a:r>
              <a:rPr lang="en-IN" sz="2000" dirty="0" smtClean="0">
                <a:solidFill>
                  <a:srgbClr val="00B050"/>
                </a:solidFill>
                <a:latin typeface="Arial Rounded MT Bold" pitchFamily="34" charset="0"/>
              </a:rPr>
              <a:t>, </a:t>
            </a:r>
          </a:p>
          <a:p>
            <a:pPr algn="just">
              <a:buNone/>
            </a:pPr>
            <a:r>
              <a:rPr lang="en-IN" sz="2000" dirty="0" err="1" smtClean="0">
                <a:solidFill>
                  <a:srgbClr val="00B050"/>
                </a:solidFill>
                <a:latin typeface="Arial Rounded MT Bold" pitchFamily="34" charset="0"/>
              </a:rPr>
              <a:t>gigantin</a:t>
            </a:r>
            <a:r>
              <a:rPr lang="en-IN" sz="2000" dirty="0" smtClean="0">
                <a:solidFill>
                  <a:srgbClr val="00B050"/>
                </a:solidFill>
                <a:latin typeface="Arial Rounded MT Bold" pitchFamily="34" charset="0"/>
              </a:rPr>
              <a:t>, </a:t>
            </a:r>
          </a:p>
          <a:p>
            <a:pPr algn="just">
              <a:buNone/>
            </a:pPr>
            <a:r>
              <a:rPr lang="en-IN" sz="2000" dirty="0" err="1" smtClean="0">
                <a:solidFill>
                  <a:srgbClr val="00B050"/>
                </a:solidFill>
                <a:latin typeface="Arial Rounded MT Bold" pitchFamily="34" charset="0"/>
              </a:rPr>
              <a:t>Uscharin</a:t>
            </a:r>
            <a:endParaRPr lang="en-IN" sz="2000" dirty="0" smtClean="0">
              <a:solidFill>
                <a:srgbClr val="00B050"/>
              </a:solidFill>
              <a:latin typeface="Arial Rounded MT Bold" pitchFamily="34" charset="0"/>
            </a:endParaRPr>
          </a:p>
          <a:p>
            <a:endParaRPr lang="en-US" sz="2000" dirty="0"/>
          </a:p>
        </p:txBody>
      </p:sp>
      <p:pic>
        <p:nvPicPr>
          <p:cNvPr id="1026" name="Picture 2" descr="C:\Users\user\Desktop\800px-Swallowwo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600200"/>
            <a:ext cx="2438400" cy="3252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dirty="0" smtClean="0">
                <a:latin typeface="Comic Sans MS" panose="030F0702030302020204" pitchFamily="66" charset="0"/>
              </a:rPr>
              <a:t>Following oral ingestion its leaves or fruit cause </a:t>
            </a:r>
            <a:r>
              <a:rPr lang="en-IN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severe gastroenteritis </a:t>
            </a:r>
            <a:r>
              <a:rPr lang="en-IN" dirty="0" smtClean="0">
                <a:latin typeface="Comic Sans MS" panose="030F0702030302020204" pitchFamily="66" charset="0"/>
              </a:rPr>
              <a:t>and </a:t>
            </a:r>
            <a:r>
              <a:rPr lang="en-IN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cardiac arrhythmia </a:t>
            </a:r>
            <a:r>
              <a:rPr lang="en-IN" dirty="0" smtClean="0">
                <a:latin typeface="Comic Sans MS" panose="030F0702030302020204" pitchFamily="66" charset="0"/>
              </a:rPr>
              <a:t>and</a:t>
            </a:r>
            <a:r>
              <a:rPr lang="en-IN" b="1" dirty="0" smtClean="0">
                <a:latin typeface="Comic Sans MS" panose="030F0702030302020204" pitchFamily="66" charset="0"/>
              </a:rPr>
              <a:t> </a:t>
            </a:r>
            <a:r>
              <a:rPr lang="en-IN" dirty="0" smtClean="0">
                <a:latin typeface="Comic Sans MS" panose="030F0702030302020204" pitchFamily="66" charset="0"/>
              </a:rPr>
              <a:t>death is due </a:t>
            </a:r>
            <a:r>
              <a:rPr lang="en-IN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cardiac arrest</a:t>
            </a:r>
            <a:r>
              <a:rPr lang="en-IN" b="1" dirty="0" smtClean="0">
                <a:latin typeface="Comic Sans MS" panose="030F0702030302020204" pitchFamily="66" charset="0"/>
              </a:rPr>
              <a:t>.</a:t>
            </a:r>
            <a:endParaRPr lang="en-IN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41800" y="2992387"/>
            <a:ext cx="3306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Thank You </a:t>
            </a:r>
            <a:endParaRPr lang="en-US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3338187"/>
      </p:ext>
    </p:extLst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685799"/>
          </a:xfrm>
        </p:spPr>
        <p:txBody>
          <a:bodyPr>
            <a:normAutofit fontScale="90000"/>
          </a:bodyPr>
          <a:lstStyle/>
          <a:p>
            <a:r>
              <a:rPr lang="en-IN" b="1" i="1" dirty="0" smtClean="0"/>
              <a:t/>
            </a:r>
            <a:br>
              <a:rPr lang="en-IN" b="1" i="1" dirty="0" smtClean="0"/>
            </a:br>
            <a:r>
              <a:rPr lang="en-IN" b="1" i="1" dirty="0" err="1" smtClean="0">
                <a:solidFill>
                  <a:srgbClr val="FF0000"/>
                </a:solidFill>
              </a:rPr>
              <a:t>Nerium</a:t>
            </a:r>
            <a:r>
              <a:rPr lang="en-IN" b="1" i="1" dirty="0" smtClean="0">
                <a:solidFill>
                  <a:srgbClr val="FF0000"/>
                </a:solidFill>
              </a:rPr>
              <a:t> oleander, N. </a:t>
            </a:r>
            <a:r>
              <a:rPr lang="en-IN" b="1" i="1" dirty="0" err="1" smtClean="0">
                <a:solidFill>
                  <a:srgbClr val="FF0000"/>
                </a:solidFill>
              </a:rPr>
              <a:t>indica</a:t>
            </a:r>
            <a:r>
              <a:rPr lang="en-IN" b="1" i="1" dirty="0" smtClean="0">
                <a:solidFill>
                  <a:srgbClr val="FF0000"/>
                </a:solidFill>
              </a:rPr>
              <a:t> </a:t>
            </a:r>
            <a:r>
              <a:rPr lang="en-IN" dirty="0" smtClean="0">
                <a:solidFill>
                  <a:srgbClr val="FF0000"/>
                </a:solidFill>
              </a:rPr>
              <a:t>(</a:t>
            </a:r>
            <a:r>
              <a:rPr lang="en-IN" dirty="0" err="1" smtClean="0">
                <a:solidFill>
                  <a:srgbClr val="FF0000"/>
                </a:solidFill>
              </a:rPr>
              <a:t>Kaner</a:t>
            </a:r>
            <a:r>
              <a:rPr lang="en-IN" dirty="0" smtClean="0">
                <a:solidFill>
                  <a:srgbClr val="FF0000"/>
                </a:solidFill>
              </a:rPr>
              <a:t>)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371600"/>
            <a:ext cx="8305800" cy="5334000"/>
          </a:xfrm>
        </p:spPr>
        <p:txBody>
          <a:bodyPr>
            <a:normAutofit fontScale="70000" lnSpcReduction="200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IN" b="1" i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Nerium</a:t>
            </a:r>
            <a:r>
              <a:rPr lang="en-IN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oleander, </a:t>
            </a:r>
            <a:r>
              <a:rPr lang="en-IN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(</a:t>
            </a:r>
            <a:r>
              <a:rPr lang="en-IN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Kaner</a:t>
            </a:r>
            <a:r>
              <a:rPr lang="en-IN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): these are medium shrubs with sweet scented  white, pink or other colours of flowers, mainly grown as an ornamental plant in temperate climates. </a:t>
            </a:r>
          </a:p>
          <a:p>
            <a:pPr algn="just"/>
            <a:endParaRPr lang="en-IN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IN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Poisoning occurs by ingesting (scarcity periods) the leaves or pods (seeds).</a:t>
            </a:r>
          </a:p>
          <a:p>
            <a:pPr algn="just"/>
            <a:endParaRPr lang="en-IN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IN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Another species of oleander are  </a:t>
            </a:r>
            <a:r>
              <a:rPr lang="en-IN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N. </a:t>
            </a:r>
            <a:r>
              <a:rPr lang="en-IN" b="1" i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Indicum</a:t>
            </a:r>
            <a:r>
              <a:rPr lang="en-IN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</a:t>
            </a:r>
            <a:r>
              <a:rPr lang="en-IN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(</a:t>
            </a:r>
            <a:r>
              <a:rPr lang="en-IN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kaner</a:t>
            </a:r>
            <a:r>
              <a:rPr lang="en-IN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) and </a:t>
            </a:r>
            <a:r>
              <a:rPr lang="en-IN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Thevetia peruviana</a:t>
            </a:r>
            <a:r>
              <a:rPr lang="en-IN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(Yellow oleander, </a:t>
            </a:r>
            <a:r>
              <a:rPr lang="en-IN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pilla</a:t>
            </a:r>
            <a:r>
              <a:rPr lang="en-IN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IN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kaner</a:t>
            </a:r>
            <a:r>
              <a:rPr lang="en-IN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).</a:t>
            </a:r>
          </a:p>
          <a:p>
            <a:pPr algn="just"/>
            <a:r>
              <a:rPr lang="en-IN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IN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All parts of the plant are toxic.  </a:t>
            </a:r>
          </a:p>
          <a:p>
            <a:pPr algn="just"/>
            <a:endParaRPr lang="en-IN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IN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plant is highly poisonous.</a:t>
            </a:r>
          </a:p>
          <a:p>
            <a:pPr algn="just"/>
            <a:endParaRPr lang="en-IN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1"/>
                </a:solidFill>
                <a:latin typeface="Comic Sans MS" panose="030F0702030302020204" pitchFamily="66" charset="0"/>
              </a:rPr>
              <a:t>T</a:t>
            </a:r>
            <a:r>
              <a:rPr lang="en-IN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he milky juice - contains high concentration of toxic principles.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/>
          </a:bodyPr>
          <a:lstStyle/>
          <a:p>
            <a:pPr algn="just"/>
            <a:r>
              <a:rPr lang="en-IN" dirty="0" smtClean="0">
                <a:latin typeface="Comic Sans MS" panose="030F0702030302020204" pitchFamily="66" charset="0"/>
              </a:rPr>
              <a:t>The seeds of yellow oleander </a:t>
            </a:r>
            <a:r>
              <a:rPr lang="en-IN" i="1" dirty="0" smtClean="0">
                <a:latin typeface="Comic Sans MS" panose="030F0702030302020204" pitchFamily="66" charset="0"/>
              </a:rPr>
              <a:t>Thevetia peruviana </a:t>
            </a:r>
            <a:r>
              <a:rPr lang="en-IN" dirty="0" smtClean="0">
                <a:latin typeface="Comic Sans MS" panose="030F0702030302020204" pitchFamily="66" charset="0"/>
              </a:rPr>
              <a:t>or </a:t>
            </a:r>
            <a:r>
              <a:rPr lang="en-IN" i="1" dirty="0" smtClean="0">
                <a:latin typeface="Comic Sans MS" panose="030F0702030302020204" pitchFamily="66" charset="0"/>
              </a:rPr>
              <a:t>Cerebera thevetia </a:t>
            </a:r>
            <a:r>
              <a:rPr lang="en-IN" dirty="0" smtClean="0">
                <a:latin typeface="Comic Sans MS" panose="030F0702030302020204" pitchFamily="66" charset="0"/>
              </a:rPr>
              <a:t>are highly poisonous to both man and animals (used for malicious killing of animals and for homicide purpose). </a:t>
            </a:r>
          </a:p>
          <a:p>
            <a:pPr algn="just">
              <a:buNone/>
            </a:pPr>
            <a:endParaRPr lang="en-IN" dirty="0" smtClean="0">
              <a:latin typeface="Comic Sans MS" panose="030F0702030302020204" pitchFamily="66" charset="0"/>
            </a:endParaRPr>
          </a:p>
          <a:p>
            <a:pPr algn="just"/>
            <a:r>
              <a:rPr lang="en-IN" dirty="0" smtClean="0">
                <a:latin typeface="Comic Sans MS" panose="030F0702030302020204" pitchFamily="66" charset="0"/>
              </a:rPr>
              <a:t>They contain cardiotoxic glycosides </a:t>
            </a:r>
            <a:r>
              <a:rPr lang="en-IN" dirty="0" smtClean="0">
                <a:latin typeface="Comic Sans MS" panose="030F0702030302020204" pitchFamily="66" charset="0"/>
              </a:rPr>
              <a:t>    </a:t>
            </a:r>
            <a:r>
              <a:rPr lang="en-IN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thevetin</a:t>
            </a:r>
            <a:r>
              <a:rPr lang="en-IN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IN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and cereberin </a:t>
            </a:r>
          </a:p>
          <a:p>
            <a:pPr marL="0" indent="0" algn="just">
              <a:buNone/>
            </a:pPr>
            <a:r>
              <a:rPr lang="en-IN" dirty="0" smtClean="0">
                <a:latin typeface="Comic Sans MS" panose="030F0702030302020204" pitchFamily="66" charset="0"/>
              </a:rPr>
              <a:t>   causes toxicity similar to </a:t>
            </a:r>
            <a:r>
              <a:rPr lang="en-IN" i="1" dirty="0" smtClean="0">
                <a:latin typeface="Comic Sans MS" panose="030F0702030302020204" pitchFamily="66" charset="0"/>
              </a:rPr>
              <a:t>N. oleander.</a:t>
            </a:r>
            <a:endParaRPr lang="en-IN" dirty="0" smtClean="0">
              <a:latin typeface="Comic Sans MS" panose="030F0702030302020204" pitchFamily="66" charset="0"/>
            </a:endParaRP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Toxic principle</a:t>
            </a:r>
            <a:endParaRPr lang="en-IN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5257800"/>
          </a:xfrm>
        </p:spPr>
        <p:txBody>
          <a:bodyPr>
            <a:normAutofit fontScale="70000" lnSpcReduction="20000"/>
          </a:bodyPr>
          <a:lstStyle/>
          <a:p>
            <a:r>
              <a:rPr lang="en-IN" dirty="0" smtClean="0">
                <a:latin typeface="Comic Sans MS" panose="030F0702030302020204" pitchFamily="66" charset="0"/>
              </a:rPr>
              <a:t>Toxicity is mainly due to presence of </a:t>
            </a:r>
            <a:r>
              <a:rPr lang="en-IN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cardiotoxic digitalis- like glycosides: </a:t>
            </a:r>
          </a:p>
          <a:p>
            <a:pPr marL="0" indent="0">
              <a:buNone/>
            </a:pPr>
            <a:r>
              <a:rPr lang="en-IN" dirty="0">
                <a:latin typeface="Comic Sans MS" panose="030F0702030302020204" pitchFamily="66" charset="0"/>
              </a:rPr>
              <a:t>	</a:t>
            </a:r>
            <a:r>
              <a:rPr lang="en-IN" dirty="0" smtClean="0">
                <a:latin typeface="Comic Sans MS" panose="030F0702030302020204" pitchFamily="66" charset="0"/>
              </a:rPr>
              <a:t>	</a:t>
            </a:r>
            <a:r>
              <a:rPr lang="en-IN" dirty="0" err="1" smtClean="0">
                <a:solidFill>
                  <a:srgbClr val="FFC000"/>
                </a:solidFill>
                <a:latin typeface="Comic Sans MS" panose="030F0702030302020204" pitchFamily="66" charset="0"/>
              </a:rPr>
              <a:t>oleandroside</a:t>
            </a:r>
            <a:r>
              <a:rPr lang="en-IN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, </a:t>
            </a:r>
          </a:p>
          <a:p>
            <a:pPr marL="0" indent="0">
              <a:buNone/>
            </a:pPr>
            <a:r>
              <a:rPr lang="en-IN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		</a:t>
            </a:r>
            <a:r>
              <a:rPr lang="en-IN" dirty="0" err="1" smtClean="0">
                <a:solidFill>
                  <a:srgbClr val="FFC000"/>
                </a:solidFill>
                <a:latin typeface="Comic Sans MS" panose="030F0702030302020204" pitchFamily="66" charset="0"/>
              </a:rPr>
              <a:t>nerioside</a:t>
            </a:r>
            <a:r>
              <a:rPr lang="en-IN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, </a:t>
            </a:r>
          </a:p>
          <a:p>
            <a:pPr marL="0" indent="0">
              <a:buNone/>
            </a:pPr>
            <a:r>
              <a:rPr lang="en-IN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		</a:t>
            </a:r>
            <a:r>
              <a:rPr lang="en-IN" dirty="0" err="1" smtClean="0">
                <a:solidFill>
                  <a:srgbClr val="FFC000"/>
                </a:solidFill>
                <a:latin typeface="Comic Sans MS" panose="030F0702030302020204" pitchFamily="66" charset="0"/>
              </a:rPr>
              <a:t>oleandrin</a:t>
            </a:r>
            <a:r>
              <a:rPr lang="en-IN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, </a:t>
            </a:r>
          </a:p>
          <a:p>
            <a:pPr marL="0" indent="0">
              <a:buNone/>
            </a:pPr>
            <a:r>
              <a:rPr lang="en-IN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                      </a:t>
            </a:r>
            <a:r>
              <a:rPr lang="en-IN" dirty="0" err="1" smtClean="0">
                <a:solidFill>
                  <a:srgbClr val="FFC000"/>
                </a:solidFill>
                <a:latin typeface="Comic Sans MS" panose="030F0702030302020204" pitchFamily="66" charset="0"/>
              </a:rPr>
              <a:t>neriodrin</a:t>
            </a:r>
            <a:r>
              <a:rPr lang="en-IN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,</a:t>
            </a:r>
          </a:p>
          <a:p>
            <a:pPr marL="0" indent="0">
              <a:buNone/>
            </a:pPr>
            <a:r>
              <a:rPr lang="en-IN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		</a:t>
            </a:r>
            <a:r>
              <a:rPr lang="en-IN" dirty="0" err="1" smtClean="0">
                <a:solidFill>
                  <a:srgbClr val="FFC000"/>
                </a:solidFill>
                <a:latin typeface="Comic Sans MS" panose="030F0702030302020204" pitchFamily="66" charset="0"/>
              </a:rPr>
              <a:t>folinerin</a:t>
            </a:r>
            <a:r>
              <a:rPr lang="en-IN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IN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	</a:t>
            </a:r>
            <a:r>
              <a:rPr lang="en-IN" dirty="0">
                <a:solidFill>
                  <a:srgbClr val="FFC000"/>
                </a:solidFill>
                <a:latin typeface="Comic Sans MS" panose="030F0702030302020204" pitchFamily="66" charset="0"/>
              </a:rPr>
              <a:t>	</a:t>
            </a:r>
            <a:r>
              <a:rPr lang="en-IN" dirty="0" err="1" smtClean="0">
                <a:solidFill>
                  <a:srgbClr val="FFC000"/>
                </a:solidFill>
                <a:latin typeface="Comic Sans MS" panose="030F0702030302020204" pitchFamily="66" charset="0"/>
              </a:rPr>
              <a:t>digitoxigenin</a:t>
            </a:r>
            <a:r>
              <a:rPr lang="en-IN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. </a:t>
            </a:r>
          </a:p>
          <a:p>
            <a:pPr marL="0" indent="0">
              <a:buNone/>
            </a:pPr>
            <a:endParaRPr lang="en-IN" dirty="0" smtClean="0">
              <a:latin typeface="Comic Sans MS" panose="030F0702030302020204" pitchFamily="66" charset="0"/>
            </a:endParaRPr>
          </a:p>
          <a:p>
            <a:r>
              <a:rPr lang="en-IN" dirty="0" smtClean="0">
                <a:latin typeface="Comic Sans MS" panose="030F0702030302020204" pitchFamily="66" charset="0"/>
              </a:rPr>
              <a:t>The plants also have </a:t>
            </a:r>
            <a:r>
              <a:rPr lang="en-IN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alkaloids </a:t>
            </a:r>
            <a:r>
              <a:rPr lang="en-IN" dirty="0" smtClean="0">
                <a:latin typeface="Comic Sans MS" panose="030F0702030302020204" pitchFamily="66" charset="0"/>
              </a:rPr>
              <a:t>: </a:t>
            </a:r>
          </a:p>
          <a:p>
            <a:pPr marL="0" indent="0">
              <a:buNone/>
            </a:pPr>
            <a:r>
              <a:rPr lang="en-IN" dirty="0">
                <a:latin typeface="Comic Sans MS" panose="030F0702030302020204" pitchFamily="66" charset="0"/>
              </a:rPr>
              <a:t>	</a:t>
            </a:r>
            <a:r>
              <a:rPr lang="en-IN" dirty="0" smtClean="0">
                <a:latin typeface="Comic Sans MS" panose="030F0702030302020204" pitchFamily="66" charset="0"/>
              </a:rPr>
              <a:t>		</a:t>
            </a:r>
            <a:r>
              <a:rPr lang="en-IN" dirty="0" err="1" smtClean="0">
                <a:solidFill>
                  <a:srgbClr val="FFC000"/>
                </a:solidFill>
                <a:latin typeface="Comic Sans MS" panose="030F0702030302020204" pitchFamily="66" charset="0"/>
              </a:rPr>
              <a:t>pseudocurarine</a:t>
            </a:r>
            <a:r>
              <a:rPr lang="en-IN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, </a:t>
            </a:r>
          </a:p>
          <a:p>
            <a:pPr marL="0" indent="0">
              <a:buNone/>
            </a:pPr>
            <a:r>
              <a:rPr lang="en-IN" dirty="0">
                <a:solidFill>
                  <a:srgbClr val="FFC000"/>
                </a:solidFill>
                <a:latin typeface="Comic Sans MS" panose="030F0702030302020204" pitchFamily="66" charset="0"/>
              </a:rPr>
              <a:t>	</a:t>
            </a:r>
            <a:r>
              <a:rPr lang="en-IN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		</a:t>
            </a:r>
            <a:r>
              <a:rPr lang="en-IN" dirty="0" err="1" smtClean="0">
                <a:solidFill>
                  <a:srgbClr val="FFC000"/>
                </a:solidFill>
                <a:latin typeface="Comic Sans MS" panose="030F0702030302020204" pitchFamily="66" charset="0"/>
              </a:rPr>
              <a:t>neriene</a:t>
            </a:r>
            <a:r>
              <a:rPr lang="en-IN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 and </a:t>
            </a:r>
          </a:p>
          <a:p>
            <a:pPr marL="0" indent="0">
              <a:buNone/>
            </a:pPr>
            <a:r>
              <a:rPr lang="en-IN" dirty="0">
                <a:solidFill>
                  <a:srgbClr val="FFC000"/>
                </a:solidFill>
                <a:latin typeface="Comic Sans MS" panose="030F0702030302020204" pitchFamily="66" charset="0"/>
              </a:rPr>
              <a:t>	</a:t>
            </a:r>
            <a:r>
              <a:rPr lang="en-IN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		</a:t>
            </a:r>
            <a:r>
              <a:rPr lang="en-IN" dirty="0" err="1" smtClean="0">
                <a:solidFill>
                  <a:srgbClr val="FFC000"/>
                </a:solidFill>
                <a:latin typeface="Comic Sans MS" panose="030F0702030302020204" pitchFamily="66" charset="0"/>
              </a:rPr>
              <a:t>neriantine</a:t>
            </a:r>
            <a:r>
              <a:rPr lang="en-IN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. </a:t>
            </a:r>
          </a:p>
          <a:p>
            <a:pPr marL="0" indent="0">
              <a:buNone/>
            </a:pPr>
            <a:endParaRPr lang="en-IN" dirty="0" smtClean="0">
              <a:latin typeface="Comic Sans MS" panose="030F0702030302020204" pitchFamily="66" charset="0"/>
            </a:endParaRPr>
          </a:p>
          <a:p>
            <a:r>
              <a:rPr lang="en-IN" dirty="0" smtClean="0">
                <a:latin typeface="Comic Sans MS" panose="030F0702030302020204" pitchFamily="66" charset="0"/>
              </a:rPr>
              <a:t>The cardiotoxic glycosides are found in all parts of the plant parts, but </a:t>
            </a:r>
            <a:r>
              <a:rPr lang="en-IN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growing tops and leaves are most toxic</a:t>
            </a:r>
            <a:r>
              <a:rPr lang="en-IN" dirty="0" smtClean="0">
                <a:latin typeface="Comic Sans MS" panose="030F0702030302020204" pitchFamily="66" charset="0"/>
              </a:rPr>
              <a:t>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Toxicity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5334000"/>
          </a:xfrm>
        </p:spPr>
        <p:txBody>
          <a:bodyPr>
            <a:normAutofit fontScale="77500" lnSpcReduction="20000"/>
          </a:bodyPr>
          <a:lstStyle/>
          <a:p>
            <a:r>
              <a:rPr lang="en-IN" dirty="0" smtClean="0">
                <a:latin typeface="Comic Sans MS" panose="030F0702030302020204" pitchFamily="66" charset="0"/>
              </a:rPr>
              <a:t>Oleander is toxic to all animals and birds.</a:t>
            </a:r>
          </a:p>
          <a:p>
            <a:r>
              <a:rPr lang="en-IN" dirty="0" smtClean="0">
                <a:latin typeface="Comic Sans MS" panose="030F0702030302020204" pitchFamily="66" charset="0"/>
              </a:rPr>
              <a:t>Poisoning is mostly seen in horses, cattle and sheep. </a:t>
            </a:r>
          </a:p>
          <a:p>
            <a:pPr>
              <a:buNone/>
            </a:pPr>
            <a:endParaRPr lang="en-IN" dirty="0" smtClean="0">
              <a:latin typeface="Comic Sans MS" panose="030F0702030302020204" pitchFamily="66" charset="0"/>
            </a:endParaRPr>
          </a:p>
          <a:p>
            <a:r>
              <a:rPr lang="en-IN" dirty="0" smtClean="0">
                <a:latin typeface="Comic Sans MS" panose="030F0702030302020204" pitchFamily="66" charset="0"/>
              </a:rPr>
              <a:t>Many cases of poisoning have been noted in human beings, particularly in children. </a:t>
            </a:r>
          </a:p>
          <a:p>
            <a:pPr>
              <a:buNone/>
            </a:pPr>
            <a:endParaRPr lang="en-IN" dirty="0" smtClean="0">
              <a:latin typeface="Comic Sans MS" panose="030F0702030302020204" pitchFamily="66" charset="0"/>
            </a:endParaRPr>
          </a:p>
          <a:p>
            <a:r>
              <a:rPr lang="en-IN" dirty="0" smtClean="0">
                <a:latin typeface="Comic Sans MS" panose="030F0702030302020204" pitchFamily="66" charset="0"/>
              </a:rPr>
              <a:t>Toxic doses are approximately 0.005% of body weight in horses and cattle, and 0.015% in sheep.</a:t>
            </a:r>
          </a:p>
          <a:p>
            <a:pPr marL="0" indent="0">
              <a:buNone/>
            </a:pPr>
            <a:endParaRPr lang="en-IN" dirty="0" smtClean="0">
              <a:latin typeface="Comic Sans MS" panose="030F0702030302020204" pitchFamily="66" charset="0"/>
            </a:endParaRPr>
          </a:p>
          <a:p>
            <a:r>
              <a:rPr lang="en-IN" dirty="0" smtClean="0">
                <a:latin typeface="Comic Sans MS" panose="030F0702030302020204" pitchFamily="66" charset="0"/>
              </a:rPr>
              <a:t>Mature cattle and horses may be killed after eating </a:t>
            </a:r>
            <a:r>
              <a:rPr lang="en-IN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30-50g of oleander leaves</a:t>
            </a:r>
            <a:r>
              <a:rPr lang="en-IN" dirty="0" smtClean="0">
                <a:latin typeface="Comic Sans MS" panose="030F0702030302020204" pitchFamily="66" charset="0"/>
              </a:rPr>
              <a:t>.  </a:t>
            </a:r>
          </a:p>
          <a:p>
            <a:pPr>
              <a:buNone/>
            </a:pPr>
            <a:endParaRPr lang="en-IN" dirty="0" smtClean="0">
              <a:latin typeface="Comic Sans MS" panose="030F0702030302020204" pitchFamily="66" charset="0"/>
            </a:endParaRPr>
          </a:p>
          <a:p>
            <a:r>
              <a:rPr lang="en-IN" dirty="0" smtClean="0">
                <a:latin typeface="Comic Sans MS" panose="030F0702030302020204" pitchFamily="66" charset="0"/>
              </a:rPr>
              <a:t>One leaf can kill an adult human and 2-3 leaves can kill an adult sheep. 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Mechanism of action</a:t>
            </a:r>
            <a:endParaRPr lang="en-IN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n-IN" dirty="0" smtClean="0">
                <a:latin typeface="Comic Sans MS" panose="030F0702030302020204" pitchFamily="66" charset="0"/>
              </a:rPr>
              <a:t>The</a:t>
            </a:r>
            <a:r>
              <a:rPr lang="en-IN" b="1" dirty="0" smtClean="0">
                <a:latin typeface="Comic Sans MS" panose="030F0702030302020204" pitchFamily="66" charset="0"/>
              </a:rPr>
              <a:t> </a:t>
            </a:r>
            <a:r>
              <a:rPr lang="en-IN" dirty="0" smtClean="0">
                <a:latin typeface="Comic Sans MS" panose="030F0702030302020204" pitchFamily="66" charset="0"/>
              </a:rPr>
              <a:t>oleander glycosides have action on heart similar to digitalis.</a:t>
            </a:r>
          </a:p>
          <a:p>
            <a:pPr algn="just">
              <a:buNone/>
            </a:pPr>
            <a:r>
              <a:rPr lang="en-IN" dirty="0" smtClean="0">
                <a:latin typeface="Comic Sans MS" panose="030F0702030302020204" pitchFamily="66" charset="0"/>
              </a:rPr>
              <a:t> </a:t>
            </a:r>
          </a:p>
          <a:p>
            <a:pPr algn="just"/>
            <a:r>
              <a:rPr lang="en-IN" dirty="0" smtClean="0">
                <a:latin typeface="Comic Sans MS" panose="030F0702030302020204" pitchFamily="66" charset="0"/>
              </a:rPr>
              <a:t>Poisoning is of </a:t>
            </a:r>
            <a:r>
              <a:rPr lang="en-IN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acute type </a:t>
            </a:r>
            <a:r>
              <a:rPr lang="en-IN" dirty="0" smtClean="0">
                <a:latin typeface="Comic Sans MS" panose="030F0702030302020204" pitchFamily="66" charset="0"/>
              </a:rPr>
              <a:t>and death results from </a:t>
            </a:r>
            <a:r>
              <a:rPr lang="en-IN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failure of contraction of myocardium. </a:t>
            </a:r>
          </a:p>
          <a:p>
            <a:pPr algn="just">
              <a:buNone/>
            </a:pPr>
            <a:r>
              <a:rPr lang="en-IN" dirty="0" smtClean="0">
                <a:latin typeface="Comic Sans MS" panose="030F0702030302020204" pitchFamily="66" charset="0"/>
              </a:rPr>
              <a:t> </a:t>
            </a:r>
          </a:p>
          <a:p>
            <a:pPr algn="just"/>
            <a:r>
              <a:rPr lang="en-IN" dirty="0" smtClean="0">
                <a:latin typeface="Comic Sans MS" panose="030F0702030302020204" pitchFamily="66" charset="0"/>
              </a:rPr>
              <a:t>They interfering with Na</a:t>
            </a:r>
            <a:r>
              <a:rPr lang="en-IN" baseline="30000" dirty="0" smtClean="0">
                <a:latin typeface="Comic Sans MS" panose="030F0702030302020204" pitchFamily="66" charset="0"/>
              </a:rPr>
              <a:t>+</a:t>
            </a:r>
            <a:r>
              <a:rPr lang="en-IN" dirty="0" smtClean="0">
                <a:latin typeface="Comic Sans MS" panose="030F0702030302020204" pitchFamily="66" charset="0"/>
              </a:rPr>
              <a:t>/K</a:t>
            </a:r>
            <a:r>
              <a:rPr lang="en-IN" baseline="30000" dirty="0" smtClean="0">
                <a:latin typeface="Comic Sans MS" panose="030F0702030302020204" pitchFamily="66" charset="0"/>
              </a:rPr>
              <a:t>+</a:t>
            </a:r>
            <a:r>
              <a:rPr lang="en-IN" dirty="0" smtClean="0">
                <a:latin typeface="Comic Sans MS" panose="030F0702030302020204" pitchFamily="66" charset="0"/>
              </a:rPr>
              <a:t>-  </a:t>
            </a:r>
            <a:r>
              <a:rPr lang="en-IN" dirty="0" err="1" smtClean="0">
                <a:latin typeface="Comic Sans MS" panose="030F0702030302020204" pitchFamily="66" charset="0"/>
              </a:rPr>
              <a:t>ATPase</a:t>
            </a:r>
            <a:r>
              <a:rPr lang="en-IN" dirty="0" smtClean="0">
                <a:latin typeface="Comic Sans MS" panose="030F0702030302020204" pitchFamily="66" charset="0"/>
              </a:rPr>
              <a:t>  enzyme system (sodium-potassium pump) resulting in increased intracellular sodium and serum potassium concentrations and paralysis of sympathetic nerve supply to heart.</a:t>
            </a:r>
          </a:p>
          <a:p>
            <a:pPr algn="just">
              <a:buNone/>
            </a:pPr>
            <a:endParaRPr lang="en-IN" dirty="0" smtClean="0">
              <a:latin typeface="Comic Sans MS" panose="030F0702030302020204" pitchFamily="66" charset="0"/>
            </a:endParaRPr>
          </a:p>
          <a:p>
            <a:pPr algn="just"/>
            <a:r>
              <a:rPr lang="en-IN" dirty="0" smtClean="0">
                <a:latin typeface="Comic Sans MS" panose="030F0702030302020204" pitchFamily="66" charset="0"/>
              </a:rPr>
              <a:t>This results in progressive decrease in electrical conductivity through the heart causing conduction block and eventual asystole.</a:t>
            </a:r>
          </a:p>
          <a:p>
            <a:pPr algn="just">
              <a:buNone/>
            </a:pPr>
            <a:r>
              <a:rPr lang="en-IN" dirty="0" smtClean="0">
                <a:latin typeface="Comic Sans MS" panose="030F0702030302020204" pitchFamily="66" charset="0"/>
              </a:rPr>
              <a:t> </a:t>
            </a:r>
          </a:p>
          <a:p>
            <a:pPr algn="just"/>
            <a:r>
              <a:rPr lang="en-IN" dirty="0" smtClean="0">
                <a:latin typeface="Comic Sans MS" panose="030F0702030302020204" pitchFamily="66" charset="0"/>
              </a:rPr>
              <a:t>The leaves/pods/seeds also cause intense gastroenteritis.</a:t>
            </a:r>
          </a:p>
          <a:p>
            <a:pPr algn="just">
              <a:buNone/>
            </a:pPr>
            <a:endParaRPr lang="en-IN" dirty="0" smtClean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458200" cy="5715000"/>
          </a:xfrm>
        </p:spPr>
        <p:txBody>
          <a:bodyPr>
            <a:normAutofit/>
          </a:bodyPr>
          <a:lstStyle/>
          <a:p>
            <a:pPr algn="just"/>
            <a:r>
              <a:rPr lang="en-IN" sz="2600" dirty="0" smtClean="0">
                <a:latin typeface="Comic Sans MS" panose="030F0702030302020204" pitchFamily="66" charset="0"/>
              </a:rPr>
              <a:t>In </a:t>
            </a:r>
            <a:r>
              <a:rPr lang="en-IN" sz="2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low doses, </a:t>
            </a:r>
            <a:r>
              <a:rPr lang="en-IN" sz="2600" dirty="0" smtClean="0">
                <a:latin typeface="Comic Sans MS" panose="030F0702030302020204" pitchFamily="66" charset="0"/>
              </a:rPr>
              <a:t>they may have beneficial </a:t>
            </a:r>
            <a:r>
              <a:rPr lang="en-IN" sz="2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therapeutic effects like digitalis </a:t>
            </a:r>
            <a:r>
              <a:rPr lang="en-IN" sz="2600" dirty="0" smtClean="0">
                <a:latin typeface="Comic Sans MS" panose="030F0702030302020204" pitchFamily="66" charset="0"/>
              </a:rPr>
              <a:t>by increasing the force of contraction, slowing heart rate and enhancing cardiac output.</a:t>
            </a:r>
          </a:p>
          <a:p>
            <a:pPr algn="just">
              <a:buNone/>
            </a:pPr>
            <a:endParaRPr lang="en-IN" sz="2600" dirty="0" smtClean="0">
              <a:latin typeface="Comic Sans MS" panose="030F0702030302020204" pitchFamily="66" charset="0"/>
            </a:endParaRPr>
          </a:p>
          <a:p>
            <a:pPr algn="just">
              <a:buNone/>
            </a:pPr>
            <a:endParaRPr lang="en-IN" sz="2600" dirty="0">
              <a:latin typeface="Comic Sans MS" panose="030F0702030302020204" pitchFamily="66" charset="0"/>
            </a:endParaRPr>
          </a:p>
          <a:p>
            <a:pPr algn="just">
              <a:buNone/>
            </a:pPr>
            <a:endParaRPr lang="en-IN" sz="2600" dirty="0" smtClean="0">
              <a:latin typeface="Comic Sans MS" panose="030F0702030302020204" pitchFamily="66" charset="0"/>
            </a:endParaRPr>
          </a:p>
          <a:p>
            <a:pPr algn="just"/>
            <a:r>
              <a:rPr lang="en-IN" sz="2600" dirty="0" smtClean="0">
                <a:latin typeface="Comic Sans MS" panose="030F0702030302020204" pitchFamily="66" charset="0"/>
              </a:rPr>
              <a:t> </a:t>
            </a:r>
            <a:r>
              <a:rPr lang="en-IN" sz="2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 toxic doses, </a:t>
            </a:r>
            <a:r>
              <a:rPr lang="en-IN" sz="2600" dirty="0" smtClean="0">
                <a:latin typeface="Comic Sans MS" panose="030F0702030302020204" pitchFamily="66" charset="0"/>
              </a:rPr>
              <a:t>most  cardiac glycosides  cause a variety of arrhythmias and conduction disturbances that results in decreased cardiac output and death. There is also due to  initial stimulation followed by paralysis of vagus nerve . 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IN" sz="3600" b="1" dirty="0" smtClean="0">
                <a:solidFill>
                  <a:srgbClr val="FF0000"/>
                </a:solidFill>
              </a:rPr>
              <a:t>Signs</a:t>
            </a:r>
            <a:endParaRPr lang="en-IN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5486400" cy="50292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IN" dirty="0" smtClean="0">
                <a:latin typeface="Comic Sans MS" panose="030F0702030302020204" pitchFamily="66" charset="0"/>
              </a:rPr>
              <a:t>The toxicity signs are vomiting, abdominal pain, diarrhoea, tenesmus, cardiac arrhythmia (bradycardia, premature systoles, tachycardia, and heart block), laboured breathing, muscular tremors, convulsions, paralysis and death.</a:t>
            </a:r>
          </a:p>
          <a:p>
            <a:pPr marL="0" indent="0" algn="just">
              <a:buNone/>
            </a:pPr>
            <a:r>
              <a:rPr lang="en-IN" dirty="0" smtClean="0">
                <a:latin typeface="Comic Sans MS" panose="030F0702030302020204" pitchFamily="66" charset="0"/>
              </a:rPr>
              <a:t> </a:t>
            </a:r>
          </a:p>
          <a:p>
            <a:pPr algn="just">
              <a:buNone/>
            </a:pPr>
            <a:endParaRPr lang="en-IN" dirty="0" smtClean="0">
              <a:latin typeface="Comic Sans MS" panose="030F0702030302020204" pitchFamily="66" charset="0"/>
            </a:endParaRPr>
          </a:p>
          <a:p>
            <a:pPr algn="just"/>
            <a:r>
              <a:rPr lang="en-IN" dirty="0" smtClean="0">
                <a:latin typeface="Comic Sans MS" panose="030F0702030302020204" pitchFamily="66" charset="0"/>
              </a:rPr>
              <a:t>Milk from poisoned cows may also cause toxicity in man (salivation, vomiting, diarrhoea, muscular weakness, visual difficulty and even convulsions).</a:t>
            </a:r>
          </a:p>
          <a:p>
            <a:endParaRPr lang="en-IN" dirty="0"/>
          </a:p>
        </p:txBody>
      </p:sp>
      <p:pic>
        <p:nvPicPr>
          <p:cNvPr id="1026" name="Picture 2" descr="C:\Users\user\Desktop\Intoxicacao-experimental-por-Nerium-oleander-Bovino-2-apresentando-sialorrei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4343400"/>
            <a:ext cx="2438400" cy="2158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Treatment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525780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IN" dirty="0" smtClean="0">
                <a:latin typeface="Comic Sans MS" panose="030F0702030302020204" pitchFamily="66" charset="0"/>
              </a:rPr>
              <a:t>Treatment is symptomatic. </a:t>
            </a:r>
          </a:p>
          <a:p>
            <a:pPr algn="just">
              <a:buNone/>
            </a:pPr>
            <a:endParaRPr lang="en-IN" dirty="0" smtClean="0">
              <a:latin typeface="Comic Sans MS" panose="030F0702030302020204" pitchFamily="66" charset="0"/>
            </a:endParaRPr>
          </a:p>
          <a:p>
            <a:pPr algn="just"/>
            <a:r>
              <a:rPr lang="en-IN" dirty="0" smtClean="0">
                <a:latin typeface="Comic Sans MS" panose="030F0702030302020204" pitchFamily="66" charset="0"/>
              </a:rPr>
              <a:t>Remove the source and reduce the absorption (emetics: </a:t>
            </a:r>
            <a:r>
              <a:rPr lang="en-IN" dirty="0" err="1" smtClean="0">
                <a:latin typeface="Comic Sans MS" panose="030F0702030302020204" pitchFamily="66" charset="0"/>
              </a:rPr>
              <a:t>apomorphine</a:t>
            </a:r>
            <a:r>
              <a:rPr lang="en-IN" dirty="0" smtClean="0">
                <a:latin typeface="Comic Sans MS" panose="030F0702030302020204" pitchFamily="66" charset="0"/>
              </a:rPr>
              <a:t>, osmotic or saline purgatives, gastric lavage and demulcents).</a:t>
            </a:r>
          </a:p>
          <a:p>
            <a:pPr algn="just">
              <a:buNone/>
            </a:pPr>
            <a:endParaRPr lang="en-IN" dirty="0" smtClean="0">
              <a:latin typeface="Comic Sans MS" panose="030F0702030302020204" pitchFamily="66" charset="0"/>
            </a:endParaRPr>
          </a:p>
          <a:p>
            <a:pPr algn="just"/>
            <a:r>
              <a:rPr lang="en-IN" dirty="0" smtClean="0">
                <a:latin typeface="Comic Sans MS" panose="030F0702030302020204" pitchFamily="66" charset="0"/>
              </a:rPr>
              <a:t>Administer atropine along with propranolol, sedatives/tranquilizers etc.</a:t>
            </a:r>
          </a:p>
          <a:p>
            <a:pPr algn="just">
              <a:buNone/>
            </a:pPr>
            <a:endParaRPr lang="en-IN" dirty="0" smtClean="0">
              <a:latin typeface="Comic Sans MS" panose="030F0702030302020204" pitchFamily="66" charset="0"/>
            </a:endParaRPr>
          </a:p>
          <a:p>
            <a:pPr algn="just"/>
            <a:r>
              <a:rPr lang="en-IN" dirty="0" smtClean="0">
                <a:latin typeface="Comic Sans MS" panose="030F0702030302020204" pitchFamily="66" charset="0"/>
              </a:rPr>
              <a:t> </a:t>
            </a:r>
            <a:r>
              <a:rPr lang="en-IN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Infusion of calcium containing fluids is </a:t>
            </a:r>
            <a:r>
              <a:rPr lang="en-IN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contraindicated</a:t>
            </a:r>
            <a:r>
              <a:rPr lang="en-IN" dirty="0" smtClean="0">
                <a:latin typeface="Comic Sans MS" panose="030F0702030302020204" pitchFamily="66" charset="0"/>
              </a:rPr>
              <a:t> (aggravates cardiac arrhythmia). </a:t>
            </a:r>
          </a:p>
          <a:p>
            <a:pPr>
              <a:buNone/>
            </a:pPr>
            <a:r>
              <a:rPr lang="en-IN" dirty="0" smtClean="0"/>
              <a:t> 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553</Words>
  <Application>Microsoft Office PowerPoint</Application>
  <PresentationFormat>On-screen Show (4:3)</PresentationFormat>
  <Paragraphs>97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 Nerium oleander, N. indica (Kaner) </vt:lpstr>
      <vt:lpstr>Slide 3</vt:lpstr>
      <vt:lpstr>Toxic principle</vt:lpstr>
      <vt:lpstr>Toxicity</vt:lpstr>
      <vt:lpstr>Mechanism of action</vt:lpstr>
      <vt:lpstr>Slide 7</vt:lpstr>
      <vt:lpstr>Signs</vt:lpstr>
      <vt:lpstr>Treatment</vt:lpstr>
      <vt:lpstr>Calotropis procera/gigantea 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29</cp:revision>
  <dcterms:created xsi:type="dcterms:W3CDTF">2006-08-16T00:00:00Z</dcterms:created>
  <dcterms:modified xsi:type="dcterms:W3CDTF">2020-06-27T08:29:02Z</dcterms:modified>
</cp:coreProperties>
</file>