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4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  <p:sldId id="274" r:id="rId19"/>
    <p:sldId id="275" r:id="rId20"/>
    <p:sldId id="276" r:id="rId21"/>
    <p:sldId id="277" r:id="rId22"/>
    <p:sldId id="278" r:id="rId23"/>
    <p:sldId id="279" r:id="rId24"/>
    <p:sldId id="280" r:id="rId25"/>
    <p:sldId id="281" r:id="rId2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>
        <p:scale>
          <a:sx n="80" d="100"/>
          <a:sy n="80" d="100"/>
        </p:scale>
        <p:origin x="-678" y="-4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7/17/2020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57300" y="4800600"/>
            <a:ext cx="6572250" cy="1752600"/>
          </a:xfrm>
        </p:spPr>
        <p:txBody>
          <a:bodyPr>
            <a:normAutofit fontScale="62500" lnSpcReduction="20000"/>
          </a:bodyPr>
          <a:lstStyle/>
          <a:p>
            <a: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/>
            </a:r>
            <a:b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</a:br>
            <a: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>Dr.Kumari Anjana</a:t>
            </a:r>
            <a:b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</a:br>
            <a:r>
              <a:rPr lang="en-IN" dirty="0" smtClean="0">
                <a:solidFill>
                  <a:schemeClr val="tx1"/>
                </a:solidFill>
                <a:latin typeface="Aharoni" pitchFamily="2" charset="-79"/>
                <a:cs typeface="Aharoni" pitchFamily="2" charset="-79"/>
              </a:rPr>
              <a:t>Assistant Professor</a:t>
            </a:r>
            <a:br>
              <a:rPr lang="en-IN" dirty="0" smtClean="0">
                <a:solidFill>
                  <a:schemeClr val="tx1"/>
                </a:solidFill>
                <a:latin typeface="Aharoni" pitchFamily="2" charset="-79"/>
                <a:cs typeface="Aharoni" pitchFamily="2" charset="-79"/>
              </a:rPr>
            </a:br>
            <a:r>
              <a:rPr lang="en-IN" dirty="0" err="1" smtClean="0">
                <a:solidFill>
                  <a:schemeClr val="tx1"/>
                </a:solidFill>
                <a:latin typeface="Aharoni" pitchFamily="2" charset="-79"/>
                <a:cs typeface="Aharoni" pitchFamily="2" charset="-79"/>
              </a:rPr>
              <a:t>Deptt</a:t>
            </a:r>
            <a:r>
              <a:rPr lang="en-IN" dirty="0" smtClean="0">
                <a:solidFill>
                  <a:schemeClr val="tx1"/>
                </a:solidFill>
                <a:latin typeface="Aharoni" pitchFamily="2" charset="-79"/>
                <a:cs typeface="Aharoni" pitchFamily="2" charset="-79"/>
              </a:rPr>
              <a:t>. of Veterinary Pharmacology &amp; Toxicology</a:t>
            </a:r>
          </a:p>
          <a:p>
            <a:r>
              <a:rPr lang="en-IN" dirty="0" smtClean="0">
                <a:solidFill>
                  <a:schemeClr val="tx1"/>
                </a:solidFill>
                <a:latin typeface="Aharoni" pitchFamily="2" charset="-79"/>
                <a:cs typeface="Aharoni" pitchFamily="2" charset="-79"/>
              </a:rPr>
              <a:t>Bihar Veterinary College, Bihar Animal Sciences University, Patna</a:t>
            </a:r>
            <a:endParaRPr lang="en-US" dirty="0">
              <a:solidFill>
                <a:schemeClr val="tx1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86550" y="152400"/>
            <a:ext cx="1173875" cy="131673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1256113" y="304800"/>
            <a:ext cx="915587" cy="1243358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1991458" y="1814148"/>
            <a:ext cx="5664444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dirty="0">
                <a:solidFill>
                  <a:srgbClr val="FF0000"/>
                </a:solidFill>
                <a:latin typeface="Arial Rounded MT Bold" panose="020F0704030504030204" pitchFamily="34" charset="0"/>
              </a:rPr>
              <a:t>Classification, identification and chemical constituents of poisonous </a:t>
            </a:r>
            <a:r>
              <a:rPr lang="en-US" sz="2800" dirty="0" smtClean="0">
                <a:solidFill>
                  <a:srgbClr val="FF0000"/>
                </a:solidFill>
                <a:latin typeface="Arial Rounded MT Bold" panose="020F0704030504030204" pitchFamily="34" charset="0"/>
              </a:rPr>
              <a:t>plants - II</a:t>
            </a:r>
            <a:endParaRPr lang="en-IN" sz="2800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23506651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b="1" dirty="0" smtClean="0">
                <a:solidFill>
                  <a:srgbClr val="FF0000"/>
                </a:solidFill>
                <a:latin typeface="Comic Sans MS" pitchFamily="66" charset="0"/>
              </a:rPr>
              <a:t>2. Glycosides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382000" cy="4876800"/>
          </a:xfrm>
        </p:spPr>
        <p:txBody>
          <a:bodyPr>
            <a:normAutofit fontScale="85000" lnSpcReduction="20000"/>
          </a:bodyPr>
          <a:lstStyle/>
          <a:p>
            <a:pPr algn="just"/>
            <a:r>
              <a:rPr lang="en-IN" dirty="0" smtClean="0">
                <a:latin typeface="Comic Sans MS" pitchFamily="66" charset="0"/>
              </a:rPr>
              <a:t>Glycosides are ethers containing a </a:t>
            </a:r>
            <a:r>
              <a:rPr lang="en-IN" dirty="0" smtClean="0">
                <a:solidFill>
                  <a:srgbClr val="00B0F0"/>
                </a:solidFill>
                <a:latin typeface="Comic Sans MS" pitchFamily="66" charset="0"/>
              </a:rPr>
              <a:t>carbohydrate moiety and a non-carbohydrate moiety (</a:t>
            </a:r>
            <a:r>
              <a:rPr lang="en-IN" dirty="0" err="1" smtClean="0">
                <a:solidFill>
                  <a:srgbClr val="00B0F0"/>
                </a:solidFill>
                <a:latin typeface="Comic Sans MS" pitchFamily="66" charset="0"/>
              </a:rPr>
              <a:t>aglycone</a:t>
            </a:r>
            <a:r>
              <a:rPr lang="en-IN" dirty="0" smtClean="0">
                <a:solidFill>
                  <a:srgbClr val="00B0F0"/>
                </a:solidFill>
                <a:latin typeface="Comic Sans MS" pitchFamily="66" charset="0"/>
              </a:rPr>
              <a:t>) joined with an </a:t>
            </a:r>
            <a:r>
              <a:rPr lang="en-IN" dirty="0" smtClean="0">
                <a:solidFill>
                  <a:srgbClr val="00B050"/>
                </a:solidFill>
                <a:latin typeface="Comic Sans MS" pitchFamily="66" charset="0"/>
              </a:rPr>
              <a:t>ether bond.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They are usually bitter substances.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Often the </a:t>
            </a:r>
            <a:r>
              <a:rPr lang="en-IN" dirty="0" err="1" smtClean="0">
                <a:latin typeface="Comic Sans MS" pitchFamily="66" charset="0"/>
              </a:rPr>
              <a:t>aglycone</a:t>
            </a:r>
            <a:r>
              <a:rPr lang="en-IN" dirty="0" smtClean="0">
                <a:latin typeface="Comic Sans MS" pitchFamily="66" charset="0"/>
              </a:rPr>
              <a:t> is released by enzymatic action when the plant tissue is damaged, as by wilting, freezing, mastication, or trampling.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They are classified on the basis of the structure and/or properties of the </a:t>
            </a:r>
            <a:r>
              <a:rPr lang="en-IN" dirty="0" err="1" smtClean="0">
                <a:latin typeface="Comic Sans MS" pitchFamily="66" charset="0"/>
              </a:rPr>
              <a:t>aglycone</a:t>
            </a:r>
            <a:r>
              <a:rPr lang="en-IN" dirty="0" smtClean="0">
                <a:latin typeface="Comic Sans MS" pitchFamily="66" charset="0"/>
              </a:rPr>
              <a:t>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B050"/>
                </a:solidFill>
                <a:latin typeface="Comic Sans MS" pitchFamily="66" charset="0"/>
              </a:rPr>
              <a:t>Different kind of glycosides</a:t>
            </a:r>
            <a:endParaRPr lang="en-US" dirty="0">
              <a:solidFill>
                <a:srgbClr val="00B05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Cyanogenic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Glycosides</a:t>
            </a:r>
          </a:p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Goitrogenic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Glycosides</a:t>
            </a:r>
          </a:p>
          <a:p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Coumarin Glycosides</a:t>
            </a:r>
          </a:p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Steriod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and </a:t>
            </a:r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Triterpenoid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Glycosides</a:t>
            </a:r>
          </a:p>
          <a:p>
            <a:pPr lvl="0">
              <a:buNone/>
            </a:pP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		Cardiac glycosides</a:t>
            </a:r>
          </a:p>
          <a:p>
            <a:pPr>
              <a:buNone/>
            </a:pP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		</a:t>
            </a:r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Saponins</a:t>
            </a:r>
            <a:endParaRPr lang="en-IN" b="1" dirty="0" smtClean="0">
              <a:solidFill>
                <a:srgbClr val="00B0F0"/>
              </a:solidFill>
              <a:latin typeface="Comic Sans MS" pitchFamily="66" charset="0"/>
            </a:endParaRPr>
          </a:p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Nitropropanol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Glycosides</a:t>
            </a:r>
          </a:p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Vicine</a:t>
            </a:r>
            <a:endParaRPr lang="en-IN" b="1" dirty="0" smtClean="0">
              <a:solidFill>
                <a:srgbClr val="00B0F0"/>
              </a:solidFill>
              <a:latin typeface="Comic Sans MS" pitchFamily="66" charset="0"/>
            </a:endParaRPr>
          </a:p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Calcinogenic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Glycosides</a:t>
            </a:r>
          </a:p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Carboxyatractyloside</a:t>
            </a:r>
            <a:endParaRPr lang="en-IN" b="1" dirty="0" smtClean="0">
              <a:solidFill>
                <a:srgbClr val="00B0F0"/>
              </a:solidFill>
              <a:latin typeface="Comic Sans MS" pitchFamily="66" charset="0"/>
            </a:endParaRPr>
          </a:p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Isoflavones</a:t>
            </a:r>
            <a:endParaRPr lang="en-US" dirty="0" smtClean="0">
              <a:solidFill>
                <a:srgbClr val="00B0F0"/>
              </a:solidFill>
              <a:latin typeface="Comic Sans MS" pitchFamily="66" charset="0"/>
            </a:endParaRPr>
          </a:p>
          <a:p>
            <a:pPr>
              <a:buNone/>
            </a:pPr>
            <a:endParaRPr lang="en-US" dirty="0" smtClean="0"/>
          </a:p>
          <a:p>
            <a:pPr lvl="0">
              <a:buNone/>
            </a:pPr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rmAutofit fontScale="90000"/>
          </a:bodyPr>
          <a:lstStyle/>
          <a:p>
            <a:r>
              <a:rPr lang="en-IN" b="1" dirty="0" err="1" smtClean="0">
                <a:solidFill>
                  <a:srgbClr val="00B050"/>
                </a:solidFill>
                <a:latin typeface="Comic Sans MS" pitchFamily="66" charset="0"/>
              </a:rPr>
              <a:t>Cyanogenic</a:t>
            </a:r>
            <a:r>
              <a:rPr lang="en-IN" b="1" dirty="0" smtClean="0">
                <a:solidFill>
                  <a:srgbClr val="00B050"/>
                </a:solidFill>
                <a:latin typeface="Comic Sans MS" pitchFamily="66" charset="0"/>
              </a:rPr>
              <a:t> Glycosides</a:t>
            </a:r>
            <a:endParaRPr lang="en-US" dirty="0">
              <a:solidFill>
                <a:srgbClr val="00B05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600200"/>
            <a:ext cx="8686800" cy="4953000"/>
          </a:xfrm>
        </p:spPr>
        <p:txBody>
          <a:bodyPr>
            <a:normAutofit fontScale="85000" lnSpcReduction="20000"/>
          </a:bodyPr>
          <a:lstStyle/>
          <a:p>
            <a:pPr algn="just"/>
            <a:r>
              <a:rPr lang="en-IN" dirty="0" smtClean="0">
                <a:latin typeface="Comic Sans MS" pitchFamily="66" charset="0"/>
              </a:rPr>
              <a:t>These yield hydrocyanic (prussic) acid when hydrolyzed.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An example is </a:t>
            </a:r>
            <a:r>
              <a:rPr lang="en-IN" dirty="0" err="1" smtClean="0">
                <a:latin typeface="Comic Sans MS" pitchFamily="66" charset="0"/>
              </a:rPr>
              <a:t>amygdalin</a:t>
            </a:r>
            <a:r>
              <a:rPr lang="en-IN" dirty="0" smtClean="0">
                <a:latin typeface="Comic Sans MS" pitchFamily="66" charset="0"/>
              </a:rPr>
              <a:t> found in the kernels of almonds, apricots, peaches, apples, and the leaves of choke-cherries.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It is hydrolyzed by β-glycosidase to release hydrogen cyanide, glucose, and </a:t>
            </a:r>
            <a:r>
              <a:rPr lang="en-IN" dirty="0" err="1" smtClean="0">
                <a:latin typeface="Comic Sans MS" pitchFamily="66" charset="0"/>
              </a:rPr>
              <a:t>benzaldehyde</a:t>
            </a:r>
            <a:r>
              <a:rPr lang="en-IN" dirty="0" smtClean="0">
                <a:latin typeface="Comic Sans MS" pitchFamily="66" charset="0"/>
              </a:rPr>
              <a:t>.</a:t>
            </a:r>
          </a:p>
          <a:p>
            <a:pPr algn="just">
              <a:buNone/>
            </a:pPr>
            <a:endParaRPr lang="en-US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The hydrogen cyanide is a potent inhibitor of </a:t>
            </a:r>
            <a:r>
              <a:rPr lang="en-IN" dirty="0" err="1" smtClean="0">
                <a:latin typeface="Comic Sans MS" pitchFamily="66" charset="0"/>
              </a:rPr>
              <a:t>cytochrome</a:t>
            </a:r>
            <a:r>
              <a:rPr lang="en-IN" dirty="0" smtClean="0">
                <a:latin typeface="Comic Sans MS" pitchFamily="66" charset="0"/>
              </a:rPr>
              <a:t> </a:t>
            </a:r>
            <a:r>
              <a:rPr lang="en-IN" dirty="0" err="1" smtClean="0">
                <a:latin typeface="Comic Sans MS" pitchFamily="66" charset="0"/>
              </a:rPr>
              <a:t>oxidase</a:t>
            </a:r>
            <a:r>
              <a:rPr lang="en-IN" dirty="0" smtClean="0">
                <a:latin typeface="Comic Sans MS" pitchFamily="66" charset="0"/>
              </a:rPr>
              <a:t>, a respiratory enzyme.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rmAutofit/>
          </a:bodyPr>
          <a:lstStyle/>
          <a:p>
            <a:r>
              <a:rPr lang="en-IN" sz="4000" b="1" dirty="0" err="1" smtClean="0">
                <a:solidFill>
                  <a:srgbClr val="00B050"/>
                </a:solidFill>
                <a:latin typeface="Comic Sans MS" pitchFamily="66" charset="0"/>
              </a:rPr>
              <a:t>Goitrogenic</a:t>
            </a:r>
            <a:r>
              <a:rPr lang="en-IN" sz="4000" b="1" dirty="0" smtClean="0">
                <a:solidFill>
                  <a:srgbClr val="00B050"/>
                </a:solidFill>
                <a:latin typeface="Comic Sans MS" pitchFamily="66" charset="0"/>
              </a:rPr>
              <a:t> Glycosides</a:t>
            </a:r>
            <a:endParaRPr lang="en-US" sz="4000" dirty="0" smtClean="0">
              <a:solidFill>
                <a:srgbClr val="00B05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295400"/>
            <a:ext cx="8686800" cy="5105400"/>
          </a:xfrm>
        </p:spPr>
        <p:txBody>
          <a:bodyPr>
            <a:normAutofit fontScale="47500" lnSpcReduction="20000"/>
          </a:bodyPr>
          <a:lstStyle/>
          <a:p>
            <a:pPr algn="just"/>
            <a:r>
              <a:rPr lang="en-IN" sz="4200" dirty="0" smtClean="0">
                <a:latin typeface="Comic Sans MS" pitchFamily="66" charset="0"/>
              </a:rPr>
              <a:t>Goitrogens decrease production for the thyroid hormones by inhibiting their synthesis by the thyroid gland. As a result, the thyroid enlarges to compensate for reduced </a:t>
            </a:r>
            <a:r>
              <a:rPr lang="en-IN" sz="4200" dirty="0" err="1" smtClean="0">
                <a:latin typeface="Comic Sans MS" pitchFamily="66" charset="0"/>
              </a:rPr>
              <a:t>thyroxine</a:t>
            </a:r>
            <a:r>
              <a:rPr lang="en-IN" sz="4200" dirty="0" smtClean="0">
                <a:latin typeface="Comic Sans MS" pitchFamily="66" charset="0"/>
              </a:rPr>
              <a:t>.</a:t>
            </a:r>
          </a:p>
          <a:p>
            <a:pPr algn="just">
              <a:buNone/>
            </a:pPr>
            <a:endParaRPr lang="en-IN" sz="4200" dirty="0" smtClean="0">
              <a:latin typeface="Comic Sans MS" pitchFamily="66" charset="0"/>
            </a:endParaRPr>
          </a:p>
          <a:p>
            <a:pPr algn="just"/>
            <a:r>
              <a:rPr lang="en-IN" sz="4200" dirty="0" smtClean="0">
                <a:latin typeface="Comic Sans MS" pitchFamily="66" charset="0"/>
              </a:rPr>
              <a:t>These compounds, called </a:t>
            </a:r>
            <a:r>
              <a:rPr lang="en-IN" sz="4200" dirty="0" err="1" smtClean="0">
                <a:latin typeface="Comic Sans MS" pitchFamily="66" charset="0"/>
              </a:rPr>
              <a:t>glucosinolates</a:t>
            </a:r>
            <a:r>
              <a:rPr lang="en-IN" sz="4200" dirty="0" smtClean="0">
                <a:latin typeface="Comic Sans MS" pitchFamily="66" charset="0"/>
              </a:rPr>
              <a:t> (formerly called </a:t>
            </a:r>
            <a:r>
              <a:rPr lang="en-IN" sz="4200" dirty="0" err="1" smtClean="0">
                <a:latin typeface="Comic Sans MS" pitchFamily="66" charset="0"/>
              </a:rPr>
              <a:t>thioglucosides</a:t>
            </a:r>
            <a:r>
              <a:rPr lang="en-IN" sz="4200" dirty="0" smtClean="0">
                <a:latin typeface="Comic Sans MS" pitchFamily="66" charset="0"/>
              </a:rPr>
              <a:t>) are commonly found in </a:t>
            </a:r>
            <a:r>
              <a:rPr lang="en-IN" sz="4200" dirty="0" err="1" smtClean="0">
                <a:solidFill>
                  <a:srgbClr val="FF0000"/>
                </a:solidFill>
                <a:latin typeface="Comic Sans MS" pitchFamily="66" charset="0"/>
              </a:rPr>
              <a:t>Brassica</a:t>
            </a:r>
            <a:r>
              <a:rPr lang="en-IN" sz="4200" dirty="0" smtClean="0">
                <a:solidFill>
                  <a:srgbClr val="FF0000"/>
                </a:solidFill>
                <a:latin typeface="Comic Sans MS" pitchFamily="66" charset="0"/>
              </a:rPr>
              <a:t> spp. </a:t>
            </a:r>
            <a:r>
              <a:rPr lang="en-IN" sz="4200" dirty="0" smtClean="0">
                <a:latin typeface="Comic Sans MS" pitchFamily="66" charset="0"/>
              </a:rPr>
              <a:t>such as </a:t>
            </a:r>
            <a:r>
              <a:rPr lang="en-IN" sz="4200" dirty="0" smtClean="0">
                <a:solidFill>
                  <a:srgbClr val="FF0000"/>
                </a:solidFill>
                <a:latin typeface="Comic Sans MS" pitchFamily="66" charset="0"/>
              </a:rPr>
              <a:t>cabbage,</a:t>
            </a:r>
            <a:r>
              <a:rPr lang="en-IN" sz="4200" dirty="0" smtClean="0">
                <a:latin typeface="Comic Sans MS" pitchFamily="66" charset="0"/>
              </a:rPr>
              <a:t> </a:t>
            </a:r>
            <a:r>
              <a:rPr lang="en-IN" sz="4200" dirty="0" smtClean="0">
                <a:solidFill>
                  <a:srgbClr val="FF0000"/>
                </a:solidFill>
                <a:latin typeface="Comic Sans MS" pitchFamily="66" charset="0"/>
              </a:rPr>
              <a:t>kale, and rape. </a:t>
            </a:r>
          </a:p>
          <a:p>
            <a:pPr algn="just">
              <a:buNone/>
            </a:pPr>
            <a:endParaRPr lang="en-IN" sz="4200" dirty="0" smtClean="0">
              <a:latin typeface="Comic Sans MS" pitchFamily="66" charset="0"/>
            </a:endParaRPr>
          </a:p>
          <a:p>
            <a:pPr algn="just"/>
            <a:r>
              <a:rPr lang="en-IN" sz="4200" dirty="0" smtClean="0">
                <a:latin typeface="Comic Sans MS" pitchFamily="66" charset="0"/>
              </a:rPr>
              <a:t>They are hydrolyzed by </a:t>
            </a:r>
            <a:r>
              <a:rPr lang="en-IN" sz="4200" dirty="0" err="1" smtClean="0">
                <a:latin typeface="Comic Sans MS" pitchFamily="66" charset="0"/>
              </a:rPr>
              <a:t>glucosinolates</a:t>
            </a:r>
            <a:r>
              <a:rPr lang="en-IN" sz="4200" dirty="0" smtClean="0">
                <a:latin typeface="Comic Sans MS" pitchFamily="66" charset="0"/>
              </a:rPr>
              <a:t> to β-D-glucose, HSO</a:t>
            </a:r>
            <a:r>
              <a:rPr lang="en-IN" sz="4200" baseline="-25000" dirty="0" smtClean="0">
                <a:latin typeface="Comic Sans MS" pitchFamily="66" charset="0"/>
              </a:rPr>
              <a:t>4</a:t>
            </a:r>
            <a:r>
              <a:rPr lang="en-IN" sz="4200" baseline="30000" dirty="0" smtClean="0">
                <a:latin typeface="Comic Sans MS" pitchFamily="66" charset="0"/>
              </a:rPr>
              <a:t>-</a:t>
            </a:r>
            <a:r>
              <a:rPr lang="en-IN" sz="4200" dirty="0" smtClean="0">
                <a:latin typeface="Comic Sans MS" pitchFamily="66" charset="0"/>
              </a:rPr>
              <a:t>, and derivatives of the </a:t>
            </a:r>
            <a:r>
              <a:rPr lang="en-IN" sz="4200" dirty="0" err="1" smtClean="0">
                <a:latin typeface="Comic Sans MS" pitchFamily="66" charset="0"/>
              </a:rPr>
              <a:t>aglycone</a:t>
            </a:r>
            <a:r>
              <a:rPr lang="en-IN" sz="4200" dirty="0" smtClean="0">
                <a:latin typeface="Comic Sans MS" pitchFamily="66" charset="0"/>
              </a:rPr>
              <a:t>. These include </a:t>
            </a:r>
            <a:r>
              <a:rPr lang="en-IN" sz="4200" dirty="0" err="1" smtClean="0">
                <a:latin typeface="Comic Sans MS" pitchFamily="66" charset="0"/>
              </a:rPr>
              <a:t>isothiocyanates</a:t>
            </a:r>
            <a:r>
              <a:rPr lang="en-IN" sz="4200" dirty="0" smtClean="0">
                <a:latin typeface="Comic Sans MS" pitchFamily="66" charset="0"/>
              </a:rPr>
              <a:t>, </a:t>
            </a:r>
            <a:r>
              <a:rPr lang="en-IN" sz="4200" dirty="0" err="1" smtClean="0">
                <a:latin typeface="Comic Sans MS" pitchFamily="66" charset="0"/>
              </a:rPr>
              <a:t>nitriles</a:t>
            </a:r>
            <a:r>
              <a:rPr lang="en-IN" sz="4200" dirty="0" smtClean="0">
                <a:latin typeface="Comic Sans MS" pitchFamily="66" charset="0"/>
              </a:rPr>
              <a:t>, and </a:t>
            </a:r>
            <a:r>
              <a:rPr lang="en-IN" sz="4200" dirty="0" err="1" smtClean="0">
                <a:latin typeface="Comic Sans MS" pitchFamily="66" charset="0"/>
              </a:rPr>
              <a:t>thiocyanates</a:t>
            </a:r>
            <a:r>
              <a:rPr lang="en-IN" sz="4200" dirty="0" smtClean="0">
                <a:latin typeface="Comic Sans MS" pitchFamily="66" charset="0"/>
              </a:rPr>
              <a:t>. The </a:t>
            </a:r>
            <a:r>
              <a:rPr lang="en-IN" sz="4200" dirty="0" err="1" smtClean="0">
                <a:latin typeface="Comic Sans MS" pitchFamily="66" charset="0"/>
              </a:rPr>
              <a:t>glucosinolates</a:t>
            </a:r>
            <a:r>
              <a:rPr lang="en-IN" sz="4200" dirty="0" smtClean="0">
                <a:latin typeface="Comic Sans MS" pitchFamily="66" charset="0"/>
              </a:rPr>
              <a:t> are anions, usually found as potassium salts.</a:t>
            </a:r>
          </a:p>
          <a:p>
            <a:pPr algn="just">
              <a:buNone/>
            </a:pPr>
            <a:endParaRPr lang="en-US" sz="4200" dirty="0" smtClean="0">
              <a:latin typeface="Comic Sans MS" pitchFamily="66" charset="0"/>
            </a:endParaRPr>
          </a:p>
          <a:p>
            <a:pPr algn="just"/>
            <a:r>
              <a:rPr lang="en-IN" sz="4200" dirty="0" smtClean="0">
                <a:latin typeface="Comic Sans MS" pitchFamily="66" charset="0"/>
              </a:rPr>
              <a:t>The </a:t>
            </a:r>
            <a:r>
              <a:rPr lang="en-IN" sz="4200" dirty="0" err="1" smtClean="0">
                <a:latin typeface="Comic Sans MS" pitchFamily="66" charset="0"/>
              </a:rPr>
              <a:t>glucosinolase</a:t>
            </a:r>
            <a:r>
              <a:rPr lang="en-IN" sz="4200" dirty="0" smtClean="0">
                <a:latin typeface="Comic Sans MS" pitchFamily="66" charset="0"/>
              </a:rPr>
              <a:t> is released from plant tissue by crushing (mastication) and is also produced by rumen microorganisms.</a:t>
            </a:r>
          </a:p>
          <a:p>
            <a:pPr algn="just">
              <a:buNone/>
            </a:pPr>
            <a:endParaRPr lang="en-IN" sz="4200" dirty="0" smtClean="0">
              <a:latin typeface="Comic Sans MS" pitchFamily="66" charset="0"/>
            </a:endParaRPr>
          </a:p>
          <a:p>
            <a:pPr algn="just"/>
            <a:r>
              <a:rPr lang="en-IN" sz="4200" dirty="0" smtClean="0">
                <a:latin typeface="Comic Sans MS" pitchFamily="66" charset="0"/>
              </a:rPr>
              <a:t> </a:t>
            </a:r>
            <a:r>
              <a:rPr lang="en-IN" sz="4200" dirty="0" err="1" smtClean="0">
                <a:latin typeface="Comic Sans MS" pitchFamily="66" charset="0"/>
              </a:rPr>
              <a:t>Isothiocyanates</a:t>
            </a:r>
            <a:r>
              <a:rPr lang="en-IN" sz="4200" dirty="0" smtClean="0">
                <a:latin typeface="Comic Sans MS" pitchFamily="66" charset="0"/>
              </a:rPr>
              <a:t> may form ring structures and as </a:t>
            </a:r>
            <a:r>
              <a:rPr lang="en-IN" sz="4200" dirty="0" err="1" smtClean="0">
                <a:latin typeface="Comic Sans MS" pitchFamily="66" charset="0"/>
              </a:rPr>
              <a:t>goitrin</a:t>
            </a:r>
            <a:r>
              <a:rPr lang="en-IN" sz="4200" dirty="0" smtClean="0">
                <a:latin typeface="Comic Sans MS" pitchFamily="66" charset="0"/>
              </a:rPr>
              <a:t> (5-vinyl-2-oxazolidine-thione).</a:t>
            </a:r>
            <a:endParaRPr lang="en-US" sz="4200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9762"/>
          </a:xfrm>
        </p:spPr>
        <p:txBody>
          <a:bodyPr>
            <a:normAutofit fontScale="90000"/>
          </a:bodyPr>
          <a:lstStyle/>
          <a:p>
            <a:r>
              <a:rPr lang="en-IN" b="1" dirty="0" smtClean="0">
                <a:solidFill>
                  <a:srgbClr val="00B050"/>
                </a:solidFill>
                <a:latin typeface="Comic Sans MS" pitchFamily="66" charset="0"/>
              </a:rPr>
              <a:t/>
            </a:r>
            <a:br>
              <a:rPr lang="en-IN" b="1" dirty="0" smtClean="0">
                <a:solidFill>
                  <a:srgbClr val="00B050"/>
                </a:solidFill>
                <a:latin typeface="Comic Sans MS" pitchFamily="66" charset="0"/>
              </a:rPr>
            </a:br>
            <a:r>
              <a:rPr lang="en-IN" b="1" dirty="0" smtClean="0">
                <a:solidFill>
                  <a:srgbClr val="00B050"/>
                </a:solidFill>
                <a:latin typeface="Comic Sans MS" pitchFamily="66" charset="0"/>
              </a:rPr>
              <a:t>Coumarin Glycosides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600200"/>
            <a:ext cx="8686800" cy="4876800"/>
          </a:xfrm>
        </p:spPr>
        <p:txBody>
          <a:bodyPr>
            <a:normAutofit/>
          </a:bodyPr>
          <a:lstStyle/>
          <a:p>
            <a:pPr algn="just"/>
            <a:r>
              <a:rPr lang="en-IN" dirty="0" smtClean="0">
                <a:latin typeface="Comic Sans MS" pitchFamily="66" charset="0"/>
              </a:rPr>
              <a:t>Coumarin is found in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sweet clover </a:t>
            </a:r>
            <a:r>
              <a:rPr lang="en-IN" dirty="0" smtClean="0">
                <a:latin typeface="Comic Sans MS" pitchFamily="66" charset="0"/>
              </a:rPr>
              <a:t>(</a:t>
            </a:r>
            <a:r>
              <a:rPr lang="en-IN" dirty="0" err="1" smtClean="0">
                <a:latin typeface="Comic Sans MS" pitchFamily="66" charset="0"/>
              </a:rPr>
              <a:t>Melilotus</a:t>
            </a:r>
            <a:r>
              <a:rPr lang="en-IN" dirty="0" smtClean="0">
                <a:latin typeface="Comic Sans MS" pitchFamily="66" charset="0"/>
              </a:rPr>
              <a:t> spp.) as </a:t>
            </a:r>
            <a:r>
              <a:rPr lang="en-IN" dirty="0" err="1" smtClean="0">
                <a:latin typeface="Comic Sans MS" pitchFamily="66" charset="0"/>
              </a:rPr>
              <a:t>melilotoside</a:t>
            </a:r>
            <a:r>
              <a:rPr lang="en-IN" dirty="0" smtClean="0">
                <a:latin typeface="Comic Sans MS" pitchFamily="66" charset="0"/>
              </a:rPr>
              <a:t>.</a:t>
            </a:r>
          </a:p>
          <a:p>
            <a:pPr algn="just">
              <a:buNone/>
            </a:pPr>
            <a:endParaRPr lang="en-US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Coumarin is converted by </a:t>
            </a:r>
            <a:r>
              <a:rPr lang="en-IN" dirty="0" err="1" smtClean="0">
                <a:latin typeface="Comic Sans MS" pitchFamily="66" charset="0"/>
              </a:rPr>
              <a:t>mold</a:t>
            </a:r>
            <a:r>
              <a:rPr lang="en-IN" dirty="0" smtClean="0">
                <a:latin typeface="Comic Sans MS" pitchFamily="66" charset="0"/>
              </a:rPr>
              <a:t> growth to </a:t>
            </a:r>
            <a:r>
              <a:rPr lang="en-IN" dirty="0" err="1" smtClean="0">
                <a:latin typeface="Comic Sans MS" pitchFamily="66" charset="0"/>
              </a:rPr>
              <a:t>dicoumarol</a:t>
            </a:r>
            <a:r>
              <a:rPr lang="en-IN" dirty="0" smtClean="0">
                <a:latin typeface="Comic Sans MS" pitchFamily="66" charset="0"/>
              </a:rPr>
              <a:t>, an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antagonist of vitamin K.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Sweet clover poisoning, caused by feeding mouldy sweet clover hay, is therefore an induced vitamin K deficiency.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b="1" dirty="0" err="1" smtClean="0">
                <a:solidFill>
                  <a:srgbClr val="00B050"/>
                </a:solidFill>
              </a:rPr>
              <a:t>Steriod</a:t>
            </a:r>
            <a:r>
              <a:rPr lang="en-IN" b="1" dirty="0" smtClean="0">
                <a:solidFill>
                  <a:srgbClr val="00B050"/>
                </a:solidFill>
              </a:rPr>
              <a:t> and </a:t>
            </a:r>
            <a:r>
              <a:rPr lang="en-IN" b="1" dirty="0" err="1" smtClean="0">
                <a:solidFill>
                  <a:srgbClr val="00B050"/>
                </a:solidFill>
              </a:rPr>
              <a:t>Triterpenoid</a:t>
            </a:r>
            <a:r>
              <a:rPr lang="en-IN" b="1" dirty="0" smtClean="0">
                <a:solidFill>
                  <a:srgbClr val="00B050"/>
                </a:solidFill>
              </a:rPr>
              <a:t> Glycosides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371600"/>
            <a:ext cx="8610600" cy="5181600"/>
          </a:xfrm>
        </p:spPr>
        <p:txBody>
          <a:bodyPr>
            <a:normAutofit fontScale="77500" lnSpcReduction="20000"/>
          </a:bodyPr>
          <a:lstStyle/>
          <a:p>
            <a:pPr lvl="0">
              <a:buNone/>
            </a:pPr>
            <a:r>
              <a:rPr lang="en-IN" b="1" dirty="0" smtClean="0">
                <a:solidFill>
                  <a:srgbClr val="FFC000"/>
                </a:solidFill>
                <a:latin typeface="Comic Sans MS" pitchFamily="66" charset="0"/>
              </a:rPr>
              <a:t>Cardiac glycosides</a:t>
            </a:r>
          </a:p>
          <a:p>
            <a:pPr lvl="0">
              <a:buNone/>
            </a:pPr>
            <a:endParaRPr lang="en-US" dirty="0" smtClean="0">
              <a:latin typeface="Comic Sans MS" pitchFamily="66" charset="0"/>
            </a:endParaRPr>
          </a:p>
          <a:p>
            <a:r>
              <a:rPr lang="en-IN" dirty="0" smtClean="0">
                <a:latin typeface="Comic Sans MS" pitchFamily="66" charset="0"/>
              </a:rPr>
              <a:t>The best known cardiac glycoside is </a:t>
            </a:r>
            <a:r>
              <a:rPr lang="en-IN" dirty="0" err="1" smtClean="0">
                <a:latin typeface="Comic Sans MS" pitchFamily="66" charset="0"/>
              </a:rPr>
              <a:t>digitoxin</a:t>
            </a:r>
            <a:r>
              <a:rPr lang="en-IN" dirty="0" smtClean="0">
                <a:latin typeface="Comic Sans MS" pitchFamily="66" charset="0"/>
              </a:rPr>
              <a:t>, contained in foxgloves (Digitalis spp.) as the name suggests, these glycosides contain a sterol group in their structure. </a:t>
            </a: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r>
              <a:rPr lang="en-IN" dirty="0" smtClean="0">
                <a:latin typeface="Comic Sans MS" pitchFamily="66" charset="0"/>
              </a:rPr>
              <a:t>Physiologically, they are potent stimulators of heart rate and are used medicinally. </a:t>
            </a: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Milk weeds (</a:t>
            </a:r>
            <a:r>
              <a:rPr lang="en-IN" dirty="0" err="1" smtClean="0">
                <a:solidFill>
                  <a:srgbClr val="FF0000"/>
                </a:solidFill>
                <a:latin typeface="Comic Sans MS" pitchFamily="66" charset="0"/>
              </a:rPr>
              <a:t>Asclepias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 spp.) </a:t>
            </a:r>
            <a:r>
              <a:rPr lang="en-IN" dirty="0" smtClean="0">
                <a:latin typeface="Comic Sans MS" pitchFamily="66" charset="0"/>
              </a:rPr>
              <a:t>contain cardiac glycosides (</a:t>
            </a:r>
            <a:r>
              <a:rPr lang="en-IN" dirty="0" err="1" smtClean="0">
                <a:latin typeface="Comic Sans MS" pitchFamily="66" charset="0"/>
              </a:rPr>
              <a:t>cardenolides</a:t>
            </a:r>
            <a:r>
              <a:rPr lang="en-IN" dirty="0" smtClean="0">
                <a:latin typeface="Comic Sans MS" pitchFamily="66" charset="0"/>
              </a:rPr>
              <a:t>) and are extremely toxic to livestock.</a:t>
            </a:r>
          </a:p>
          <a:p>
            <a:pPr>
              <a:buNone/>
            </a:pPr>
            <a:r>
              <a:rPr lang="en-IN" dirty="0" smtClean="0">
                <a:latin typeface="Comic Sans MS" pitchFamily="66" charset="0"/>
              </a:rPr>
              <a:t> </a:t>
            </a:r>
          </a:p>
          <a:p>
            <a:r>
              <a:rPr lang="en-IN" dirty="0" smtClean="0">
                <a:latin typeface="Comic Sans MS" pitchFamily="66" charset="0"/>
              </a:rPr>
              <a:t>As little as 100g of milkweed can kill a sheep.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838200"/>
            <a:ext cx="8610600" cy="5791200"/>
          </a:xfrm>
        </p:spPr>
        <p:txBody>
          <a:bodyPr>
            <a:noAutofit/>
          </a:bodyPr>
          <a:lstStyle/>
          <a:p>
            <a:pPr lvl="0" algn="just">
              <a:buNone/>
            </a:pPr>
            <a:r>
              <a:rPr lang="en-IN" sz="2000" b="1" dirty="0" err="1" smtClean="0">
                <a:solidFill>
                  <a:srgbClr val="FFC000"/>
                </a:solidFill>
                <a:latin typeface="Comic Sans MS" pitchFamily="66" charset="0"/>
              </a:rPr>
              <a:t>Saponins</a:t>
            </a:r>
            <a:endParaRPr lang="en-IN" sz="2000" b="1" dirty="0" smtClean="0">
              <a:solidFill>
                <a:srgbClr val="FFC000"/>
              </a:solidFill>
              <a:latin typeface="Comic Sans MS" pitchFamily="66" charset="0"/>
            </a:endParaRPr>
          </a:p>
          <a:p>
            <a:pPr lvl="0" algn="just">
              <a:buNone/>
            </a:pPr>
            <a:endParaRPr lang="en-US" sz="2000" dirty="0" smtClean="0">
              <a:solidFill>
                <a:srgbClr val="FFC000"/>
              </a:solidFill>
              <a:latin typeface="Comic Sans MS" pitchFamily="66" charset="0"/>
            </a:endParaRPr>
          </a:p>
          <a:p>
            <a:pPr algn="just"/>
            <a:r>
              <a:rPr lang="en-IN" sz="2000" dirty="0" err="1" smtClean="0">
                <a:latin typeface="Comic Sans MS" pitchFamily="66" charset="0"/>
              </a:rPr>
              <a:t>Saponins</a:t>
            </a:r>
            <a:r>
              <a:rPr lang="en-IN" sz="2000" dirty="0" smtClean="0">
                <a:latin typeface="Comic Sans MS" pitchFamily="66" charset="0"/>
              </a:rPr>
              <a:t> are glycosides which have </a:t>
            </a:r>
            <a:r>
              <a:rPr lang="en-IN" sz="2000" dirty="0" smtClean="0">
                <a:solidFill>
                  <a:srgbClr val="FF0000"/>
                </a:solidFill>
                <a:latin typeface="Comic Sans MS" pitchFamily="66" charset="0"/>
              </a:rPr>
              <a:t>profuse foaming properties</a:t>
            </a:r>
            <a:r>
              <a:rPr lang="en-IN" sz="2000" dirty="0" smtClean="0">
                <a:latin typeface="Comic Sans MS" pitchFamily="66" charset="0"/>
              </a:rPr>
              <a:t>, producing a distinctive </a:t>
            </a:r>
            <a:r>
              <a:rPr lang="en-IN" sz="2000" dirty="0" smtClean="0">
                <a:solidFill>
                  <a:srgbClr val="FF0000"/>
                </a:solidFill>
                <a:latin typeface="Comic Sans MS" pitchFamily="66" charset="0"/>
              </a:rPr>
              <a:t>honeycombed stable foam </a:t>
            </a:r>
            <a:r>
              <a:rPr lang="en-IN" sz="2000" dirty="0" smtClean="0">
                <a:latin typeface="Comic Sans MS" pitchFamily="66" charset="0"/>
              </a:rPr>
              <a:t>when a aqueous solution is shaken. </a:t>
            </a:r>
          </a:p>
          <a:p>
            <a:pPr algn="just">
              <a:buNone/>
            </a:pP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smtClean="0">
                <a:latin typeface="Comic Sans MS" pitchFamily="66" charset="0"/>
              </a:rPr>
              <a:t>They are widely distributed in plants and, in animal nutrition, are particularly important in temperate </a:t>
            </a:r>
            <a:r>
              <a:rPr lang="en-IN" sz="2000" dirty="0" smtClean="0">
                <a:solidFill>
                  <a:srgbClr val="FF0000"/>
                </a:solidFill>
                <a:latin typeface="Comic Sans MS" pitchFamily="66" charset="0"/>
              </a:rPr>
              <a:t>legume forages. </a:t>
            </a:r>
          </a:p>
          <a:p>
            <a:pPr algn="just">
              <a:buNone/>
            </a:pP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smtClean="0">
                <a:latin typeface="Comic Sans MS" pitchFamily="66" charset="0"/>
              </a:rPr>
              <a:t>They are bitter compounds, affecting palatability and feed intake. </a:t>
            </a:r>
          </a:p>
          <a:p>
            <a:pPr algn="just">
              <a:buNone/>
            </a:pP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smtClean="0">
                <a:latin typeface="Comic Sans MS" pitchFamily="66" charset="0"/>
              </a:rPr>
              <a:t>They have </a:t>
            </a:r>
            <a:r>
              <a:rPr lang="en-IN" sz="2000" dirty="0" smtClean="0">
                <a:solidFill>
                  <a:srgbClr val="00B0F0"/>
                </a:solidFill>
                <a:latin typeface="Comic Sans MS" pitchFamily="66" charset="0"/>
              </a:rPr>
              <a:t>growth-depressing properties in poultry and swine</a:t>
            </a:r>
            <a:r>
              <a:rPr lang="en-IN" sz="2000" dirty="0" smtClean="0">
                <a:latin typeface="Comic Sans MS" pitchFamily="66" charset="0"/>
              </a:rPr>
              <a:t>, and have been implicated in </a:t>
            </a:r>
            <a:r>
              <a:rPr lang="en-IN" sz="2000" dirty="0" smtClean="0">
                <a:solidFill>
                  <a:srgbClr val="00B0F0"/>
                </a:solidFill>
                <a:latin typeface="Comic Sans MS" pitchFamily="66" charset="0"/>
              </a:rPr>
              <a:t>boat in ruminants</a:t>
            </a:r>
            <a:r>
              <a:rPr lang="en-IN" sz="2000" dirty="0" smtClean="0">
                <a:latin typeface="Comic Sans MS" pitchFamily="66" charset="0"/>
              </a:rPr>
              <a:t>. </a:t>
            </a:r>
          </a:p>
          <a:p>
            <a:pPr algn="just">
              <a:buNone/>
            </a:pP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err="1" smtClean="0">
                <a:latin typeface="Comic Sans MS" pitchFamily="66" charset="0"/>
              </a:rPr>
              <a:t>Saponins</a:t>
            </a:r>
            <a:r>
              <a:rPr lang="en-IN" sz="2000" dirty="0" smtClean="0">
                <a:latin typeface="Comic Sans MS" pitchFamily="66" charset="0"/>
              </a:rPr>
              <a:t> contain a polycyclic </a:t>
            </a:r>
            <a:r>
              <a:rPr lang="en-IN" sz="2000" dirty="0" err="1" smtClean="0">
                <a:latin typeface="Comic Sans MS" pitchFamily="66" charset="0"/>
              </a:rPr>
              <a:t>aglycone</a:t>
            </a:r>
            <a:r>
              <a:rPr lang="en-IN" sz="2000" dirty="0" smtClean="0">
                <a:latin typeface="Comic Sans MS" pitchFamily="66" charset="0"/>
              </a:rPr>
              <a:t> (steroid or </a:t>
            </a:r>
            <a:r>
              <a:rPr lang="en-IN" sz="2000" dirty="0" err="1" smtClean="0">
                <a:latin typeface="Comic Sans MS" pitchFamily="66" charset="0"/>
              </a:rPr>
              <a:t>triterperoid</a:t>
            </a:r>
            <a:r>
              <a:rPr lang="en-IN" sz="2000" dirty="0" smtClean="0">
                <a:latin typeface="Comic Sans MS" pitchFamily="66" charset="0"/>
              </a:rPr>
              <a:t>) and a side chain of sugars attached by an ether bond to C</a:t>
            </a:r>
            <a:r>
              <a:rPr lang="en-IN" sz="2000" baseline="-25000" dirty="0" smtClean="0">
                <a:latin typeface="Comic Sans MS" pitchFamily="66" charset="0"/>
              </a:rPr>
              <a:t>3.</a:t>
            </a:r>
            <a:r>
              <a:rPr lang="en-IN" sz="2000" dirty="0" smtClean="0">
                <a:latin typeface="Comic Sans MS" pitchFamily="66" charset="0"/>
              </a:rPr>
              <a:t> </a:t>
            </a:r>
            <a:endParaRPr lang="en-US" sz="2000" dirty="0" smtClean="0"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9762"/>
          </a:xfrm>
        </p:spPr>
        <p:txBody>
          <a:bodyPr>
            <a:normAutofit fontScale="90000"/>
          </a:bodyPr>
          <a:lstStyle/>
          <a:p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/>
            </a:r>
            <a:b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</a:br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Nitropropanol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Glycosides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66800"/>
            <a:ext cx="8229600" cy="5486400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en-IN" sz="2600" dirty="0" smtClean="0">
                <a:latin typeface="Comic Sans MS" pitchFamily="66" charset="0"/>
              </a:rPr>
              <a:t>Many </a:t>
            </a:r>
            <a:r>
              <a:rPr lang="en-IN" sz="2600" dirty="0" err="1" smtClean="0">
                <a:latin typeface="Comic Sans MS" pitchFamily="66" charset="0"/>
              </a:rPr>
              <a:t>Astragalus</a:t>
            </a:r>
            <a:r>
              <a:rPr lang="en-IN" sz="2600" dirty="0" smtClean="0">
                <a:latin typeface="Comic Sans MS" pitchFamily="66" charset="0"/>
              </a:rPr>
              <a:t> species, such as </a:t>
            </a:r>
            <a:r>
              <a:rPr lang="en-IN" sz="2600" dirty="0" smtClean="0">
                <a:solidFill>
                  <a:srgbClr val="00B0F0"/>
                </a:solidFill>
                <a:latin typeface="Comic Sans MS" pitchFamily="66" charset="0"/>
              </a:rPr>
              <a:t>timber milk vetch</a:t>
            </a:r>
            <a:r>
              <a:rPr lang="en-IN" sz="2600" dirty="0" smtClean="0">
                <a:latin typeface="Comic Sans MS" pitchFamily="66" charset="0"/>
              </a:rPr>
              <a:t> (</a:t>
            </a:r>
            <a:r>
              <a:rPr lang="en-IN" sz="2600" i="1" dirty="0" err="1" smtClean="0">
                <a:latin typeface="Comic Sans MS" pitchFamily="66" charset="0"/>
              </a:rPr>
              <a:t>Astragalus</a:t>
            </a:r>
            <a:r>
              <a:rPr lang="en-IN" sz="2600" i="1" dirty="0" smtClean="0">
                <a:latin typeface="Comic Sans MS" pitchFamily="66" charset="0"/>
              </a:rPr>
              <a:t> miser</a:t>
            </a:r>
            <a:r>
              <a:rPr lang="en-IN" sz="2600" dirty="0" smtClean="0">
                <a:latin typeface="Comic Sans MS" pitchFamily="66" charset="0"/>
              </a:rPr>
              <a:t>), owe their toxicity to this class of glycoside. </a:t>
            </a:r>
          </a:p>
          <a:p>
            <a:pPr algn="just"/>
            <a:r>
              <a:rPr lang="en-IN" sz="2600" dirty="0" smtClean="0">
                <a:latin typeface="Comic Sans MS" pitchFamily="66" charset="0"/>
              </a:rPr>
              <a:t>They are metabolized to--</a:t>
            </a:r>
          </a:p>
          <a:p>
            <a:pPr algn="just">
              <a:buNone/>
            </a:pPr>
            <a:r>
              <a:rPr lang="en-IN" sz="2600" dirty="0" smtClean="0">
                <a:latin typeface="Comic Sans MS" pitchFamily="66" charset="0"/>
              </a:rPr>
              <a:t>	 </a:t>
            </a:r>
            <a:r>
              <a:rPr lang="en-IN" sz="2600" dirty="0" smtClean="0">
                <a:solidFill>
                  <a:srgbClr val="00B050"/>
                </a:solidFill>
                <a:latin typeface="Comic Sans MS" pitchFamily="66" charset="0"/>
              </a:rPr>
              <a:t>3-nitro-1-propanol (3NPOH) in ruminants, </a:t>
            </a:r>
          </a:p>
          <a:p>
            <a:pPr algn="just">
              <a:buNone/>
            </a:pPr>
            <a:r>
              <a:rPr lang="en-IN" sz="2600" dirty="0" smtClean="0">
                <a:solidFill>
                  <a:srgbClr val="00B050"/>
                </a:solidFill>
                <a:latin typeface="Comic Sans MS" pitchFamily="66" charset="0"/>
              </a:rPr>
              <a:t>	and 3-nitropropionic acid in non-ruminants.</a:t>
            </a:r>
          </a:p>
          <a:p>
            <a:pPr algn="just">
              <a:buNone/>
            </a:pPr>
            <a:endParaRPr lang="en-IN" sz="2600" dirty="0" smtClean="0">
              <a:solidFill>
                <a:srgbClr val="00B050"/>
              </a:solidFill>
              <a:latin typeface="Comic Sans MS" pitchFamily="66" charset="0"/>
            </a:endParaRPr>
          </a:p>
          <a:p>
            <a:pPr algn="just"/>
            <a:r>
              <a:rPr lang="en-IN" sz="2600" dirty="0" smtClean="0">
                <a:latin typeface="Comic Sans MS" pitchFamily="66" charset="0"/>
              </a:rPr>
              <a:t>These compounds, especially 3NPOH, are acutely toxic, producing </a:t>
            </a:r>
            <a:r>
              <a:rPr lang="en-IN" sz="2600" dirty="0" err="1" smtClean="0">
                <a:solidFill>
                  <a:srgbClr val="FF0000"/>
                </a:solidFill>
                <a:latin typeface="Comic Sans MS" pitchFamily="66" charset="0"/>
              </a:rPr>
              <a:t>methemoglobinemia</a:t>
            </a:r>
            <a:r>
              <a:rPr lang="en-IN" sz="2600" dirty="0" smtClean="0">
                <a:solidFill>
                  <a:srgbClr val="FF0000"/>
                </a:solidFill>
                <a:latin typeface="Comic Sans MS" pitchFamily="66" charset="0"/>
              </a:rPr>
              <a:t>.</a:t>
            </a:r>
            <a:r>
              <a:rPr lang="en-IN" sz="2600" dirty="0" smtClean="0">
                <a:latin typeface="Comic Sans MS" pitchFamily="66" charset="0"/>
              </a:rPr>
              <a:t> They also produce chronic toxicity symptoms, involving </a:t>
            </a:r>
            <a:r>
              <a:rPr lang="en-IN" sz="2600" dirty="0" smtClean="0">
                <a:solidFill>
                  <a:srgbClr val="FF0000"/>
                </a:solidFill>
                <a:latin typeface="Comic Sans MS" pitchFamily="66" charset="0"/>
              </a:rPr>
              <a:t>permanent nerve damage.</a:t>
            </a:r>
          </a:p>
          <a:p>
            <a:pPr algn="just">
              <a:buNone/>
            </a:pPr>
            <a:endParaRPr lang="en-US" sz="2600" dirty="0" smtClean="0">
              <a:latin typeface="Comic Sans MS" pitchFamily="66" charset="0"/>
            </a:endParaRPr>
          </a:p>
          <a:p>
            <a:pPr algn="just"/>
            <a:r>
              <a:rPr lang="en-IN" sz="2600" dirty="0" smtClean="0">
                <a:latin typeface="Comic Sans MS" pitchFamily="66" charset="0"/>
              </a:rPr>
              <a:t>This class of glycosides is also found in crown vetch (</a:t>
            </a:r>
            <a:r>
              <a:rPr lang="en-IN" sz="2600" dirty="0" err="1" smtClean="0">
                <a:latin typeface="Comic Sans MS" pitchFamily="66" charset="0"/>
              </a:rPr>
              <a:t>Coronilla</a:t>
            </a:r>
            <a:r>
              <a:rPr lang="en-IN" sz="2600" dirty="0" smtClean="0">
                <a:latin typeface="Comic Sans MS" pitchFamily="66" charset="0"/>
              </a:rPr>
              <a:t> spp.)</a:t>
            </a:r>
            <a:endParaRPr lang="en-US" sz="2600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err="1" smtClean="0">
                <a:solidFill>
                  <a:srgbClr val="0070C0"/>
                </a:solidFill>
                <a:latin typeface="Comic Sans MS" pitchFamily="66" charset="0"/>
              </a:rPr>
              <a:t>Vicine</a:t>
            </a:r>
            <a:endParaRPr lang="en-US" dirty="0" smtClean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382000" cy="4724400"/>
          </a:xfrm>
        </p:spPr>
        <p:txBody>
          <a:bodyPr>
            <a:normAutofit fontScale="92500" lnSpcReduction="20000"/>
          </a:bodyPr>
          <a:lstStyle/>
          <a:p>
            <a:r>
              <a:rPr lang="en-IN" dirty="0" err="1" smtClean="0">
                <a:latin typeface="Comic Sans MS" pitchFamily="66" charset="0"/>
              </a:rPr>
              <a:t>Vicine</a:t>
            </a:r>
            <a:r>
              <a:rPr lang="en-IN" dirty="0" smtClean="0">
                <a:latin typeface="Comic Sans MS" pitchFamily="66" charset="0"/>
              </a:rPr>
              <a:t> is a glycoside in </a:t>
            </a:r>
            <a:r>
              <a:rPr lang="en-IN" dirty="0" err="1" smtClean="0">
                <a:latin typeface="Comic Sans MS" pitchFamily="66" charset="0"/>
              </a:rPr>
              <a:t>fava</a:t>
            </a:r>
            <a:r>
              <a:rPr lang="en-IN" dirty="0" smtClean="0">
                <a:latin typeface="Comic Sans MS" pitchFamily="66" charset="0"/>
              </a:rPr>
              <a:t> beans (</a:t>
            </a:r>
            <a:r>
              <a:rPr lang="en-IN" i="1" dirty="0" err="1" smtClean="0">
                <a:latin typeface="Comic Sans MS" pitchFamily="66" charset="0"/>
              </a:rPr>
              <a:t>Vicia</a:t>
            </a:r>
            <a:r>
              <a:rPr lang="en-IN" i="1" dirty="0" smtClean="0">
                <a:latin typeface="Comic Sans MS" pitchFamily="66" charset="0"/>
              </a:rPr>
              <a:t> </a:t>
            </a:r>
            <a:r>
              <a:rPr lang="en-IN" i="1" dirty="0" err="1" smtClean="0">
                <a:latin typeface="Comic Sans MS" pitchFamily="66" charset="0"/>
              </a:rPr>
              <a:t>faba</a:t>
            </a:r>
            <a:r>
              <a:rPr lang="en-IN" dirty="0" smtClean="0">
                <a:latin typeface="Comic Sans MS" pitchFamily="66" charset="0"/>
              </a:rPr>
              <a:t>).</a:t>
            </a: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r>
              <a:rPr lang="en-IN" dirty="0" smtClean="0">
                <a:latin typeface="Comic Sans MS" pitchFamily="66" charset="0"/>
              </a:rPr>
              <a:t>It cause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haemolytic </a:t>
            </a:r>
            <a:r>
              <a:rPr lang="en-IN" dirty="0" err="1" smtClean="0">
                <a:solidFill>
                  <a:srgbClr val="FF0000"/>
                </a:solidFill>
                <a:latin typeface="Comic Sans MS" pitchFamily="66" charset="0"/>
              </a:rPr>
              <a:t>anemia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 </a:t>
            </a:r>
            <a:r>
              <a:rPr lang="en-IN" dirty="0" smtClean="0">
                <a:latin typeface="Comic Sans MS" pitchFamily="66" charset="0"/>
              </a:rPr>
              <a:t>(</a:t>
            </a:r>
            <a:r>
              <a:rPr lang="en-IN" dirty="0" err="1" smtClean="0">
                <a:latin typeface="Comic Sans MS" pitchFamily="66" charset="0"/>
              </a:rPr>
              <a:t>favism</a:t>
            </a:r>
            <a:r>
              <a:rPr lang="en-IN" dirty="0" smtClean="0">
                <a:latin typeface="Comic Sans MS" pitchFamily="66" charset="0"/>
              </a:rPr>
              <a:t>) in people who have a genetic deficiency of glucose-6-phosphate </a:t>
            </a:r>
            <a:r>
              <a:rPr lang="en-IN" dirty="0" err="1" smtClean="0">
                <a:latin typeface="Comic Sans MS" pitchFamily="66" charset="0"/>
              </a:rPr>
              <a:t>dehydrogenase</a:t>
            </a:r>
            <a:r>
              <a:rPr lang="en-IN" dirty="0" smtClean="0">
                <a:latin typeface="Comic Sans MS" pitchFamily="66" charset="0"/>
              </a:rPr>
              <a:t> activity in their red blood cells. </a:t>
            </a: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r>
              <a:rPr lang="en-IN" dirty="0" err="1" smtClean="0">
                <a:latin typeface="Comic Sans MS" pitchFamily="66" charset="0"/>
              </a:rPr>
              <a:t>Fava</a:t>
            </a:r>
            <a:r>
              <a:rPr lang="en-IN" dirty="0" smtClean="0">
                <a:latin typeface="Comic Sans MS" pitchFamily="66" charset="0"/>
              </a:rPr>
              <a:t> beans are being utilized, especially in Canada, as a protein supplement for livestock.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err="1" smtClean="0">
                <a:solidFill>
                  <a:srgbClr val="0070C0"/>
                </a:solidFill>
                <a:latin typeface="Comic Sans MS" pitchFamily="66" charset="0"/>
              </a:rPr>
              <a:t>Calcinogenic</a:t>
            </a:r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 Glycosides</a:t>
            </a:r>
            <a:endParaRPr lang="en-US" dirty="0" smtClean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en-IN" dirty="0" smtClean="0"/>
              <a:t>Some plants, such as </a:t>
            </a:r>
            <a:r>
              <a:rPr lang="en-IN" dirty="0" smtClean="0">
                <a:solidFill>
                  <a:srgbClr val="FF0000"/>
                </a:solidFill>
              </a:rPr>
              <a:t>Cestrum </a:t>
            </a:r>
            <a:r>
              <a:rPr lang="en-IN" dirty="0" err="1" smtClean="0">
                <a:solidFill>
                  <a:srgbClr val="FF0000"/>
                </a:solidFill>
              </a:rPr>
              <a:t>diurnum</a:t>
            </a:r>
            <a:r>
              <a:rPr lang="en-IN" dirty="0" smtClean="0">
                <a:solidFill>
                  <a:srgbClr val="FF0000"/>
                </a:solidFill>
              </a:rPr>
              <a:t>, </a:t>
            </a:r>
            <a:r>
              <a:rPr lang="en-IN" dirty="0" err="1" smtClean="0">
                <a:solidFill>
                  <a:srgbClr val="FF0000"/>
                </a:solidFill>
              </a:rPr>
              <a:t>Solanum</a:t>
            </a:r>
            <a:r>
              <a:rPr lang="en-IN" dirty="0" smtClean="0">
                <a:solidFill>
                  <a:srgbClr val="FF0000"/>
                </a:solidFill>
              </a:rPr>
              <a:t>, </a:t>
            </a:r>
            <a:r>
              <a:rPr lang="en-IN" dirty="0" err="1" smtClean="0">
                <a:solidFill>
                  <a:srgbClr val="FF0000"/>
                </a:solidFill>
              </a:rPr>
              <a:t>Solanum</a:t>
            </a:r>
            <a:r>
              <a:rPr lang="en-IN" dirty="0" smtClean="0">
                <a:solidFill>
                  <a:srgbClr val="FF0000"/>
                </a:solidFill>
              </a:rPr>
              <a:t> </a:t>
            </a:r>
            <a:r>
              <a:rPr lang="en-IN" dirty="0" err="1" smtClean="0">
                <a:solidFill>
                  <a:srgbClr val="FF0000"/>
                </a:solidFill>
              </a:rPr>
              <a:t>malacoxylon</a:t>
            </a:r>
            <a:r>
              <a:rPr lang="en-IN" dirty="0" smtClean="0">
                <a:solidFill>
                  <a:srgbClr val="FF0000"/>
                </a:solidFill>
              </a:rPr>
              <a:t>, and </a:t>
            </a:r>
            <a:r>
              <a:rPr lang="en-IN" dirty="0" err="1" smtClean="0">
                <a:solidFill>
                  <a:srgbClr val="FF0000"/>
                </a:solidFill>
              </a:rPr>
              <a:t>Trisetum</a:t>
            </a:r>
            <a:r>
              <a:rPr lang="en-IN" dirty="0" smtClean="0">
                <a:solidFill>
                  <a:srgbClr val="FF0000"/>
                </a:solidFill>
              </a:rPr>
              <a:t> </a:t>
            </a:r>
            <a:r>
              <a:rPr lang="en-IN" dirty="0" err="1" smtClean="0">
                <a:solidFill>
                  <a:srgbClr val="FF0000"/>
                </a:solidFill>
              </a:rPr>
              <a:t>flavescens</a:t>
            </a:r>
            <a:r>
              <a:rPr lang="en-IN" dirty="0" smtClean="0"/>
              <a:t>, have glycosides that contain the active metabolite of vitamin D (1,25-dihydroxycholecalciferol).</a:t>
            </a:r>
          </a:p>
          <a:p>
            <a:r>
              <a:rPr lang="en-IN" dirty="0" smtClean="0"/>
              <a:t> The consumption of these plants by cattle and horses results in </a:t>
            </a:r>
            <a:r>
              <a:rPr lang="en-IN" dirty="0" smtClean="0">
                <a:solidFill>
                  <a:srgbClr val="FF0000"/>
                </a:solidFill>
              </a:rPr>
              <a:t>excessive levels of active vitamin D </a:t>
            </a:r>
            <a:r>
              <a:rPr lang="en-IN" dirty="0" smtClean="0"/>
              <a:t>in their tissues, overriding the feedback control mechanisms involved in calcium homeostasis. </a:t>
            </a:r>
          </a:p>
          <a:p>
            <a:r>
              <a:rPr lang="en-IN" dirty="0" smtClean="0"/>
              <a:t>This results in excessive calcium absorption and the </a:t>
            </a:r>
            <a:r>
              <a:rPr lang="en-IN" dirty="0" smtClean="0">
                <a:solidFill>
                  <a:srgbClr val="FF0000"/>
                </a:solidFill>
              </a:rPr>
              <a:t>calcification of soft tissues such as arteries and kidney.</a:t>
            </a:r>
            <a:endParaRPr lang="en-US" dirty="0" smtClean="0">
              <a:solidFill>
                <a:srgbClr val="FF0000"/>
              </a:solidFill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err="1" smtClean="0">
                <a:solidFill>
                  <a:srgbClr val="0070C0"/>
                </a:solidFill>
                <a:latin typeface="Comic Sans MS" pitchFamily="66" charset="0"/>
              </a:rPr>
              <a:t>Carboxyatractyloside</a:t>
            </a:r>
            <a:endParaRPr lang="en-US" dirty="0" smtClean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n-IN" dirty="0" smtClean="0">
                <a:latin typeface="Comic Sans MS" pitchFamily="66" charset="0"/>
              </a:rPr>
              <a:t>A glycoside called </a:t>
            </a:r>
            <a:r>
              <a:rPr lang="en-IN" dirty="0" err="1" smtClean="0">
                <a:latin typeface="Comic Sans MS" pitchFamily="66" charset="0"/>
              </a:rPr>
              <a:t>carboxyatractyloside</a:t>
            </a:r>
            <a:r>
              <a:rPr lang="en-IN" dirty="0" smtClean="0">
                <a:latin typeface="Comic Sans MS" pitchFamily="66" charset="0"/>
              </a:rPr>
              <a:t> has been identified as the toxicant in cocklebur (</a:t>
            </a:r>
            <a:r>
              <a:rPr lang="en-IN" i="1" dirty="0" smtClean="0">
                <a:solidFill>
                  <a:srgbClr val="FF0000"/>
                </a:solidFill>
                <a:latin typeface="Comic Sans MS" pitchFamily="66" charset="0"/>
              </a:rPr>
              <a:t>Xanthium </a:t>
            </a:r>
            <a:r>
              <a:rPr lang="en-IN" i="1" dirty="0" err="1" smtClean="0">
                <a:solidFill>
                  <a:srgbClr val="FF0000"/>
                </a:solidFill>
                <a:latin typeface="Comic Sans MS" pitchFamily="66" charset="0"/>
              </a:rPr>
              <a:t>strumarium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).</a:t>
            </a:r>
          </a:p>
          <a:p>
            <a:pPr algn="just">
              <a:buNone/>
            </a:pP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It produces hepatic lesions, convulsions, and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severe hypoglycaemia.</a:t>
            </a:r>
            <a:endParaRPr lang="en-US" dirty="0" smtClean="0">
              <a:solidFill>
                <a:srgbClr val="FF0000"/>
              </a:solidFill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Isoflavones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algn="just"/>
            <a:r>
              <a:rPr lang="en-IN" dirty="0" smtClean="0"/>
              <a:t>These compounds, which are called </a:t>
            </a:r>
            <a:r>
              <a:rPr lang="en-IN" dirty="0" err="1" smtClean="0">
                <a:solidFill>
                  <a:srgbClr val="FF0000"/>
                </a:solidFill>
              </a:rPr>
              <a:t>phytoestrogens</a:t>
            </a:r>
            <a:r>
              <a:rPr lang="en-IN" dirty="0" smtClean="0">
                <a:solidFill>
                  <a:srgbClr val="FF0000"/>
                </a:solidFill>
              </a:rPr>
              <a:t>, contain a flavones nucleus</a:t>
            </a:r>
            <a:r>
              <a:rPr lang="en-IN" dirty="0" smtClean="0"/>
              <a:t>.</a:t>
            </a:r>
          </a:p>
          <a:p>
            <a:pPr algn="just">
              <a:buNone/>
            </a:pPr>
            <a:endParaRPr lang="en-IN" dirty="0" smtClean="0"/>
          </a:p>
          <a:p>
            <a:pPr algn="just"/>
            <a:r>
              <a:rPr lang="en-IN" dirty="0" smtClean="0"/>
              <a:t>Examples of </a:t>
            </a:r>
            <a:r>
              <a:rPr lang="en-IN" dirty="0" err="1" smtClean="0"/>
              <a:t>isoflavones</a:t>
            </a:r>
            <a:r>
              <a:rPr lang="en-IN" dirty="0" smtClean="0"/>
              <a:t> are </a:t>
            </a:r>
            <a:r>
              <a:rPr lang="en-IN" dirty="0" err="1" smtClean="0"/>
              <a:t>genistein</a:t>
            </a:r>
            <a:r>
              <a:rPr lang="en-IN" dirty="0" smtClean="0"/>
              <a:t>, and </a:t>
            </a:r>
            <a:r>
              <a:rPr lang="en-IN" dirty="0" err="1" smtClean="0"/>
              <a:t>coumestrol</a:t>
            </a:r>
            <a:r>
              <a:rPr lang="en-IN" dirty="0" smtClean="0"/>
              <a:t>.</a:t>
            </a:r>
          </a:p>
          <a:p>
            <a:pPr algn="just">
              <a:buNone/>
            </a:pPr>
            <a:endParaRPr lang="en-US" dirty="0" smtClean="0"/>
          </a:p>
          <a:p>
            <a:pPr algn="just"/>
            <a:r>
              <a:rPr lang="en-IN" dirty="0" err="1" smtClean="0"/>
              <a:t>Isoflavones</a:t>
            </a:r>
            <a:r>
              <a:rPr lang="en-IN" dirty="0" smtClean="0"/>
              <a:t> are particularly important in subterranean clover and have caused </a:t>
            </a:r>
            <a:r>
              <a:rPr lang="en-IN" dirty="0" smtClean="0">
                <a:solidFill>
                  <a:srgbClr val="FFC000"/>
                </a:solidFill>
              </a:rPr>
              <a:t>extensive reproductive problems in sheep in Australia.</a:t>
            </a:r>
            <a:endParaRPr lang="en-US" dirty="0" smtClean="0">
              <a:solidFill>
                <a:srgbClr val="FFC000"/>
              </a:solidFill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>
                <a:solidFill>
                  <a:srgbClr val="FF0000"/>
                </a:solidFill>
                <a:latin typeface="Comic Sans MS" pitchFamily="66" charset="0"/>
              </a:rPr>
              <a:t>3.	Proteins</a:t>
            </a:r>
            <a:endParaRPr lang="en-US" dirty="0" smtClean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n-IN" sz="2800" dirty="0" smtClean="0">
                <a:latin typeface="Comic Sans MS" pitchFamily="66" charset="0"/>
              </a:rPr>
              <a:t>Several important inhibitors in plants are proteins. </a:t>
            </a:r>
          </a:p>
          <a:p>
            <a:pPr algn="just">
              <a:buNone/>
            </a:pPr>
            <a:endParaRPr lang="en-IN" sz="2800" dirty="0" smtClean="0">
              <a:latin typeface="Comic Sans MS" pitchFamily="66" charset="0"/>
            </a:endParaRPr>
          </a:p>
          <a:p>
            <a:pPr algn="just"/>
            <a:r>
              <a:rPr lang="en-IN" sz="2800" dirty="0" smtClean="0">
                <a:latin typeface="Comic Sans MS" pitchFamily="66" charset="0"/>
              </a:rPr>
              <a:t>Of interest is that in some cases the effect of these is to inhibit the utilization of other proteins by animals.</a:t>
            </a:r>
            <a:endParaRPr lang="en-US" sz="2800" dirty="0" smtClean="0">
              <a:latin typeface="Comic Sans MS" pitchFamily="66" charset="0"/>
            </a:endParaRP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534400" cy="792162"/>
          </a:xfrm>
        </p:spPr>
        <p:txBody>
          <a:bodyPr>
            <a:normAutofit fontScale="90000"/>
          </a:bodyPr>
          <a:lstStyle/>
          <a:p>
            <a:pPr algn="l"/>
            <a:r>
              <a:rPr lang="en-IN" sz="3600" b="1" dirty="0" smtClean="0">
                <a:solidFill>
                  <a:srgbClr val="0070C0"/>
                </a:solidFill>
                <a:latin typeface="Comic Sans MS" pitchFamily="66" charset="0"/>
              </a:rPr>
              <a:t/>
            </a:r>
            <a:br>
              <a:rPr lang="en-IN" sz="3600" b="1" dirty="0" smtClean="0">
                <a:solidFill>
                  <a:srgbClr val="0070C0"/>
                </a:solidFill>
                <a:latin typeface="Comic Sans MS" pitchFamily="66" charset="0"/>
              </a:rPr>
            </a:br>
            <a:r>
              <a:rPr lang="en-IN" sz="3600" b="1" dirty="0" smtClean="0">
                <a:solidFill>
                  <a:srgbClr val="0070C0"/>
                </a:solidFill>
                <a:latin typeface="Comic Sans MS" pitchFamily="66" charset="0"/>
              </a:rPr>
              <a:t>Protease (</a:t>
            </a:r>
            <a:r>
              <a:rPr lang="en-IN" sz="3600" b="1" dirty="0" err="1" smtClean="0">
                <a:solidFill>
                  <a:srgbClr val="0070C0"/>
                </a:solidFill>
                <a:latin typeface="Comic Sans MS" pitchFamily="66" charset="0"/>
              </a:rPr>
              <a:t>Trypsin</a:t>
            </a:r>
            <a:r>
              <a:rPr lang="en-IN" sz="3600" b="1" dirty="0" smtClean="0">
                <a:solidFill>
                  <a:srgbClr val="0070C0"/>
                </a:solidFill>
                <a:latin typeface="Comic Sans MS" pitchFamily="66" charset="0"/>
              </a:rPr>
              <a:t>) and Amylase </a:t>
            </a:r>
            <a:r>
              <a:rPr lang="en-IN" sz="3600" b="1" dirty="0" err="1" smtClean="0">
                <a:solidFill>
                  <a:srgbClr val="0070C0"/>
                </a:solidFill>
                <a:latin typeface="Comic Sans MS" pitchFamily="66" charset="0"/>
              </a:rPr>
              <a:t>Inibitors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pPr algn="just"/>
            <a:r>
              <a:rPr lang="en-IN" sz="3000" dirty="0" smtClean="0">
                <a:latin typeface="Comic Sans MS" pitchFamily="66" charset="0"/>
              </a:rPr>
              <a:t>Soybeans, most other legume seeds, and some grains (e.g., rye and triticale) contain </a:t>
            </a:r>
            <a:r>
              <a:rPr lang="en-IN" sz="3000" dirty="0" err="1" smtClean="0">
                <a:solidFill>
                  <a:srgbClr val="FF0000"/>
                </a:solidFill>
                <a:latin typeface="Comic Sans MS" pitchFamily="66" charset="0"/>
              </a:rPr>
              <a:t>trypsin</a:t>
            </a:r>
            <a:r>
              <a:rPr lang="en-IN" sz="3000" dirty="0" smtClean="0">
                <a:solidFill>
                  <a:srgbClr val="FF0000"/>
                </a:solidFill>
                <a:latin typeface="Comic Sans MS" pitchFamily="66" charset="0"/>
              </a:rPr>
              <a:t> inhibitors.</a:t>
            </a:r>
          </a:p>
          <a:p>
            <a:pPr algn="just">
              <a:buNone/>
            </a:pPr>
            <a:endParaRPr lang="en-IN" sz="3000" dirty="0" smtClean="0">
              <a:latin typeface="Comic Sans MS" pitchFamily="66" charset="0"/>
            </a:endParaRPr>
          </a:p>
          <a:p>
            <a:pPr algn="just"/>
            <a:r>
              <a:rPr lang="en-IN" sz="3000" dirty="0" smtClean="0">
                <a:latin typeface="Comic Sans MS" pitchFamily="66" charset="0"/>
              </a:rPr>
              <a:t>These are small protein molecules which combine with and </a:t>
            </a:r>
            <a:r>
              <a:rPr lang="en-IN" sz="3000" dirty="0" smtClean="0">
                <a:solidFill>
                  <a:srgbClr val="00B050"/>
                </a:solidFill>
                <a:latin typeface="Comic Sans MS" pitchFamily="66" charset="0"/>
              </a:rPr>
              <a:t>inactivate the digestive enzyme </a:t>
            </a:r>
            <a:r>
              <a:rPr lang="en-IN" sz="3000" dirty="0" err="1" smtClean="0">
                <a:solidFill>
                  <a:srgbClr val="00B050"/>
                </a:solidFill>
                <a:latin typeface="Comic Sans MS" pitchFamily="66" charset="0"/>
              </a:rPr>
              <a:t>trypsin</a:t>
            </a:r>
            <a:r>
              <a:rPr lang="en-IN" sz="3000" dirty="0" smtClean="0">
                <a:solidFill>
                  <a:srgbClr val="00B050"/>
                </a:solidFill>
                <a:latin typeface="Comic Sans MS" pitchFamily="66" charset="0"/>
              </a:rPr>
              <a:t> </a:t>
            </a:r>
            <a:r>
              <a:rPr lang="en-IN" sz="3000" dirty="0" smtClean="0">
                <a:latin typeface="Comic Sans MS" pitchFamily="66" charset="0"/>
              </a:rPr>
              <a:t>in the small intestine. </a:t>
            </a:r>
          </a:p>
          <a:p>
            <a:pPr algn="just">
              <a:buNone/>
            </a:pPr>
            <a:endParaRPr lang="en-IN" sz="3000" dirty="0" smtClean="0">
              <a:latin typeface="Comic Sans MS" pitchFamily="66" charset="0"/>
            </a:endParaRPr>
          </a:p>
          <a:p>
            <a:pPr algn="just"/>
            <a:r>
              <a:rPr lang="en-IN" sz="3000" dirty="0" smtClean="0">
                <a:latin typeface="Comic Sans MS" pitchFamily="66" charset="0"/>
              </a:rPr>
              <a:t>They cause reduced growth and pancreatic hypertrophy.</a:t>
            </a:r>
          </a:p>
          <a:p>
            <a:pPr algn="just">
              <a:buNone/>
            </a:pPr>
            <a:r>
              <a:rPr lang="en-IN" sz="3000" dirty="0" smtClean="0">
                <a:latin typeface="Comic Sans MS" pitchFamily="66" charset="0"/>
              </a:rPr>
              <a:t> </a:t>
            </a:r>
          </a:p>
          <a:p>
            <a:pPr algn="just"/>
            <a:r>
              <a:rPr lang="en-IN" sz="3000" dirty="0" smtClean="0">
                <a:latin typeface="Comic Sans MS" pitchFamily="66" charset="0"/>
              </a:rPr>
              <a:t>Amylase inhibitors occur in beans and have been commercialized as “</a:t>
            </a:r>
            <a:r>
              <a:rPr lang="en-IN" sz="3000" dirty="0" smtClean="0">
                <a:solidFill>
                  <a:srgbClr val="FF0000"/>
                </a:solidFill>
                <a:latin typeface="Comic Sans MS" pitchFamily="66" charset="0"/>
              </a:rPr>
              <a:t>starch blockers” </a:t>
            </a:r>
            <a:r>
              <a:rPr lang="en-IN" sz="3000" dirty="0" smtClean="0">
                <a:latin typeface="Comic Sans MS" pitchFamily="66" charset="0"/>
              </a:rPr>
              <a:t>to </a:t>
            </a:r>
            <a:r>
              <a:rPr lang="en-IN" sz="3000" dirty="0" smtClean="0">
                <a:solidFill>
                  <a:srgbClr val="FF0000"/>
                </a:solidFill>
                <a:latin typeface="Comic Sans MS" pitchFamily="66" charset="0"/>
              </a:rPr>
              <a:t>reduce obesity in humans.</a:t>
            </a:r>
            <a:endParaRPr lang="en-US" sz="3000" dirty="0" smtClean="0">
              <a:solidFill>
                <a:srgbClr val="FF0000"/>
              </a:solidFill>
              <a:latin typeface="Comic Sans MS" pitchFamily="66" charset="0"/>
            </a:endParaRP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b="1" dirty="0" err="1" smtClean="0">
                <a:solidFill>
                  <a:srgbClr val="0070C0"/>
                </a:solidFill>
                <a:latin typeface="Comic Sans MS" pitchFamily="66" charset="0"/>
              </a:rPr>
              <a:t>Lactins</a:t>
            </a:r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 (</a:t>
            </a:r>
            <a:r>
              <a:rPr lang="en-IN" b="1" dirty="0" err="1" smtClean="0">
                <a:solidFill>
                  <a:srgbClr val="0070C0"/>
                </a:solidFill>
                <a:latin typeface="Comic Sans MS" pitchFamily="66" charset="0"/>
              </a:rPr>
              <a:t>Hemagglutinins</a:t>
            </a:r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)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IN" dirty="0" smtClean="0">
                <a:latin typeface="Comic Sans MS" pitchFamily="66" charset="0"/>
              </a:rPr>
              <a:t>These are </a:t>
            </a:r>
            <a:r>
              <a:rPr lang="en-IN" dirty="0" err="1" smtClean="0">
                <a:latin typeface="Comic Sans MS" pitchFamily="66" charset="0"/>
              </a:rPr>
              <a:t>glycoproteins</a:t>
            </a:r>
            <a:r>
              <a:rPr lang="en-IN" dirty="0" smtClean="0">
                <a:latin typeface="Comic Sans MS" pitchFamily="66" charset="0"/>
              </a:rPr>
              <a:t> of 60,000-100,000 MW that cause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agglutination (clumping) of red blood cells </a:t>
            </a:r>
            <a:r>
              <a:rPr lang="en-IN" i="1" dirty="0" smtClean="0">
                <a:solidFill>
                  <a:srgbClr val="FF0000"/>
                </a:solidFill>
                <a:latin typeface="Comic Sans MS" pitchFamily="66" charset="0"/>
              </a:rPr>
              <a:t>in vitro.</a:t>
            </a:r>
          </a:p>
          <a:p>
            <a:pPr>
              <a:buNone/>
            </a:pPr>
            <a:endParaRPr lang="en-IN" i="1" dirty="0" smtClean="0">
              <a:latin typeface="Comic Sans MS" pitchFamily="66" charset="0"/>
            </a:endParaRPr>
          </a:p>
          <a:p>
            <a:r>
              <a:rPr lang="en-IN" dirty="0" smtClean="0">
                <a:latin typeface="Comic Sans MS" pitchFamily="66" charset="0"/>
              </a:rPr>
              <a:t> They are found in most types of beans, including </a:t>
            </a:r>
            <a:r>
              <a:rPr lang="en-IN" dirty="0" smtClean="0">
                <a:solidFill>
                  <a:srgbClr val="00B050"/>
                </a:solidFill>
                <a:latin typeface="Comic Sans MS" pitchFamily="66" charset="0"/>
              </a:rPr>
              <a:t>soybeans. </a:t>
            </a: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r>
              <a:rPr lang="en-IN" dirty="0" smtClean="0">
                <a:latin typeface="Comic Sans MS" pitchFamily="66" charset="0"/>
              </a:rPr>
              <a:t>They cause reduced growth, </a:t>
            </a:r>
            <a:r>
              <a:rPr lang="en-IN" dirty="0" err="1" smtClean="0">
                <a:latin typeface="Comic Sans MS" pitchFamily="66" charset="0"/>
              </a:rPr>
              <a:t>diarrhea</a:t>
            </a:r>
            <a:r>
              <a:rPr lang="en-IN" dirty="0" smtClean="0">
                <a:latin typeface="Comic Sans MS" pitchFamily="66" charset="0"/>
              </a:rPr>
              <a:t>, and interfere with nutrient absorption.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Enzymes</a:t>
            </a:r>
            <a:endParaRPr lang="en-US" dirty="0" smtClean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953000"/>
          </a:xfrm>
        </p:spPr>
        <p:txBody>
          <a:bodyPr>
            <a:normAutofit fontScale="85000" lnSpcReduction="20000"/>
          </a:bodyPr>
          <a:lstStyle/>
          <a:p>
            <a:pPr algn="just"/>
            <a:r>
              <a:rPr lang="en-IN" dirty="0" smtClean="0">
                <a:latin typeface="Comic Sans MS" pitchFamily="66" charset="0"/>
              </a:rPr>
              <a:t>An example of an enzyme toxin is </a:t>
            </a:r>
            <a:r>
              <a:rPr lang="en-IN" dirty="0" err="1" smtClean="0">
                <a:solidFill>
                  <a:srgbClr val="00B050"/>
                </a:solidFill>
                <a:latin typeface="Comic Sans MS" pitchFamily="66" charset="0"/>
              </a:rPr>
              <a:t>thiaminase</a:t>
            </a:r>
            <a:r>
              <a:rPr lang="en-IN" dirty="0" smtClean="0">
                <a:solidFill>
                  <a:srgbClr val="00B050"/>
                </a:solidFill>
                <a:latin typeface="Comic Sans MS" pitchFamily="66" charset="0"/>
              </a:rPr>
              <a:t>, </a:t>
            </a:r>
            <a:r>
              <a:rPr lang="en-IN" dirty="0" smtClean="0">
                <a:latin typeface="Comic Sans MS" pitchFamily="66" charset="0"/>
              </a:rPr>
              <a:t>found in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bracken fern </a:t>
            </a:r>
            <a:r>
              <a:rPr lang="en-IN" dirty="0" smtClean="0">
                <a:latin typeface="Comic Sans MS" pitchFamily="66" charset="0"/>
              </a:rPr>
              <a:t>(</a:t>
            </a:r>
            <a:r>
              <a:rPr lang="en-IN" dirty="0" err="1" smtClean="0">
                <a:latin typeface="Comic Sans MS" pitchFamily="66" charset="0"/>
              </a:rPr>
              <a:t>Pteridium</a:t>
            </a:r>
            <a:r>
              <a:rPr lang="en-IN" dirty="0" smtClean="0">
                <a:latin typeface="Comic Sans MS" pitchFamily="66" charset="0"/>
              </a:rPr>
              <a:t> </a:t>
            </a:r>
            <a:r>
              <a:rPr lang="en-IN" dirty="0" err="1" smtClean="0">
                <a:latin typeface="Comic Sans MS" pitchFamily="66" charset="0"/>
              </a:rPr>
              <a:t>aquilinum</a:t>
            </a:r>
            <a:r>
              <a:rPr lang="en-IN" dirty="0" smtClean="0">
                <a:latin typeface="Comic Sans MS" pitchFamily="66" charset="0"/>
              </a:rPr>
              <a:t>) and certain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fish such as carp. </a:t>
            </a:r>
          </a:p>
          <a:p>
            <a:pPr algn="just">
              <a:buNone/>
            </a:pPr>
            <a:endParaRPr lang="en-IN" dirty="0" smtClean="0">
              <a:solidFill>
                <a:srgbClr val="FF0000"/>
              </a:solidFill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The enzyme cleaves the </a:t>
            </a:r>
            <a:r>
              <a:rPr lang="en-IN" dirty="0" smtClean="0">
                <a:solidFill>
                  <a:srgbClr val="00B050"/>
                </a:solidFill>
                <a:latin typeface="Comic Sans MS" pitchFamily="66" charset="0"/>
              </a:rPr>
              <a:t>B vitamin thiamine</a:t>
            </a:r>
            <a:r>
              <a:rPr lang="en-IN" dirty="0" smtClean="0">
                <a:latin typeface="Comic Sans MS" pitchFamily="66" charset="0"/>
              </a:rPr>
              <a:t>, thereby inactivating it.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Consumption of bracken fern causes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thiamine deficiency in some animals.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Use of carp and other types of </a:t>
            </a:r>
            <a:r>
              <a:rPr lang="en-IN" dirty="0" err="1" smtClean="0">
                <a:latin typeface="Comic Sans MS" pitchFamily="66" charset="0"/>
              </a:rPr>
              <a:t>thiaminese</a:t>
            </a:r>
            <a:r>
              <a:rPr lang="en-IN" dirty="0" smtClean="0">
                <a:latin typeface="Comic Sans MS" pitchFamily="66" charset="0"/>
              </a:rPr>
              <a:t>-containing fish in mink diets has produced thiamine deficiency (</a:t>
            </a:r>
            <a:r>
              <a:rPr lang="en-IN" dirty="0" err="1" smtClean="0">
                <a:latin typeface="Comic Sans MS" pitchFamily="66" charset="0"/>
              </a:rPr>
              <a:t>Chastek’s</a:t>
            </a:r>
            <a:r>
              <a:rPr lang="en-IN" dirty="0" smtClean="0">
                <a:latin typeface="Comic Sans MS" pitchFamily="66" charset="0"/>
              </a:rPr>
              <a:t> paralysis).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Plant </a:t>
            </a:r>
            <a:r>
              <a:rPr lang="en-IN" b="1" dirty="0" err="1" smtClean="0">
                <a:solidFill>
                  <a:srgbClr val="00B0F0"/>
                </a:solidFill>
                <a:latin typeface="Comic Sans MS" pitchFamily="66" charset="0"/>
              </a:rPr>
              <a:t>Cytoplasmic</a:t>
            </a:r>
            <a:r>
              <a:rPr lang="en-IN" b="1" dirty="0" smtClean="0">
                <a:solidFill>
                  <a:srgbClr val="00B0F0"/>
                </a:solidFill>
                <a:latin typeface="Comic Sans MS" pitchFamily="66" charset="0"/>
              </a:rPr>
              <a:t> proteins</a:t>
            </a:r>
            <a:endParaRPr lang="en-US" dirty="0" smtClean="0">
              <a:solidFill>
                <a:srgbClr val="00B0F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n-IN" dirty="0" smtClean="0">
                <a:latin typeface="Comic Sans MS" pitchFamily="66" charset="0"/>
              </a:rPr>
              <a:t>Many leguminous forages such as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alfalfa</a:t>
            </a:r>
            <a:r>
              <a:rPr lang="en-IN" dirty="0" smtClean="0">
                <a:latin typeface="Comic Sans MS" pitchFamily="66" charset="0"/>
              </a:rPr>
              <a:t> and numerous clovers may cause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boat in ruminants.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This is primarily due to formation of a </a:t>
            </a:r>
            <a:r>
              <a:rPr lang="en-IN" dirty="0" smtClean="0">
                <a:solidFill>
                  <a:srgbClr val="00B050"/>
                </a:solidFill>
                <a:latin typeface="Comic Sans MS" pitchFamily="66" charset="0"/>
              </a:rPr>
              <a:t>stable foam in the rumen</a:t>
            </a:r>
            <a:r>
              <a:rPr lang="en-IN" dirty="0" smtClean="0">
                <a:latin typeface="Comic Sans MS" pitchFamily="66" charset="0"/>
              </a:rPr>
              <a:t>, involving </a:t>
            </a:r>
            <a:r>
              <a:rPr lang="en-IN" dirty="0" err="1" smtClean="0">
                <a:latin typeface="Comic Sans MS" pitchFamily="66" charset="0"/>
              </a:rPr>
              <a:t>cytoplasmic</a:t>
            </a:r>
            <a:r>
              <a:rPr lang="en-IN" dirty="0" smtClean="0">
                <a:latin typeface="Comic Sans MS" pitchFamily="66" charset="0"/>
              </a:rPr>
              <a:t> proteins in the plant cell contents.</a:t>
            </a:r>
            <a:endParaRPr lang="en-US" dirty="0"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265238"/>
          </a:xfrm>
        </p:spPr>
        <p:txBody>
          <a:bodyPr>
            <a:normAutofit fontScale="90000"/>
          </a:bodyPr>
          <a:lstStyle/>
          <a:p>
            <a:r>
              <a:rPr lang="en-IN" sz="4000" b="1" dirty="0" smtClean="0">
                <a:solidFill>
                  <a:srgbClr val="FF0000"/>
                </a:solidFill>
                <a:latin typeface="Comic Sans MS" pitchFamily="66" charset="0"/>
              </a:rPr>
              <a:t/>
            </a:r>
            <a:br>
              <a:rPr lang="en-IN" sz="4000" b="1" dirty="0" smtClean="0">
                <a:solidFill>
                  <a:srgbClr val="FF0000"/>
                </a:solidFill>
                <a:latin typeface="Comic Sans MS" pitchFamily="66" charset="0"/>
              </a:rPr>
            </a:br>
            <a:r>
              <a:rPr lang="en-IN" sz="4000" b="1" dirty="0" smtClean="0">
                <a:solidFill>
                  <a:srgbClr val="FF0000"/>
                </a:solidFill>
                <a:latin typeface="Comic Sans MS" pitchFamily="66" charset="0"/>
              </a:rPr>
              <a:t>4. Amino Acids and Amino Acid Derivatives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>
              <a:buNone/>
            </a:pPr>
            <a:r>
              <a:rPr lang="en-IN" b="1" dirty="0" smtClean="0"/>
              <a:t>	</a:t>
            </a:r>
            <a:r>
              <a:rPr lang="en-IN" b="1" dirty="0" smtClean="0">
                <a:solidFill>
                  <a:srgbClr val="0070C0"/>
                </a:solidFill>
              </a:rPr>
              <a:t>Amino Acids</a:t>
            </a:r>
          </a:p>
          <a:p>
            <a:pPr>
              <a:buNone/>
            </a:pPr>
            <a:endParaRPr lang="en-US" dirty="0" smtClean="0">
              <a:solidFill>
                <a:srgbClr val="0070C0"/>
              </a:solidFill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There are over 300 amino acids in plants. Not surprisingly, some of these are toxic. The best known is </a:t>
            </a:r>
            <a:r>
              <a:rPr lang="en-IN" dirty="0" err="1" smtClean="0">
                <a:latin typeface="Comic Sans MS" pitchFamily="66" charset="0"/>
              </a:rPr>
              <a:t>mimosine</a:t>
            </a:r>
            <a:r>
              <a:rPr lang="en-IN" dirty="0" smtClean="0">
                <a:latin typeface="Comic Sans MS" pitchFamily="66" charset="0"/>
              </a:rPr>
              <a:t>, which is structurally similar to tyrosine.</a:t>
            </a:r>
          </a:p>
          <a:p>
            <a:pPr algn="just">
              <a:buNone/>
            </a:pPr>
            <a:endParaRPr lang="en-US" dirty="0" smtClean="0">
              <a:latin typeface="Comic Sans MS" pitchFamily="66" charset="0"/>
            </a:endParaRPr>
          </a:p>
          <a:p>
            <a:pPr algn="just"/>
            <a:r>
              <a:rPr lang="en-IN" dirty="0" err="1" smtClean="0">
                <a:solidFill>
                  <a:srgbClr val="0070C0"/>
                </a:solidFill>
                <a:latin typeface="Comic Sans MS" pitchFamily="66" charset="0"/>
              </a:rPr>
              <a:t>Mimosine</a:t>
            </a:r>
            <a:r>
              <a:rPr lang="en-IN" dirty="0" smtClean="0">
                <a:latin typeface="Comic Sans MS" pitchFamily="66" charset="0"/>
              </a:rPr>
              <a:t> occurs in the tropical forage </a:t>
            </a:r>
            <a:r>
              <a:rPr lang="en-IN" i="1" dirty="0" smtClean="0">
                <a:solidFill>
                  <a:srgbClr val="FF0000"/>
                </a:solidFill>
                <a:latin typeface="Comic Sans MS" pitchFamily="66" charset="0"/>
              </a:rPr>
              <a:t>L. </a:t>
            </a:r>
            <a:r>
              <a:rPr lang="en-IN" i="1" dirty="0" err="1" smtClean="0">
                <a:solidFill>
                  <a:srgbClr val="FF0000"/>
                </a:solidFill>
                <a:latin typeface="Comic Sans MS" pitchFamily="66" charset="0"/>
              </a:rPr>
              <a:t>leucocephala</a:t>
            </a:r>
            <a:r>
              <a:rPr lang="en-IN" dirty="0" smtClean="0">
                <a:latin typeface="Comic Sans MS" pitchFamily="66" charset="0"/>
              </a:rPr>
              <a:t>, which produces protein-rich leaves that have considerable potential as livestock feed.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 </a:t>
            </a:r>
            <a:r>
              <a:rPr lang="en-IN" dirty="0" err="1" smtClean="0">
                <a:latin typeface="Comic Sans MS" pitchFamily="66" charset="0"/>
              </a:rPr>
              <a:t>Mimosine</a:t>
            </a:r>
            <a:r>
              <a:rPr lang="en-IN" dirty="0" smtClean="0">
                <a:latin typeface="Comic Sans MS" pitchFamily="66" charset="0"/>
              </a:rPr>
              <a:t> causes reduced growth and alopecia (loss of hair) in non-ruminants and is metabolized in the rumen to a </a:t>
            </a:r>
            <a:r>
              <a:rPr lang="en-IN" dirty="0" err="1" smtClean="0">
                <a:latin typeface="Comic Sans MS" pitchFamily="66" charset="0"/>
              </a:rPr>
              <a:t>goitrogenic</a:t>
            </a:r>
            <a:r>
              <a:rPr lang="en-IN" dirty="0" smtClean="0">
                <a:latin typeface="Comic Sans MS" pitchFamily="66" charset="0"/>
              </a:rPr>
              <a:t> compound, producing 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goiter in ruminants.</a:t>
            </a:r>
            <a:endParaRPr lang="en-US" dirty="0" smtClean="0">
              <a:solidFill>
                <a:srgbClr val="FF0000"/>
              </a:solidFill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55000" lnSpcReduction="20000"/>
          </a:bodyPr>
          <a:lstStyle/>
          <a:p>
            <a:pPr algn="just"/>
            <a:r>
              <a:rPr lang="en-IN" sz="3800" dirty="0" smtClean="0">
                <a:solidFill>
                  <a:srgbClr val="0070C0"/>
                </a:solidFill>
                <a:latin typeface="Comic Sans MS" pitchFamily="66" charset="0"/>
              </a:rPr>
              <a:t>Tryptophan</a:t>
            </a:r>
            <a:r>
              <a:rPr lang="en-IN" sz="3800" dirty="0" smtClean="0">
                <a:latin typeface="Comic Sans MS" pitchFamily="66" charset="0"/>
              </a:rPr>
              <a:t> is a dietary essential amino acid.</a:t>
            </a:r>
          </a:p>
          <a:p>
            <a:pPr algn="just">
              <a:buNone/>
            </a:pPr>
            <a:r>
              <a:rPr lang="en-IN" sz="3800" dirty="0" smtClean="0">
                <a:latin typeface="Comic Sans MS" pitchFamily="66" charset="0"/>
              </a:rPr>
              <a:t> </a:t>
            </a:r>
          </a:p>
          <a:p>
            <a:pPr algn="just"/>
            <a:r>
              <a:rPr lang="en-IN" sz="3800" dirty="0" smtClean="0">
                <a:latin typeface="Comic Sans MS" pitchFamily="66" charset="0"/>
              </a:rPr>
              <a:t>It can also be regarded as a toxicant because under some conditions it is metabolized in cattle to </a:t>
            </a:r>
            <a:r>
              <a:rPr lang="en-IN" sz="3800" dirty="0" smtClean="0">
                <a:solidFill>
                  <a:srgbClr val="0070C0"/>
                </a:solidFill>
                <a:latin typeface="Comic Sans MS" pitchFamily="66" charset="0"/>
              </a:rPr>
              <a:t>3-methylindole, a compound responsible for acute bovine pulmonary emphysema</a:t>
            </a:r>
            <a:r>
              <a:rPr lang="en-IN" sz="3800" dirty="0" smtClean="0">
                <a:latin typeface="Comic Sans MS" pitchFamily="66" charset="0"/>
              </a:rPr>
              <a:t>.</a:t>
            </a:r>
          </a:p>
          <a:p>
            <a:pPr algn="just">
              <a:buNone/>
            </a:pPr>
            <a:endParaRPr lang="en-US" sz="3800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pPr algn="just"/>
            <a:r>
              <a:rPr lang="en-IN" sz="3800" dirty="0" err="1" smtClean="0">
                <a:solidFill>
                  <a:srgbClr val="0070C0"/>
                </a:solidFill>
                <a:latin typeface="Comic Sans MS" pitchFamily="66" charset="0"/>
              </a:rPr>
              <a:t>Dihydroxyphenylalanine</a:t>
            </a:r>
            <a:r>
              <a:rPr lang="en-IN" sz="3800" dirty="0" smtClean="0">
                <a:solidFill>
                  <a:srgbClr val="0070C0"/>
                </a:solidFill>
                <a:latin typeface="Comic Sans MS" pitchFamily="66" charset="0"/>
              </a:rPr>
              <a:t> (</a:t>
            </a:r>
            <a:r>
              <a:rPr lang="en-IN" sz="3800" dirty="0" err="1" smtClean="0">
                <a:solidFill>
                  <a:srgbClr val="0070C0"/>
                </a:solidFill>
                <a:latin typeface="Comic Sans MS" pitchFamily="66" charset="0"/>
              </a:rPr>
              <a:t>dopa</a:t>
            </a:r>
            <a:r>
              <a:rPr lang="en-IN" sz="3800" dirty="0" smtClean="0">
                <a:solidFill>
                  <a:srgbClr val="0070C0"/>
                </a:solidFill>
                <a:latin typeface="Comic Sans MS" pitchFamily="66" charset="0"/>
              </a:rPr>
              <a:t>) </a:t>
            </a:r>
            <a:r>
              <a:rPr lang="en-IN" sz="3800" dirty="0" smtClean="0">
                <a:latin typeface="Comic Sans MS" pitchFamily="66" charset="0"/>
              </a:rPr>
              <a:t>occurs in </a:t>
            </a:r>
            <a:r>
              <a:rPr lang="en-IN" sz="3800" dirty="0" err="1" smtClean="0">
                <a:latin typeface="Comic Sans MS" pitchFamily="66" charset="0"/>
              </a:rPr>
              <a:t>fava</a:t>
            </a:r>
            <a:r>
              <a:rPr lang="en-IN" sz="3800" dirty="0" smtClean="0">
                <a:latin typeface="Comic Sans MS" pitchFamily="66" charset="0"/>
              </a:rPr>
              <a:t> beans and has pharmacological effects.</a:t>
            </a:r>
          </a:p>
          <a:p>
            <a:pPr algn="just">
              <a:buNone/>
            </a:pPr>
            <a:endParaRPr lang="en-US" sz="3800" dirty="0" smtClean="0">
              <a:latin typeface="Comic Sans MS" pitchFamily="66" charset="0"/>
            </a:endParaRPr>
          </a:p>
          <a:p>
            <a:pPr algn="just"/>
            <a:r>
              <a:rPr lang="en-IN" sz="3800" dirty="0" err="1" smtClean="0">
                <a:solidFill>
                  <a:srgbClr val="0070C0"/>
                </a:solidFill>
                <a:latin typeface="Comic Sans MS" pitchFamily="66" charset="0"/>
              </a:rPr>
              <a:t>Selenoamino</a:t>
            </a:r>
            <a:r>
              <a:rPr lang="en-IN" sz="3800" dirty="0" smtClean="0">
                <a:solidFill>
                  <a:srgbClr val="0070C0"/>
                </a:solidFill>
                <a:latin typeface="Comic Sans MS" pitchFamily="66" charset="0"/>
              </a:rPr>
              <a:t> acids, </a:t>
            </a:r>
            <a:r>
              <a:rPr lang="en-IN" sz="3800" dirty="0" smtClean="0">
                <a:latin typeface="Comic Sans MS" pitchFamily="66" charset="0"/>
              </a:rPr>
              <a:t>such as </a:t>
            </a:r>
            <a:r>
              <a:rPr lang="en-IN" sz="3800" dirty="0" err="1" smtClean="0">
                <a:latin typeface="Comic Sans MS" pitchFamily="66" charset="0"/>
              </a:rPr>
              <a:t>selenocystine</a:t>
            </a:r>
            <a:r>
              <a:rPr lang="en-IN" sz="3800" dirty="0" smtClean="0">
                <a:latin typeface="Comic Sans MS" pitchFamily="66" charset="0"/>
              </a:rPr>
              <a:t>, </a:t>
            </a:r>
            <a:r>
              <a:rPr lang="en-IN" sz="3800" dirty="0" err="1" smtClean="0">
                <a:latin typeface="Comic Sans MS" pitchFamily="66" charset="0"/>
              </a:rPr>
              <a:t>methylselenocysteine</a:t>
            </a:r>
            <a:r>
              <a:rPr lang="en-IN" sz="3800" dirty="0" smtClean="0">
                <a:latin typeface="Comic Sans MS" pitchFamily="66" charset="0"/>
              </a:rPr>
              <a:t>, </a:t>
            </a:r>
            <a:r>
              <a:rPr lang="en-IN" sz="3800" dirty="0" err="1" smtClean="0">
                <a:latin typeface="Comic Sans MS" pitchFamily="66" charset="0"/>
              </a:rPr>
              <a:t>selenocystethionine</a:t>
            </a:r>
            <a:r>
              <a:rPr lang="en-IN" sz="3800" dirty="0" smtClean="0">
                <a:latin typeface="Comic Sans MS" pitchFamily="66" charset="0"/>
              </a:rPr>
              <a:t>, and </a:t>
            </a:r>
            <a:r>
              <a:rPr lang="en-IN" sz="3800" dirty="0" err="1" smtClean="0">
                <a:latin typeface="Comic Sans MS" pitchFamily="66" charset="0"/>
              </a:rPr>
              <a:t>selenomethionine</a:t>
            </a:r>
            <a:r>
              <a:rPr lang="en-IN" sz="3800" dirty="0" smtClean="0">
                <a:latin typeface="Comic Sans MS" pitchFamily="66" charset="0"/>
              </a:rPr>
              <a:t>, which contain selenium in place of sulphur, are implicated in selenium toxicity due to consumption of selenium accumulator plants such as </a:t>
            </a:r>
            <a:r>
              <a:rPr lang="en-IN" sz="3800" dirty="0" err="1" smtClean="0">
                <a:latin typeface="Comic Sans MS" pitchFamily="66" charset="0"/>
              </a:rPr>
              <a:t>Astragalus</a:t>
            </a:r>
            <a:r>
              <a:rPr lang="en-IN" sz="3800" dirty="0" smtClean="0">
                <a:latin typeface="Comic Sans MS" pitchFamily="66" charset="0"/>
              </a:rPr>
              <a:t> spp.</a:t>
            </a:r>
            <a:endParaRPr lang="en-US" sz="3800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762000"/>
            <a:ext cx="8610600" cy="5791200"/>
          </a:xfrm>
        </p:spPr>
        <p:txBody>
          <a:bodyPr>
            <a:normAutofit fontScale="47500" lnSpcReduction="20000"/>
          </a:bodyPr>
          <a:lstStyle/>
          <a:p>
            <a:pPr algn="just"/>
            <a:r>
              <a:rPr lang="en-IN" sz="4400" dirty="0" smtClean="0">
                <a:latin typeface="Comic Sans MS" pitchFamily="66" charset="0"/>
              </a:rPr>
              <a:t>There are several </a:t>
            </a:r>
            <a:r>
              <a:rPr lang="en-IN" sz="4400" dirty="0" err="1" smtClean="0">
                <a:solidFill>
                  <a:srgbClr val="00B0F0"/>
                </a:solidFill>
                <a:latin typeface="Comic Sans MS" pitchFamily="66" charset="0"/>
              </a:rPr>
              <a:t>lathyrogenic</a:t>
            </a:r>
            <a:r>
              <a:rPr lang="en-IN" sz="4400" dirty="0" smtClean="0">
                <a:solidFill>
                  <a:srgbClr val="00B0F0"/>
                </a:solidFill>
                <a:latin typeface="Comic Sans MS" pitchFamily="66" charset="0"/>
              </a:rPr>
              <a:t> amino acids</a:t>
            </a:r>
            <a:r>
              <a:rPr lang="en-IN" sz="4400" dirty="0" smtClean="0">
                <a:latin typeface="Comic Sans MS" pitchFamily="66" charset="0"/>
              </a:rPr>
              <a:t>, including</a:t>
            </a:r>
          </a:p>
          <a:p>
            <a:pPr algn="just">
              <a:buNone/>
            </a:pPr>
            <a:r>
              <a:rPr lang="en-IN" sz="4400" dirty="0" smtClean="0">
                <a:latin typeface="Comic Sans MS" pitchFamily="66" charset="0"/>
              </a:rPr>
              <a:t>		 β-</a:t>
            </a:r>
            <a:r>
              <a:rPr lang="en-IN" sz="4400" dirty="0" err="1" smtClean="0">
                <a:latin typeface="Comic Sans MS" pitchFamily="66" charset="0"/>
              </a:rPr>
              <a:t>cyano</a:t>
            </a:r>
            <a:r>
              <a:rPr lang="en-IN" sz="4400" dirty="0" smtClean="0">
                <a:latin typeface="Comic Sans MS" pitchFamily="66" charset="0"/>
              </a:rPr>
              <a:t>-L-</a:t>
            </a:r>
            <a:r>
              <a:rPr lang="en-IN" sz="4400" dirty="0" err="1" smtClean="0">
                <a:latin typeface="Comic Sans MS" pitchFamily="66" charset="0"/>
              </a:rPr>
              <a:t>alkanine</a:t>
            </a:r>
            <a:r>
              <a:rPr lang="en-IN" sz="4400" dirty="0" smtClean="0">
                <a:latin typeface="Comic Sans MS" pitchFamily="66" charset="0"/>
              </a:rPr>
              <a:t> in </a:t>
            </a:r>
            <a:r>
              <a:rPr lang="en-IN" sz="4400" dirty="0" err="1" smtClean="0">
                <a:latin typeface="Comic Sans MS" pitchFamily="66" charset="0"/>
              </a:rPr>
              <a:t>Vicia</a:t>
            </a:r>
            <a:r>
              <a:rPr lang="en-IN" sz="4400" dirty="0" smtClean="0">
                <a:latin typeface="Comic Sans MS" pitchFamily="66" charset="0"/>
              </a:rPr>
              <a:t> spp. </a:t>
            </a:r>
          </a:p>
          <a:p>
            <a:pPr algn="just">
              <a:buNone/>
            </a:pPr>
            <a:r>
              <a:rPr lang="en-IN" sz="4400" dirty="0" smtClean="0">
                <a:latin typeface="Comic Sans MS" pitchFamily="66" charset="0"/>
              </a:rPr>
              <a:t>	 and </a:t>
            </a:r>
            <a:r>
              <a:rPr lang="en-IN" sz="4400" dirty="0" smtClean="0">
                <a:solidFill>
                  <a:srgbClr val="00B050"/>
                </a:solidFill>
                <a:latin typeface="Comic Sans MS" pitchFamily="66" charset="0"/>
              </a:rPr>
              <a:t>β-amino </a:t>
            </a:r>
            <a:r>
              <a:rPr lang="en-IN" sz="4400" dirty="0" err="1" smtClean="0">
                <a:solidFill>
                  <a:srgbClr val="00B050"/>
                </a:solidFill>
                <a:latin typeface="Comic Sans MS" pitchFamily="66" charset="0"/>
              </a:rPr>
              <a:t>propionitrile</a:t>
            </a:r>
            <a:r>
              <a:rPr lang="en-IN" sz="4400" dirty="0" smtClean="0">
                <a:solidFill>
                  <a:srgbClr val="00B050"/>
                </a:solidFill>
                <a:latin typeface="Comic Sans MS" pitchFamily="66" charset="0"/>
              </a:rPr>
              <a:t> in </a:t>
            </a:r>
            <a:r>
              <a:rPr lang="en-IN" sz="4400" dirty="0" err="1" smtClean="0">
                <a:solidFill>
                  <a:srgbClr val="00B050"/>
                </a:solidFill>
                <a:latin typeface="Comic Sans MS" pitchFamily="66" charset="0"/>
              </a:rPr>
              <a:t>Lathyrus</a:t>
            </a:r>
            <a:r>
              <a:rPr lang="en-IN" sz="4400" dirty="0" smtClean="0">
                <a:solidFill>
                  <a:srgbClr val="00B050"/>
                </a:solidFill>
                <a:latin typeface="Comic Sans MS" pitchFamily="66" charset="0"/>
              </a:rPr>
              <a:t> spp.</a:t>
            </a:r>
          </a:p>
          <a:p>
            <a:pPr algn="just">
              <a:buNone/>
            </a:pPr>
            <a:endParaRPr lang="en-IN" sz="4400" dirty="0" smtClean="0">
              <a:latin typeface="Comic Sans MS" pitchFamily="66" charset="0"/>
            </a:endParaRPr>
          </a:p>
          <a:p>
            <a:pPr algn="just"/>
            <a:r>
              <a:rPr lang="en-IN" sz="4400" dirty="0" smtClean="0">
                <a:latin typeface="Comic Sans MS" pitchFamily="66" charset="0"/>
              </a:rPr>
              <a:t> </a:t>
            </a:r>
            <a:r>
              <a:rPr lang="en-IN" sz="4400" dirty="0" err="1" smtClean="0">
                <a:latin typeface="Comic Sans MS" pitchFamily="66" charset="0"/>
              </a:rPr>
              <a:t>Lathyrus</a:t>
            </a:r>
            <a:r>
              <a:rPr lang="en-IN" sz="4400" dirty="0" smtClean="0">
                <a:latin typeface="Comic Sans MS" pitchFamily="66" charset="0"/>
              </a:rPr>
              <a:t> seeds are consumed as food in India, causing a major public health problem, as </a:t>
            </a:r>
            <a:r>
              <a:rPr lang="en-IN" sz="4400" dirty="0" smtClean="0">
                <a:solidFill>
                  <a:srgbClr val="0070C0"/>
                </a:solidFill>
                <a:latin typeface="Comic Sans MS" pitchFamily="66" charset="0"/>
              </a:rPr>
              <a:t>permanent paralysis and skeletal deformity may occur.</a:t>
            </a:r>
          </a:p>
          <a:p>
            <a:pPr algn="just">
              <a:buNone/>
            </a:pPr>
            <a:endParaRPr lang="en-IN" sz="4400" dirty="0" smtClean="0">
              <a:latin typeface="Comic Sans MS" pitchFamily="66" charset="0"/>
            </a:endParaRPr>
          </a:p>
          <a:p>
            <a:pPr algn="just"/>
            <a:r>
              <a:rPr lang="en-IN" sz="4400" dirty="0" smtClean="0">
                <a:latin typeface="Comic Sans MS" pitchFamily="66" charset="0"/>
              </a:rPr>
              <a:t> In livestock, consumption of </a:t>
            </a:r>
            <a:r>
              <a:rPr lang="en-IN" sz="4400" i="1" dirty="0" err="1" smtClean="0">
                <a:latin typeface="Comic Sans MS" pitchFamily="66" charset="0"/>
              </a:rPr>
              <a:t>Lathyrus</a:t>
            </a:r>
            <a:r>
              <a:rPr lang="en-IN" sz="4400" i="1" dirty="0" smtClean="0">
                <a:latin typeface="Comic Sans MS" pitchFamily="66" charset="0"/>
              </a:rPr>
              <a:t>  </a:t>
            </a:r>
            <a:r>
              <a:rPr lang="en-IN" sz="4400" i="1" dirty="0" err="1" smtClean="0">
                <a:latin typeface="Comic Sans MS" pitchFamily="66" charset="0"/>
              </a:rPr>
              <a:t>odoratus</a:t>
            </a:r>
            <a:r>
              <a:rPr lang="en-IN" sz="4400" i="1" dirty="0" smtClean="0">
                <a:latin typeface="Comic Sans MS" pitchFamily="66" charset="0"/>
              </a:rPr>
              <a:t> </a:t>
            </a:r>
            <a:r>
              <a:rPr lang="en-IN" sz="4400" dirty="0" smtClean="0">
                <a:latin typeface="Comic Sans MS" pitchFamily="66" charset="0"/>
              </a:rPr>
              <a:t>seeds by cattle and horses causes </a:t>
            </a:r>
            <a:r>
              <a:rPr lang="en-IN" sz="4400" dirty="0" smtClean="0">
                <a:solidFill>
                  <a:srgbClr val="FF0000"/>
                </a:solidFill>
                <a:latin typeface="Comic Sans MS" pitchFamily="66" charset="0"/>
              </a:rPr>
              <a:t>paralysis, aortic aneurysm, and skeletal deformity.</a:t>
            </a:r>
          </a:p>
          <a:p>
            <a:pPr algn="just">
              <a:buNone/>
            </a:pPr>
            <a:endParaRPr lang="en-IN" sz="4400" dirty="0" smtClean="0">
              <a:latin typeface="Comic Sans MS" pitchFamily="66" charset="0"/>
            </a:endParaRPr>
          </a:p>
          <a:p>
            <a:pPr algn="just"/>
            <a:r>
              <a:rPr lang="en-IN" sz="4400" dirty="0" err="1" smtClean="0">
                <a:latin typeface="Comic Sans MS" pitchFamily="66" charset="0"/>
              </a:rPr>
              <a:t>Lathyrism</a:t>
            </a:r>
            <a:r>
              <a:rPr lang="en-IN" sz="4400" dirty="0" smtClean="0">
                <a:latin typeface="Comic Sans MS" pitchFamily="66" charset="0"/>
              </a:rPr>
              <a:t> is the term used to describe the symptoms; both </a:t>
            </a:r>
            <a:r>
              <a:rPr lang="en-IN" sz="4400" dirty="0" err="1" smtClean="0">
                <a:latin typeface="Comic Sans MS" pitchFamily="66" charset="0"/>
              </a:rPr>
              <a:t>neurolathyrism</a:t>
            </a:r>
            <a:r>
              <a:rPr lang="en-IN" sz="4400" dirty="0" smtClean="0">
                <a:latin typeface="Comic Sans MS" pitchFamily="66" charset="0"/>
              </a:rPr>
              <a:t> (paralysis) and </a:t>
            </a:r>
            <a:r>
              <a:rPr lang="en-IN" sz="4400" dirty="0" err="1" smtClean="0">
                <a:latin typeface="Comic Sans MS" pitchFamily="66" charset="0"/>
              </a:rPr>
              <a:t>osteolathyrism</a:t>
            </a:r>
            <a:r>
              <a:rPr lang="en-IN" sz="4400" dirty="0" smtClean="0">
                <a:latin typeface="Comic Sans MS" pitchFamily="66" charset="0"/>
              </a:rPr>
              <a:t> (skeletal deformity) are observed.</a:t>
            </a:r>
          </a:p>
          <a:p>
            <a:pPr algn="just">
              <a:buNone/>
            </a:pPr>
            <a:endParaRPr lang="en-US" sz="4400" dirty="0" smtClean="0">
              <a:latin typeface="Comic Sans MS" pitchFamily="66" charset="0"/>
            </a:endParaRPr>
          </a:p>
          <a:p>
            <a:pPr algn="just"/>
            <a:r>
              <a:rPr lang="en-IN" sz="4400" dirty="0" smtClean="0">
                <a:latin typeface="Comic Sans MS" pitchFamily="66" charset="0"/>
              </a:rPr>
              <a:t>Another toxic amino acid is </a:t>
            </a:r>
            <a:r>
              <a:rPr lang="en-IN" sz="4400" dirty="0" smtClean="0">
                <a:solidFill>
                  <a:srgbClr val="00B0F0"/>
                </a:solidFill>
                <a:latin typeface="Comic Sans MS" pitchFamily="66" charset="0"/>
              </a:rPr>
              <a:t>1-amino-D-proline. </a:t>
            </a:r>
            <a:r>
              <a:rPr lang="en-IN" sz="4400" dirty="0" smtClean="0">
                <a:latin typeface="Comic Sans MS" pitchFamily="66" charset="0"/>
              </a:rPr>
              <a:t>It is produced from </a:t>
            </a:r>
            <a:r>
              <a:rPr lang="en-IN" sz="4400" dirty="0" err="1" smtClean="0">
                <a:latin typeface="Comic Sans MS" pitchFamily="66" charset="0"/>
              </a:rPr>
              <a:t>linatine</a:t>
            </a:r>
            <a:r>
              <a:rPr lang="en-IN" sz="4400" dirty="0" smtClean="0">
                <a:latin typeface="Comic Sans MS" pitchFamily="66" charset="0"/>
              </a:rPr>
              <a:t>, found in linseed meal. </a:t>
            </a:r>
            <a:r>
              <a:rPr lang="en-IN" sz="4400" dirty="0" smtClean="0">
                <a:solidFill>
                  <a:srgbClr val="0070C0"/>
                </a:solidFill>
                <a:latin typeface="Comic Sans MS" pitchFamily="66" charset="0"/>
              </a:rPr>
              <a:t>1-Amino-D-proline is an antagonist of pyridoxine (vitamin B</a:t>
            </a:r>
            <a:r>
              <a:rPr lang="en-IN" sz="4400" baseline="-25000" dirty="0" smtClean="0">
                <a:solidFill>
                  <a:srgbClr val="0070C0"/>
                </a:solidFill>
                <a:latin typeface="Comic Sans MS" pitchFamily="66" charset="0"/>
              </a:rPr>
              <a:t>6</a:t>
            </a:r>
            <a:r>
              <a:rPr lang="en-IN" sz="4400" dirty="0" smtClean="0">
                <a:solidFill>
                  <a:srgbClr val="0070C0"/>
                </a:solidFill>
                <a:latin typeface="Comic Sans MS" pitchFamily="66" charset="0"/>
              </a:rPr>
              <a:t>).</a:t>
            </a:r>
            <a:endParaRPr lang="en-US" sz="4400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8534400" cy="4830763"/>
          </a:xfrm>
        </p:spPr>
        <p:txBody>
          <a:bodyPr>
            <a:normAutofit fontScale="85000" lnSpcReduction="20000"/>
          </a:bodyPr>
          <a:lstStyle/>
          <a:p>
            <a:pPr algn="just"/>
            <a:r>
              <a:rPr lang="en-IN" dirty="0" err="1" smtClean="0">
                <a:latin typeface="Comic Sans MS" pitchFamily="66" charset="0"/>
              </a:rPr>
              <a:t>Indospecine</a:t>
            </a:r>
            <a:r>
              <a:rPr lang="en-IN" dirty="0" smtClean="0">
                <a:latin typeface="Comic Sans MS" pitchFamily="66" charset="0"/>
              </a:rPr>
              <a:t> is a toxic amino acid found in </a:t>
            </a:r>
            <a:r>
              <a:rPr lang="en-IN" i="1" dirty="0" err="1" smtClean="0">
                <a:latin typeface="Comic Sans MS" pitchFamily="66" charset="0"/>
              </a:rPr>
              <a:t>Indigofera</a:t>
            </a:r>
            <a:r>
              <a:rPr lang="en-IN" i="1" dirty="0" smtClean="0">
                <a:latin typeface="Comic Sans MS" pitchFamily="66" charset="0"/>
              </a:rPr>
              <a:t> </a:t>
            </a:r>
            <a:r>
              <a:rPr lang="en-IN" i="1" dirty="0" err="1" smtClean="0">
                <a:latin typeface="Comic Sans MS" pitchFamily="66" charset="0"/>
              </a:rPr>
              <a:t>spicata</a:t>
            </a:r>
            <a:r>
              <a:rPr lang="en-IN" i="1" dirty="0" smtClean="0">
                <a:latin typeface="Comic Sans MS" pitchFamily="66" charset="0"/>
              </a:rPr>
              <a:t>, </a:t>
            </a:r>
            <a:r>
              <a:rPr lang="en-IN" dirty="0" smtClean="0">
                <a:latin typeface="Comic Sans MS" pitchFamily="66" charset="0"/>
              </a:rPr>
              <a:t>a potentially useful tropical pasture legume.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It is an antagonist of </a:t>
            </a:r>
            <a:r>
              <a:rPr lang="en-IN" dirty="0" err="1" smtClean="0">
                <a:latin typeface="Comic Sans MS" pitchFamily="66" charset="0"/>
              </a:rPr>
              <a:t>arginine</a:t>
            </a:r>
            <a:r>
              <a:rPr lang="en-IN" dirty="0" smtClean="0">
                <a:latin typeface="Comic Sans MS" pitchFamily="66" charset="0"/>
              </a:rPr>
              <a:t>, resulting in depressed incorporation of </a:t>
            </a:r>
            <a:r>
              <a:rPr lang="en-IN" dirty="0" err="1" smtClean="0">
                <a:latin typeface="Comic Sans MS" pitchFamily="66" charset="0"/>
              </a:rPr>
              <a:t>arginine</a:t>
            </a:r>
            <a:r>
              <a:rPr lang="en-IN" dirty="0" smtClean="0">
                <a:latin typeface="Comic Sans MS" pitchFamily="66" charset="0"/>
              </a:rPr>
              <a:t> into liver-synthesized proteins.</a:t>
            </a:r>
          </a:p>
          <a:p>
            <a:pPr algn="just">
              <a:buNone/>
            </a:pPr>
            <a:endParaRPr lang="en-US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The </a:t>
            </a:r>
            <a:r>
              <a:rPr lang="en-IN" dirty="0" err="1" smtClean="0">
                <a:solidFill>
                  <a:srgbClr val="00B0F0"/>
                </a:solidFill>
                <a:latin typeface="Comic Sans MS" pitchFamily="66" charset="0"/>
              </a:rPr>
              <a:t>brassica</a:t>
            </a:r>
            <a:r>
              <a:rPr lang="en-IN" dirty="0" smtClean="0">
                <a:solidFill>
                  <a:srgbClr val="00B0F0"/>
                </a:solidFill>
                <a:latin typeface="Comic Sans MS" pitchFamily="66" charset="0"/>
              </a:rPr>
              <a:t> </a:t>
            </a:r>
            <a:r>
              <a:rPr lang="en-IN" dirty="0" err="1" smtClean="0">
                <a:solidFill>
                  <a:srgbClr val="00B0F0"/>
                </a:solidFill>
                <a:latin typeface="Comic Sans MS" pitchFamily="66" charset="0"/>
              </a:rPr>
              <a:t>anemia</a:t>
            </a:r>
            <a:r>
              <a:rPr lang="en-IN" dirty="0" smtClean="0">
                <a:solidFill>
                  <a:srgbClr val="00B0F0"/>
                </a:solidFill>
                <a:latin typeface="Comic Sans MS" pitchFamily="66" charset="0"/>
              </a:rPr>
              <a:t> factor,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S-</a:t>
            </a:r>
            <a:r>
              <a:rPr lang="en-IN" dirty="0" err="1" smtClean="0">
                <a:solidFill>
                  <a:srgbClr val="FF0000"/>
                </a:solidFill>
                <a:latin typeface="Comic Sans MS" pitchFamily="66" charset="0"/>
              </a:rPr>
              <a:t>methylcysteine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 </a:t>
            </a:r>
            <a:r>
              <a:rPr lang="en-IN" dirty="0" err="1" smtClean="0">
                <a:solidFill>
                  <a:srgbClr val="FF0000"/>
                </a:solidFill>
                <a:latin typeface="Comic Sans MS" pitchFamily="66" charset="0"/>
              </a:rPr>
              <a:t>sulfoxide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, </a:t>
            </a:r>
            <a:r>
              <a:rPr lang="en-IN" dirty="0" smtClean="0">
                <a:latin typeface="Comic Sans MS" pitchFamily="66" charset="0"/>
              </a:rPr>
              <a:t>is an amino acid derivative. It leads to red blood cell </a:t>
            </a:r>
            <a:r>
              <a:rPr lang="en-IN" dirty="0" err="1" smtClean="0">
                <a:latin typeface="Comic Sans MS" pitchFamily="66" charset="0"/>
              </a:rPr>
              <a:t>hemolysis</a:t>
            </a:r>
            <a:r>
              <a:rPr lang="en-IN" dirty="0" smtClean="0">
                <a:latin typeface="Comic Sans MS" pitchFamily="66" charset="0"/>
              </a:rPr>
              <a:t> and </a:t>
            </a:r>
            <a:r>
              <a:rPr lang="en-IN" dirty="0" err="1" smtClean="0">
                <a:latin typeface="Comic Sans MS" pitchFamily="66" charset="0"/>
              </a:rPr>
              <a:t>anemia</a:t>
            </a:r>
            <a:r>
              <a:rPr lang="en-IN" dirty="0" smtClean="0">
                <a:latin typeface="Comic Sans MS" pitchFamily="66" charset="0"/>
              </a:rPr>
              <a:t>. It is found in forage </a:t>
            </a:r>
            <a:r>
              <a:rPr lang="en-IN" dirty="0" err="1" smtClean="0">
                <a:latin typeface="Comic Sans MS" pitchFamily="66" charset="0"/>
              </a:rPr>
              <a:t>brassicas</a:t>
            </a:r>
            <a:r>
              <a:rPr lang="en-IN" dirty="0" smtClean="0">
                <a:latin typeface="Comic Sans MS" pitchFamily="66" charset="0"/>
              </a:rPr>
              <a:t> such as </a:t>
            </a:r>
            <a:r>
              <a:rPr lang="en-IN" dirty="0" smtClean="0">
                <a:solidFill>
                  <a:srgbClr val="0070C0"/>
                </a:solidFill>
                <a:latin typeface="Comic Sans MS" pitchFamily="66" charset="0"/>
              </a:rPr>
              <a:t>kale and turnips.</a:t>
            </a:r>
            <a:endParaRPr lang="en-US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pPr>
              <a:buNone/>
            </a:pPr>
            <a:r>
              <a:rPr lang="en-IN" dirty="0" smtClean="0"/>
              <a:t> </a:t>
            </a:r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09600"/>
            <a:ext cx="8229600" cy="5516563"/>
          </a:xfrm>
        </p:spPr>
        <p:txBody>
          <a:bodyPr>
            <a:normAutofit fontScale="77500" lnSpcReduction="20000"/>
          </a:bodyPr>
          <a:lstStyle/>
          <a:p>
            <a:pPr>
              <a:buNone/>
            </a:pPr>
            <a:r>
              <a:rPr lang="en-IN" b="1" dirty="0" smtClean="0">
                <a:solidFill>
                  <a:srgbClr val="0070C0"/>
                </a:solidFill>
              </a:rPr>
              <a:t>Polypeptides</a:t>
            </a:r>
          </a:p>
          <a:p>
            <a:pPr>
              <a:buNone/>
            </a:pPr>
            <a:endParaRPr lang="en-US" dirty="0" smtClean="0">
              <a:solidFill>
                <a:srgbClr val="0070C0"/>
              </a:solidFill>
            </a:endParaRPr>
          </a:p>
          <a:p>
            <a:pPr algn="just"/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Amanita mushrooms </a:t>
            </a:r>
            <a:r>
              <a:rPr lang="en-IN" dirty="0" smtClean="0">
                <a:latin typeface="Comic Sans MS" pitchFamily="66" charset="0"/>
              </a:rPr>
              <a:t>are extremely poisonous and owe their toxicity to </a:t>
            </a: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cyclic polypeptides.</a:t>
            </a:r>
          </a:p>
          <a:p>
            <a:pPr algn="just">
              <a:buNone/>
            </a:pPr>
            <a:r>
              <a:rPr lang="en-IN" dirty="0" smtClean="0">
                <a:solidFill>
                  <a:srgbClr val="FF0000"/>
                </a:solidFill>
                <a:latin typeface="Comic Sans MS" pitchFamily="66" charset="0"/>
              </a:rPr>
              <a:t>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An unusual livestock poisoning problem in Australia is caused by the larvae of the sawfly, which contain an octapeptide called lophyrotomin.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 The sawfly larvae congregate in mounds beneath the silver-leaf ironbark tree (eucalyptus </a:t>
            </a:r>
            <a:r>
              <a:rPr lang="en-IN" dirty="0" err="1" smtClean="0">
                <a:latin typeface="Comic Sans MS" pitchFamily="66" charset="0"/>
              </a:rPr>
              <a:t>melanophloia</a:t>
            </a:r>
            <a:r>
              <a:rPr lang="en-IN" dirty="0" smtClean="0">
                <a:latin typeface="Comic Sans MS" pitchFamily="66" charset="0"/>
              </a:rPr>
              <a:t>) and are avidly consumed by cattle.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 Affected animals show incoordination, trembling, and liver damage.</a:t>
            </a:r>
            <a:endParaRPr lang="en-US" dirty="0" smtClean="0"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411</TotalTime>
  <Words>1243</Words>
  <Application>Microsoft Office PowerPoint</Application>
  <PresentationFormat>On-screen Show (4:3)</PresentationFormat>
  <Paragraphs>169</Paragraphs>
  <Slides>25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Office Theme</vt:lpstr>
      <vt:lpstr>Slide 1</vt:lpstr>
      <vt:lpstr>2. Glycosides </vt:lpstr>
      <vt:lpstr>Different kind of glycosides</vt:lpstr>
      <vt:lpstr>Cyanogenic Glycosides</vt:lpstr>
      <vt:lpstr>Goitrogenic Glycosides</vt:lpstr>
      <vt:lpstr> Coumarin Glycosides </vt:lpstr>
      <vt:lpstr>Steriod and Triterpenoid Glycosides </vt:lpstr>
      <vt:lpstr>Slide 8</vt:lpstr>
      <vt:lpstr> Nitropropanol Glycosides </vt:lpstr>
      <vt:lpstr>Vicine</vt:lpstr>
      <vt:lpstr>Calcinogenic Glycosides</vt:lpstr>
      <vt:lpstr>Carboxyatractyloside</vt:lpstr>
      <vt:lpstr>Isoflavones </vt:lpstr>
      <vt:lpstr>Slide 14</vt:lpstr>
      <vt:lpstr>3. Proteins</vt:lpstr>
      <vt:lpstr> Protease (Trypsin) and Amylase Inibitors </vt:lpstr>
      <vt:lpstr>Lactins (Hemagglutinins) </vt:lpstr>
      <vt:lpstr>Enzymes</vt:lpstr>
      <vt:lpstr>Plant Cytoplasmic proteins</vt:lpstr>
      <vt:lpstr> 4. Amino Acids and Amino Acid Derivatives </vt:lpstr>
      <vt:lpstr>Slide 21</vt:lpstr>
      <vt:lpstr>Slide 22</vt:lpstr>
      <vt:lpstr>Slide 23</vt:lpstr>
      <vt:lpstr>Slide 24</vt:lpstr>
      <vt:lpstr>Slide 25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user</dc:creator>
  <cp:lastModifiedBy>user</cp:lastModifiedBy>
  <cp:revision>44</cp:revision>
  <dcterms:created xsi:type="dcterms:W3CDTF">2006-08-16T00:00:00Z</dcterms:created>
  <dcterms:modified xsi:type="dcterms:W3CDTF">2020-07-17T13:23:01Z</dcterms:modified>
</cp:coreProperties>
</file>