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4" r:id="rId2"/>
    <p:sldId id="256" r:id="rId3"/>
    <p:sldId id="257" r:id="rId4"/>
    <p:sldId id="262" r:id="rId5"/>
    <p:sldId id="258" r:id="rId6"/>
    <p:sldId id="259" r:id="rId7"/>
    <p:sldId id="265" r:id="rId8"/>
    <p:sldId id="266" r:id="rId9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1C8B64-B173-4D2E-847B-CE217511DAC5}" type="datetimeFigureOut">
              <a:rPr lang="en-IN" smtClean="0"/>
              <a:pPr/>
              <a:t>04-10-2020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603A69-10DA-4C07-BBBB-6251BFE8153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7901294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Introduction of Artificial Insemination 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5029200"/>
            <a:ext cx="4572000" cy="15240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Dr. C. S. Azad </a:t>
            </a:r>
          </a:p>
          <a:p>
            <a:pPr algn="just">
              <a:buNone/>
            </a:pPr>
            <a:r>
              <a:rPr lang="en-US" b="1" dirty="0" smtClean="0">
                <a:solidFill>
                  <a:srgbClr val="0070C0"/>
                </a:solidFill>
              </a:rPr>
              <a:t>Assistant Professor cum Jn. Scientist</a:t>
            </a:r>
          </a:p>
          <a:p>
            <a:pPr algn="just">
              <a:buNone/>
            </a:pPr>
            <a:r>
              <a:rPr lang="en-US" b="1" dirty="0" smtClean="0">
                <a:solidFill>
                  <a:srgbClr val="0070C0"/>
                </a:solidFill>
              </a:rPr>
              <a:t>Veterinary </a:t>
            </a:r>
            <a:r>
              <a:rPr lang="en-US" b="1" dirty="0" err="1" smtClean="0">
                <a:solidFill>
                  <a:srgbClr val="0070C0"/>
                </a:solidFill>
              </a:rPr>
              <a:t>Gynaecology</a:t>
            </a:r>
            <a:r>
              <a:rPr lang="en-US" b="1" dirty="0" smtClean="0">
                <a:solidFill>
                  <a:srgbClr val="0070C0"/>
                </a:solidFill>
              </a:rPr>
              <a:t> and Obstetrics</a:t>
            </a:r>
          </a:p>
          <a:p>
            <a:pPr algn="just">
              <a:buNone/>
            </a:pPr>
            <a:r>
              <a:rPr lang="en-US" b="1" dirty="0" smtClean="0">
                <a:solidFill>
                  <a:srgbClr val="0070C0"/>
                </a:solidFill>
              </a:rPr>
              <a:t>drazadvet@gmail.com</a:t>
            </a:r>
          </a:p>
          <a:p>
            <a:endParaRPr lang="en-US" dirty="0"/>
          </a:p>
        </p:txBody>
      </p:sp>
      <p:pic>
        <p:nvPicPr>
          <p:cNvPr id="1026" name="Picture 2" descr="Who Cheated On Natural Reproduction? - YouTub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43000"/>
            <a:ext cx="7772400" cy="3701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914399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Artificial Insemination 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914400"/>
            <a:ext cx="8610600" cy="5715000"/>
          </a:xfrm>
        </p:spPr>
        <p:txBody>
          <a:bodyPr>
            <a:normAutofit fontScale="25000" lnSpcReduction="20000"/>
          </a:bodyPr>
          <a:lstStyle/>
          <a:p>
            <a:pPr algn="l">
              <a:buFont typeface="Wingdings" pitchFamily="2" charset="2"/>
              <a:buChar char="Ø"/>
            </a:pPr>
            <a:r>
              <a:rPr lang="en-US" sz="8000" dirty="0" smtClean="0">
                <a:solidFill>
                  <a:schemeClr val="tx1"/>
                </a:solidFill>
              </a:rPr>
              <a:t>The term “Artificial Insemination,” commonly called “AI” implies the deposition 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     of Semen   into  the   female    reproductive    tract    by    the    use of  Artificial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     means (instruments) rather than by natural service involving the male.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     (Tomar,1970)</a:t>
            </a:r>
          </a:p>
          <a:p>
            <a:pPr algn="l">
              <a:buFont typeface="Wingdings" pitchFamily="2" charset="2"/>
              <a:buChar char="Ø"/>
            </a:pPr>
            <a:r>
              <a:rPr lang="en-US" sz="8000" dirty="0" smtClean="0">
                <a:solidFill>
                  <a:schemeClr val="tx1"/>
                </a:solidFill>
              </a:rPr>
              <a:t>Artificial Insemination means the deposition of the semen from a male into the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female genitalia during </a:t>
            </a:r>
            <a:r>
              <a:rPr lang="en-US" sz="8000" dirty="0" err="1" smtClean="0">
                <a:solidFill>
                  <a:schemeClr val="tx1"/>
                </a:solidFill>
              </a:rPr>
              <a:t>oestrus</a:t>
            </a:r>
            <a:r>
              <a:rPr lang="en-US" sz="8000" dirty="0" smtClean="0">
                <a:solidFill>
                  <a:schemeClr val="tx1"/>
                </a:solidFill>
              </a:rPr>
              <a:t> by mechanical means rather than by the direct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service of the respective male.</a:t>
            </a:r>
          </a:p>
          <a:p>
            <a:pPr algn="l"/>
            <a:endParaRPr lang="en-US" sz="80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Ø"/>
            </a:pPr>
            <a:r>
              <a:rPr lang="en-US" sz="8000" dirty="0" smtClean="0">
                <a:solidFill>
                  <a:schemeClr val="tx1"/>
                </a:solidFill>
              </a:rPr>
              <a:t>In natural mating, the male ejaculates semen directly into the vagina or near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     the </a:t>
            </a:r>
            <a:r>
              <a:rPr lang="en-US" sz="8000" dirty="0" err="1" smtClean="0">
                <a:solidFill>
                  <a:schemeClr val="tx1"/>
                </a:solidFill>
              </a:rPr>
              <a:t>os</a:t>
            </a:r>
            <a:r>
              <a:rPr lang="en-US" sz="8000" dirty="0" smtClean="0">
                <a:solidFill>
                  <a:schemeClr val="tx1"/>
                </a:solidFill>
              </a:rPr>
              <a:t> uteri of the female. With the technique of Artificial Insemination semen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        is  collected into an artificial vagina exteriorly.    It is evaluated for its qualities and is extended and preserved with suitable media prior to use. The processed</a:t>
            </a:r>
          </a:p>
          <a:p>
            <a:pPr algn="l"/>
            <a:r>
              <a:rPr lang="en-US" sz="8000" dirty="0" smtClean="0">
                <a:solidFill>
                  <a:schemeClr val="tx1"/>
                </a:solidFill>
              </a:rPr>
              <a:t>semen is inseminated into the reproductive tract of receptive females.</a:t>
            </a:r>
          </a:p>
          <a:p>
            <a:pPr algn="l"/>
            <a:endParaRPr lang="en-US" sz="8000" dirty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Ø"/>
            </a:pPr>
            <a:r>
              <a:rPr lang="en-US" sz="8000" dirty="0" smtClean="0">
                <a:solidFill>
                  <a:schemeClr val="tx1"/>
                </a:solidFill>
              </a:rPr>
              <a:t> </a:t>
            </a:r>
            <a:r>
              <a:rPr lang="en-US" sz="8000" b="1" dirty="0" smtClean="0">
                <a:solidFill>
                  <a:srgbClr val="FF0000"/>
                </a:solidFill>
              </a:rPr>
              <a:t>A.I </a:t>
            </a:r>
            <a:r>
              <a:rPr lang="en-US" sz="8000" b="1" dirty="0" smtClean="0">
                <a:solidFill>
                  <a:schemeClr val="tx1"/>
                </a:solidFill>
              </a:rPr>
              <a:t>is a technique in which semen are collected from the male, processed, stored and artificially introduced into the estrous female reproductive tract at proper time for the purpose of conception</a:t>
            </a:r>
            <a:r>
              <a:rPr lang="en-US" b="1" dirty="0" smtClean="0">
                <a:solidFill>
                  <a:schemeClr val="tx1"/>
                </a:solidFill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HISTORY AND DEVELOPMENT</a:t>
            </a:r>
            <a:br>
              <a:rPr lang="en-US" sz="2400" b="1" dirty="0" smtClean="0">
                <a:solidFill>
                  <a:srgbClr val="FF0000"/>
                </a:solidFill>
              </a:rPr>
            </a:b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85800"/>
            <a:ext cx="9144000" cy="6705600"/>
          </a:xfrm>
        </p:spPr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		</a:t>
            </a:r>
          </a:p>
          <a:p>
            <a:pPr>
              <a:buNone/>
            </a:pPr>
            <a:r>
              <a:rPr lang="en-US" dirty="0" smtClean="0"/>
              <a:t>	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3665505"/>
              </p:ext>
            </p:extLst>
          </p:nvPr>
        </p:nvGraphicFramePr>
        <p:xfrm>
          <a:off x="1" y="457200"/>
          <a:ext cx="9144001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39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49580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85978">
                <a:tc>
                  <a:txBody>
                    <a:bodyPr/>
                    <a:lstStyle/>
                    <a:p>
                      <a:r>
                        <a:rPr lang="en-US" dirty="0" smtClean="0"/>
                        <a:t>Year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Author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Development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85978">
                <a:tc>
                  <a:txBody>
                    <a:bodyPr/>
                    <a:lstStyle/>
                    <a:p>
                      <a:r>
                        <a:rPr lang="en-US" dirty="0" smtClean="0"/>
                        <a:t>1322 A.D.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Arab Horse Breeders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Inseminated Mares with Stallion’s semen.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964945">
                <a:tc>
                  <a:txBody>
                    <a:bodyPr/>
                    <a:lstStyle/>
                    <a:p>
                      <a:r>
                        <a:rPr lang="en-US" dirty="0" smtClean="0"/>
                        <a:t>1677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Antoni</a:t>
                      </a:r>
                      <a:r>
                        <a:rPr lang="en-US" dirty="0" smtClean="0"/>
                        <a:t> van </a:t>
                      </a:r>
                      <a:r>
                        <a:rPr lang="en-US" dirty="0" err="1" smtClean="0"/>
                        <a:t>Leeuwenhock</a:t>
                      </a:r>
                      <a:r>
                        <a:rPr lang="en-US" dirty="0" smtClean="0"/>
                        <a:t> and Johann Hamm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Demonstrated motile cells in semen and referred it as “Animalcules.”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254428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1780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Lazzaro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Spallanzani</a:t>
                      </a:r>
                      <a:endParaRPr lang="en-US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</a:rPr>
                        <a:t>Father</a:t>
                      </a:r>
                      <a:r>
                        <a:rPr lang="en-US" b="1" baseline="0" dirty="0" smtClean="0">
                          <a:solidFill>
                            <a:schemeClr val="tx1"/>
                          </a:solidFill>
                        </a:rPr>
                        <a:t> of Modern A.I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A. I. in amphibians and in a bitch, he also proved that the fertilizing power of semen resided in the spermatozoa carried by spermatic  fluid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367005">
                <a:tc>
                  <a:txBody>
                    <a:bodyPr/>
                    <a:lstStyle/>
                    <a:p>
                      <a:r>
                        <a:rPr lang="en-US" dirty="0" smtClean="0"/>
                        <a:t>1786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John Hunter Narrated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semen are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 mawkish and unpleasant </a:t>
                      </a:r>
                    </a:p>
                    <a:p>
                      <a:r>
                        <a:rPr lang="en-US" dirty="0" smtClean="0"/>
                        <a:t> Taste - first it is insipid &amp; later pungent and the first  discharge is bluish white in color &amp; creamy in  consistency.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6754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1799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John Hunter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Artificial Insemination in Human beings.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691544">
                <a:tc>
                  <a:txBody>
                    <a:bodyPr/>
                    <a:lstStyle/>
                    <a:p>
                      <a:r>
                        <a:rPr lang="en-US" dirty="0" smtClean="0"/>
                        <a:t>1890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French veterinarian </a:t>
                      </a:r>
                      <a:r>
                        <a:rPr lang="en-US" dirty="0" err="1" smtClean="0"/>
                        <a:t>Repiquet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A.I.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 in Horses and advised it as a  means of overcoming sterility.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675461">
                <a:tc>
                  <a:txBody>
                    <a:bodyPr/>
                    <a:lstStyle/>
                    <a:p>
                      <a:r>
                        <a:rPr lang="en-US" dirty="0" smtClean="0"/>
                        <a:t>1890</a:t>
                      </a:r>
                    </a:p>
                    <a:p>
                      <a:pPr>
                        <a:buNone/>
                      </a:pPr>
                      <a:r>
                        <a:rPr lang="en-US" dirty="0" smtClean="0"/>
                        <a:t>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smtClean="0"/>
                        <a:t>Sand and </a:t>
                      </a:r>
                      <a:r>
                        <a:rPr lang="en-US" dirty="0" err="1" smtClean="0"/>
                        <a:t>Stribolt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Obtained 4 successful conceptions after Artificial  insemination in 8 mares.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8839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endParaRPr lang="en-US" sz="1600" dirty="0" smtClean="0"/>
          </a:p>
          <a:p>
            <a:endParaRPr lang="en-US" sz="1600" dirty="0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4953819"/>
              </p:ext>
            </p:extLst>
          </p:nvPr>
        </p:nvGraphicFramePr>
        <p:xfrm>
          <a:off x="0" y="-1"/>
          <a:ext cx="8991600" cy="6667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738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04932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53489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445018">
                <a:tc>
                  <a:txBody>
                    <a:bodyPr/>
                    <a:lstStyle/>
                    <a:p>
                      <a:r>
                        <a:rPr lang="en-US" dirty="0" smtClean="0"/>
                        <a:t>Year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Author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Development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4749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1909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 </a:t>
                      </a:r>
                      <a:r>
                        <a:rPr lang="en-US" sz="1400" dirty="0" err="1" smtClean="0"/>
                        <a:t>Ivanovich</a:t>
                      </a:r>
                      <a:r>
                        <a:rPr lang="en-US" sz="1400" dirty="0" smtClean="0"/>
                        <a:t> </a:t>
                      </a:r>
                      <a:r>
                        <a:rPr lang="en-US" sz="1400" dirty="0" err="1" smtClean="0"/>
                        <a:t>Ivanoff</a:t>
                      </a:r>
                      <a:r>
                        <a:rPr lang="en-US" sz="1400" dirty="0" smtClean="0"/>
                        <a:t> (Russian)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First man who successfully did A.I in cattle, sheep  and birds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11743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1914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Professor </a:t>
                      </a:r>
                      <a:r>
                        <a:rPr lang="en-US" sz="1400" dirty="0" err="1" smtClean="0"/>
                        <a:t>Amantea</a:t>
                      </a:r>
                      <a:r>
                        <a:rPr lang="en-US" sz="1400" dirty="0" smtClean="0"/>
                        <a:t>  (Human Physiologist)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Designed artificial vagina for dogs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33972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1933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Walton    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Described the handling of semen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33972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1934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Miller and Evans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err="1" smtClean="0"/>
                        <a:t>Ampullary</a:t>
                      </a:r>
                      <a:r>
                        <a:rPr lang="en-US" sz="1400" dirty="0" smtClean="0"/>
                        <a:t> massage technique in bulls.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33972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1935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Gunn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 </a:t>
                      </a:r>
                      <a:r>
                        <a:rPr lang="en-US" sz="1400" dirty="0" err="1" smtClean="0"/>
                        <a:t>Electroejaculator</a:t>
                      </a:r>
                      <a:r>
                        <a:rPr lang="en-US" sz="1400" dirty="0" smtClean="0"/>
                        <a:t>  for rams.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511743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1936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Edward Sorensen  and Jens </a:t>
                      </a:r>
                      <a:r>
                        <a:rPr lang="en-US" sz="1400" dirty="0" err="1" smtClean="0"/>
                        <a:t>Gylling</a:t>
                      </a:r>
                      <a:r>
                        <a:rPr lang="en-US" sz="1400" dirty="0" smtClean="0"/>
                        <a:t> Holm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first co-operative artificial breeding  association in Denmark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527687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1938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err="1" smtClean="0"/>
                        <a:t>E.J.Perry</a:t>
                      </a:r>
                      <a:endParaRPr lang="en-US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 first co-operative artificial breeding association at New Jersey in U.S.A.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511743"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1938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Milovanov</a:t>
                      </a:r>
                      <a:endParaRPr lang="en-US" sz="14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Devised artificial vagina for bull, stallion and ram and extenders for diluting the semen.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33972"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1938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Laplaud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Thiabault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 and </a:t>
                      </a: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Cassou</a:t>
                      </a:r>
                      <a:endParaRPr lang="en-US" sz="14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Devised </a:t>
                      </a: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electroejaculator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 for bulls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339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1949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Polge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, Smith and </a:t>
                      </a: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Parkes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err="1" smtClean="0">
                          <a:latin typeface="+mj-lt"/>
                          <a:cs typeface="Times New Roman" panose="02020603050405020304" pitchFamily="18" charset="0"/>
                        </a:rPr>
                        <a:t>Cryoprotective</a:t>
                      </a:r>
                      <a:r>
                        <a:rPr lang="en-US" sz="1400" baseline="0" dirty="0" smtClean="0">
                          <a:latin typeface="+mj-lt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400" dirty="0" smtClean="0">
                          <a:latin typeface="+mj-lt"/>
                          <a:cs typeface="Times New Roman" panose="02020603050405020304" pitchFamily="18" charset="0"/>
                        </a:rPr>
                        <a:t> effect of  glycerol in frozen</a:t>
                      </a:r>
                      <a:r>
                        <a:rPr lang="en-US" sz="1400" baseline="0" dirty="0" smtClean="0">
                          <a:latin typeface="+mj-lt"/>
                          <a:cs typeface="Times New Roman" panose="02020603050405020304" pitchFamily="18" charset="0"/>
                        </a:rPr>
                        <a:t>  semen. </a:t>
                      </a:r>
                      <a:endParaRPr lang="en-US" sz="1400" dirty="0" smtClean="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3798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1951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Stewart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Birth of first calf born from frozen semen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5369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1952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Smith and </a:t>
                      </a: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Polge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 Glycerol as a </a:t>
                      </a: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cryoprotective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  agent and freezing of semen  at  -196 ° C in liquid nitrogen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5712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>
                          <a:latin typeface="+mj-lt"/>
                          <a:cs typeface="Times New Roman" panose="02020603050405020304" pitchFamily="18" charset="0"/>
                        </a:rPr>
                        <a:t>1955</a:t>
                      </a:r>
                      <a:endParaRPr lang="en-US" sz="14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+mj-lt"/>
                          <a:cs typeface="Times New Roman" panose="02020603050405020304" pitchFamily="18" charset="0"/>
                        </a:rPr>
                        <a:t>Perks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smtClean="0">
                          <a:latin typeface="+mj-lt"/>
                          <a:cs typeface="Times New Roman" panose="02020603050405020304" pitchFamily="18" charset="0"/>
                        </a:rPr>
                        <a:t>Cattle breeding association</a:t>
                      </a:r>
                    </a:p>
                    <a:p>
                      <a:r>
                        <a:rPr lang="en-US" sz="1400" dirty="0" smtClean="0">
                          <a:latin typeface="+mj-lt"/>
                          <a:cs typeface="Times New Roman" panose="02020603050405020304" pitchFamily="18" charset="0"/>
                        </a:rPr>
                        <a:t>First  time  used</a:t>
                      </a:r>
                      <a:r>
                        <a:rPr lang="en-US" sz="1400" baseline="0" dirty="0" smtClean="0">
                          <a:latin typeface="+mj-lt"/>
                          <a:cs typeface="Times New Roman" panose="02020603050405020304" pitchFamily="18" charset="0"/>
                        </a:rPr>
                        <a:t> pellets  as  packaging  materials</a:t>
                      </a:r>
                      <a:endParaRPr lang="en-US" sz="1400" dirty="0" smtClean="0">
                        <a:latin typeface="+mj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  <a:tr h="567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>
                          <a:latin typeface="+mj-lt"/>
                          <a:cs typeface="Times New Roman" panose="02020603050405020304" pitchFamily="18" charset="0"/>
                        </a:rPr>
                        <a:t>1957 </a:t>
                      </a:r>
                      <a:endParaRPr lang="en-US" sz="14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American Breeders Service of Madison,  Wisconsin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Practiced the use of long distance transport of  semen in dry ice or in liquid nitrogen.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458200" cy="66294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sz="3400" b="1" u="sng" dirty="0" smtClean="0">
                <a:solidFill>
                  <a:srgbClr val="FF0000"/>
                </a:solidFill>
              </a:rPr>
              <a:t>Indian Scenario</a:t>
            </a:r>
          </a:p>
          <a:p>
            <a:r>
              <a:rPr lang="en-US" dirty="0" smtClean="0">
                <a:solidFill>
                  <a:srgbClr val="0070C0"/>
                </a:solidFill>
              </a:rPr>
              <a:t>1939    </a:t>
            </a:r>
            <a:r>
              <a:rPr lang="en-US" dirty="0" err="1" smtClean="0">
                <a:solidFill>
                  <a:srgbClr val="0070C0"/>
                </a:solidFill>
              </a:rPr>
              <a:t>Sampatt</a:t>
            </a:r>
            <a:r>
              <a:rPr lang="en-US" dirty="0" smtClean="0">
                <a:solidFill>
                  <a:srgbClr val="0070C0"/>
                </a:solidFill>
              </a:rPr>
              <a:t>  </a:t>
            </a:r>
            <a:r>
              <a:rPr lang="en-US" dirty="0" err="1" smtClean="0">
                <a:solidFill>
                  <a:srgbClr val="0070C0"/>
                </a:solidFill>
              </a:rPr>
              <a:t>kumaran</a:t>
            </a:r>
            <a:endParaRPr lang="en-US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 First man who did A.I in cattle at the palace dairy   herd of Maharaja of Mysore. Inseminated </a:t>
            </a:r>
            <a:r>
              <a:rPr lang="en-US" dirty="0" err="1" smtClean="0"/>
              <a:t>Hallikar</a:t>
            </a:r>
            <a:r>
              <a:rPr lang="en-US" dirty="0" smtClean="0"/>
              <a:t>  cows with semen collected from Friesian bulls.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>
                <a:solidFill>
                  <a:srgbClr val="0070C0"/>
                </a:solidFill>
              </a:rPr>
              <a:t>1942  P. Bhattacharya </a:t>
            </a:r>
            <a:r>
              <a:rPr lang="en-US" dirty="0" smtClean="0"/>
              <a:t>established A.I centre at IVRI, </a:t>
            </a:r>
            <a:r>
              <a:rPr lang="en-US" dirty="0" err="1" smtClean="0"/>
              <a:t>Izatnagar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smtClean="0">
                <a:solidFill>
                  <a:srgbClr val="0070C0"/>
                </a:solidFill>
              </a:rPr>
              <a:t>1943 </a:t>
            </a:r>
            <a:r>
              <a:rPr lang="en-US" dirty="0" smtClean="0"/>
              <a:t> reported the birth of first buffalo calf born through A.I. at Agricultural    Institute, Allahabad.</a:t>
            </a:r>
          </a:p>
          <a:p>
            <a:endParaRPr lang="en-US" dirty="0" smtClean="0"/>
          </a:p>
          <a:p>
            <a:r>
              <a:rPr lang="en-US" dirty="0" smtClean="0">
                <a:solidFill>
                  <a:srgbClr val="0070C0"/>
                </a:solidFill>
              </a:rPr>
              <a:t>1944 </a:t>
            </a:r>
            <a:r>
              <a:rPr lang="en-US" dirty="0" smtClean="0"/>
              <a:t>Four regional centers were established throughout India to implement  A.I on large scale at </a:t>
            </a:r>
            <a:r>
              <a:rPr lang="en-US" dirty="0" err="1" smtClean="0"/>
              <a:t>Izatnagar</a:t>
            </a:r>
            <a:r>
              <a:rPr lang="en-US" dirty="0" smtClean="0"/>
              <a:t>, Patna, Bangalore, Calcutta and Montgomery (Pakistan).</a:t>
            </a:r>
          </a:p>
          <a:p>
            <a:endParaRPr lang="en-US" dirty="0" smtClean="0"/>
          </a:p>
          <a:p>
            <a:r>
              <a:rPr lang="en-US" dirty="0" smtClean="0">
                <a:solidFill>
                  <a:srgbClr val="0070C0"/>
                </a:solidFill>
              </a:rPr>
              <a:t>1948 Dr. </a:t>
            </a:r>
            <a:r>
              <a:rPr lang="en-US" dirty="0" err="1" smtClean="0">
                <a:solidFill>
                  <a:srgbClr val="0070C0"/>
                </a:solidFill>
              </a:rPr>
              <a:t>Veeramani</a:t>
            </a:r>
            <a:r>
              <a:rPr lang="en-US" dirty="0" smtClean="0">
                <a:solidFill>
                  <a:srgbClr val="0070C0"/>
                </a:solidFill>
              </a:rPr>
              <a:t>  </a:t>
            </a:r>
            <a:r>
              <a:rPr lang="en-US" dirty="0" err="1" smtClean="0">
                <a:solidFill>
                  <a:srgbClr val="0070C0"/>
                </a:solidFill>
              </a:rPr>
              <a:t>Iyer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en-US" dirty="0" smtClean="0"/>
              <a:t>first did A.I in Tamil Nadu at Madras Veterinary College, Chennai</a:t>
            </a:r>
          </a:p>
          <a:p>
            <a:r>
              <a:rPr lang="en-US" dirty="0" smtClean="0">
                <a:solidFill>
                  <a:srgbClr val="0070C0"/>
                </a:solidFill>
              </a:rPr>
              <a:t>1961</a:t>
            </a:r>
            <a:r>
              <a:rPr lang="en-US" dirty="0" smtClean="0"/>
              <a:t> Frozen semen technology was first introduced in India at NDRI, Bangalore.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28600"/>
            <a:ext cx="9144000" cy="6629400"/>
          </a:xfrm>
        </p:spPr>
        <p:txBody>
          <a:bodyPr>
            <a:normAutofit/>
          </a:bodyPr>
          <a:lstStyle/>
          <a:p>
            <a:r>
              <a:rPr lang="en-US" dirty="0" smtClean="0"/>
              <a:t> </a:t>
            </a:r>
            <a:r>
              <a:rPr lang="en-US" sz="2400" dirty="0" smtClean="0">
                <a:solidFill>
                  <a:srgbClr val="0070C0"/>
                </a:solidFill>
              </a:rPr>
              <a:t>First five year plan (April, 1951 to March, 1956) </a:t>
            </a:r>
            <a:r>
              <a:rPr lang="en-US" sz="2400" dirty="0" smtClean="0"/>
              <a:t>a master project the key village scheme was launched.</a:t>
            </a:r>
          </a:p>
          <a:p>
            <a:pPr>
              <a:buNone/>
            </a:pPr>
            <a:r>
              <a:rPr lang="en-US" sz="2400" dirty="0" smtClean="0"/>
              <a:t>	To bring about rapid genetic improvement in the stock, artificial insemination was accepted as a major activity of the scheme for the improvement of cattle  and buffaloes in the country </a:t>
            </a:r>
          </a:p>
          <a:p>
            <a:pPr>
              <a:buNone/>
            </a:pPr>
            <a:r>
              <a:rPr lang="en-US" sz="2400" dirty="0" smtClean="0"/>
              <a:t>     Under the scheme </a:t>
            </a:r>
            <a:r>
              <a:rPr lang="en-US" sz="2400" dirty="0" smtClean="0">
                <a:solidFill>
                  <a:srgbClr val="FF0000"/>
                </a:solidFill>
              </a:rPr>
              <a:t>600 key villages </a:t>
            </a:r>
            <a:r>
              <a:rPr lang="en-US" sz="2400" dirty="0" smtClean="0"/>
              <a:t>and </a:t>
            </a:r>
            <a:r>
              <a:rPr lang="en-US" sz="2400" dirty="0" smtClean="0">
                <a:solidFill>
                  <a:srgbClr val="FF0000"/>
                </a:solidFill>
              </a:rPr>
              <a:t>150 artificial insemination </a:t>
            </a:r>
            <a:r>
              <a:rPr lang="en-US" sz="2400" dirty="0" err="1" smtClean="0">
                <a:solidFill>
                  <a:srgbClr val="FF0000"/>
                </a:solidFill>
              </a:rPr>
              <a:t>centres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 smtClean="0"/>
              <a:t>were established during the period 1952 to 1956.</a:t>
            </a:r>
          </a:p>
          <a:p>
            <a:pPr>
              <a:buNone/>
            </a:pPr>
            <a:endParaRPr lang="en-US" sz="2400" dirty="0" smtClean="0"/>
          </a:p>
          <a:p>
            <a:r>
              <a:rPr lang="en-US" sz="2400" dirty="0" smtClean="0">
                <a:solidFill>
                  <a:srgbClr val="0070C0"/>
                </a:solidFill>
              </a:rPr>
              <a:t> Second Five-year plan (April, 1956 to March, 1961) </a:t>
            </a:r>
            <a:r>
              <a:rPr lang="en-US" sz="2400" dirty="0" smtClean="0"/>
              <a:t>the scope of work has been further extended by 1957, 400 artificial insemination centre’s were operating.</a:t>
            </a:r>
          </a:p>
          <a:p>
            <a:pPr>
              <a:buNone/>
            </a:pPr>
            <a:endParaRPr lang="en-US" sz="2400" dirty="0" smtClean="0"/>
          </a:p>
          <a:p>
            <a:r>
              <a:rPr lang="en-US" sz="2400" dirty="0" smtClean="0">
                <a:solidFill>
                  <a:srgbClr val="0070C0"/>
                </a:solidFill>
              </a:rPr>
              <a:t>Some private agencies or co-operative organizations</a:t>
            </a:r>
            <a:r>
              <a:rPr lang="en-US" sz="2400" dirty="0" smtClean="0"/>
              <a:t> dealing with livestock have also adopted artificial insemination for breeding work.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200" b="1" dirty="0" smtClean="0">
                <a:solidFill>
                  <a:srgbClr val="FF0000"/>
                </a:solidFill>
                <a:latin typeface="+mn-lt"/>
              </a:rPr>
              <a:t>Advantages of A.I.</a:t>
            </a:r>
            <a:endParaRPr lang="en-US" sz="32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305800" cy="533400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Quick genetic improvement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Control of venereal diseases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Maximum possible use of best sires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Quick progeny testing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Economical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Correct breeding records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Quality of semen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Overcome size difference of animal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Overcome physical inability of bull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Easy transportation 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Cryopreservation of semen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Early detection of undesirable  genetic traits in the progeny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dirty="0" smtClean="0"/>
              <a:t>Good </a:t>
            </a:r>
            <a:r>
              <a:rPr lang="en-US" dirty="0" err="1" smtClean="0"/>
              <a:t>programme</a:t>
            </a:r>
            <a:r>
              <a:rPr lang="en-US" dirty="0" smtClean="0"/>
              <a:t> for  small holding dairy farmers</a:t>
            </a:r>
          </a:p>
          <a:p>
            <a:pPr>
              <a:lnSpc>
                <a:spcPct val="120000"/>
              </a:lnSpc>
              <a:buNone/>
            </a:pPr>
            <a:endParaRPr lang="en-US" dirty="0" smtClean="0"/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endParaRPr lang="en-US" dirty="0" smtClean="0"/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200" b="1" dirty="0" smtClean="0">
                <a:solidFill>
                  <a:srgbClr val="FF0000"/>
                </a:solidFill>
              </a:rPr>
              <a:t>Disadvantages of A.I.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95400"/>
            <a:ext cx="8305800" cy="49831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US" sz="2400" dirty="0" smtClean="0"/>
              <a:t>Requires high standards of technical efficiency</a:t>
            </a:r>
          </a:p>
          <a:p>
            <a:pPr>
              <a:buNone/>
            </a:pPr>
            <a:endParaRPr lang="en-US" sz="2400" dirty="0" smtClean="0"/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Proper and timely detection of estrus </a:t>
            </a:r>
          </a:p>
          <a:p>
            <a:pPr>
              <a:buNone/>
            </a:pPr>
            <a:endParaRPr lang="en-US" sz="2400" dirty="0" smtClean="0"/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Proper knowledge of reproduction is required to avoid AI in unwanted conditions.</a:t>
            </a:r>
          </a:p>
          <a:p>
            <a:pPr>
              <a:buNone/>
            </a:pPr>
            <a:endParaRPr lang="en-US" sz="2400" dirty="0" smtClean="0"/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Genetic defects may be transmitted quickly if selection of a bull is not perfect.</a:t>
            </a:r>
          </a:p>
          <a:p>
            <a:pPr>
              <a:buNone/>
            </a:pPr>
            <a:endParaRPr lang="en-US" sz="2400" dirty="0" smtClean="0"/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High risk of inbreeding </a:t>
            </a:r>
          </a:p>
          <a:p>
            <a:pPr>
              <a:buNone/>
            </a:pPr>
            <a:endParaRPr lang="en-US" sz="2400" dirty="0" smtClean="0"/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Costly equipments are required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807</Words>
  <Application>Microsoft Office PowerPoint</Application>
  <PresentationFormat>On-screen Show (4:3)</PresentationFormat>
  <Paragraphs>144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Introduction of Artificial Insemination </vt:lpstr>
      <vt:lpstr>Artificial Insemination </vt:lpstr>
      <vt:lpstr>HISTORY AND DEVELOPMENT </vt:lpstr>
      <vt:lpstr>Slide 4</vt:lpstr>
      <vt:lpstr>Slide 5</vt:lpstr>
      <vt:lpstr>Slide 6</vt:lpstr>
      <vt:lpstr>Advantages of A.I.</vt:lpstr>
      <vt:lpstr>Disadvantages of A.I.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Insemination </dc:title>
  <dc:creator>Dr. C.S AZAD</dc:creator>
  <cp:lastModifiedBy>Dr. C.S AZAD</cp:lastModifiedBy>
  <cp:revision>51</cp:revision>
  <cp:lastPrinted>2019-08-16T03:11:11Z</cp:lastPrinted>
  <dcterms:created xsi:type="dcterms:W3CDTF">2006-08-16T00:00:00Z</dcterms:created>
  <dcterms:modified xsi:type="dcterms:W3CDTF">2020-10-04T06:16:13Z</dcterms:modified>
</cp:coreProperties>
</file>