
<file path=[Content_Types].xml><?xml version="1.0" encoding="utf-8"?>
<Types xmlns="http://schemas.openxmlformats.org/package/2006/content-types">
  <Default Extension="jpeg" ContentType="image/jpeg"/>
  <Default Extension="rels" ContentType="application/vnd.openxmlformats-package.relationships+xml"/>
  <Default Extension="xml" ContentType="application/xml"/>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13"/>
  </p:notesMasterIdLst>
  <p:sldIdLst>
    <p:sldId id="307" r:id="rId2"/>
    <p:sldId id="406" r:id="rId3"/>
    <p:sldId id="407" r:id="rId4"/>
    <p:sldId id="408" r:id="rId5"/>
    <p:sldId id="409" r:id="rId6"/>
    <p:sldId id="410" r:id="rId7"/>
    <p:sldId id="411" r:id="rId8"/>
    <p:sldId id="412" r:id="rId9"/>
    <p:sldId id="413" r:id="rId10"/>
    <p:sldId id="414" r:id="rId11"/>
    <p:sldId id="415" r:id="rId12"/>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000099"/>
    <a:srgbClr val="FFFF00"/>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Lst>
</p:presentationPr>
</file>

<file path=ppt/tableStyles.xml><?xml version="1.0" encoding="utf-8"?>
<a:tblStyleLst xmlns:a="http://schemas.openxmlformats.org/drawingml/2006/main" def="{5C22544A-7EE6-4342-B048-85BDC9FD1C3A}">
  <a:tblStyle styleId="{35758FB7-9AC5-4552-8A53-C91805E547FA}" styleName="Themed Style 1 - Accent 5">
    <a:tblBg>
      <a:fillRef idx="2">
        <a:schemeClr val="accent5"/>
      </a:fillRef>
      <a:effectRef idx="1">
        <a:schemeClr val="accent5"/>
      </a:effectRef>
    </a:tblBg>
    <a:wholeTbl>
      <a:tcTxStyle>
        <a:fontRef idx="minor">
          <a:scrgbClr r="0" g="0" b="0"/>
        </a:fontRef>
        <a:schemeClr val="dk1"/>
      </a:tcTxStyle>
      <a:tcStyle>
        <a:tcBdr>
          <a:left>
            <a:lnRef idx="1">
              <a:schemeClr val="accent5"/>
            </a:lnRef>
          </a:left>
          <a:right>
            <a:lnRef idx="1">
              <a:schemeClr val="accent5"/>
            </a:lnRef>
          </a:right>
          <a:top>
            <a:lnRef idx="1">
              <a:schemeClr val="accent5"/>
            </a:lnRef>
          </a:top>
          <a:bottom>
            <a:lnRef idx="1">
              <a:schemeClr val="accent5"/>
            </a:lnRef>
          </a:bottom>
          <a:insideH>
            <a:lnRef idx="1">
              <a:schemeClr val="accent5"/>
            </a:lnRef>
          </a:insideH>
          <a:insideV>
            <a:lnRef idx="1">
              <a:schemeClr val="accent5"/>
            </a:lnRef>
          </a:insideV>
        </a:tcBdr>
        <a:fill>
          <a:noFill/>
        </a:fill>
      </a:tcStyle>
    </a:wholeTbl>
    <a:band1H>
      <a:tcStyle>
        <a:tcBdr/>
        <a:fill>
          <a:solidFill>
            <a:schemeClr val="accent5">
              <a:alpha val="40000"/>
            </a:schemeClr>
          </a:solidFill>
        </a:fill>
      </a:tcStyle>
    </a:band1H>
    <a:band2H>
      <a:tcStyle>
        <a:tcBdr/>
      </a:tcStyle>
    </a:band2H>
    <a:band1V>
      <a:tcStyle>
        <a:tcBdr>
          <a:top>
            <a:lnRef idx="1">
              <a:schemeClr val="accent5"/>
            </a:lnRef>
          </a:top>
          <a:bottom>
            <a:lnRef idx="1">
              <a:schemeClr val="accent5"/>
            </a:lnRef>
          </a:bottom>
        </a:tcBdr>
        <a:fill>
          <a:solidFill>
            <a:schemeClr val="accent5">
              <a:alpha val="40000"/>
            </a:schemeClr>
          </a:solidFill>
        </a:fill>
      </a:tcStyle>
    </a:band1V>
    <a:band2V>
      <a:tcStyle>
        <a:tcBdr/>
      </a:tcStyle>
    </a:band2V>
    <a:lastCol>
      <a:tcTxStyle b="on"/>
      <a:tcStyle>
        <a:tcBdr>
          <a:left>
            <a:lnRef idx="2">
              <a:schemeClr val="accent5"/>
            </a:lnRef>
          </a:left>
          <a:right>
            <a:lnRef idx="1">
              <a:schemeClr val="accent5"/>
            </a:lnRef>
          </a:right>
          <a:top>
            <a:lnRef idx="1">
              <a:schemeClr val="accent5"/>
            </a:lnRef>
          </a:top>
          <a:bottom>
            <a:lnRef idx="1">
              <a:schemeClr val="accent5"/>
            </a:lnRef>
          </a:bottom>
          <a:insideH>
            <a:lnRef idx="1">
              <a:schemeClr val="accent5"/>
            </a:lnRef>
          </a:insideH>
          <a:insideV>
            <a:ln>
              <a:noFill/>
            </a:ln>
          </a:insideV>
        </a:tcBdr>
      </a:tcStyle>
    </a:lastCol>
    <a:firstCol>
      <a:tcTxStyle b="on"/>
      <a:tcStyle>
        <a:tcBdr>
          <a:left>
            <a:lnRef idx="1">
              <a:schemeClr val="accent5"/>
            </a:lnRef>
          </a:left>
          <a:right>
            <a:lnRef idx="2">
              <a:schemeClr val="accent5"/>
            </a:lnRef>
          </a:right>
          <a:top>
            <a:lnRef idx="1">
              <a:schemeClr val="accent5"/>
            </a:lnRef>
          </a:top>
          <a:bottom>
            <a:lnRef idx="1">
              <a:schemeClr val="accent5"/>
            </a:lnRef>
          </a:bottom>
          <a:insideH>
            <a:lnRef idx="1">
              <a:schemeClr val="accent5"/>
            </a:lnRef>
          </a:insideH>
          <a:insideV>
            <a:ln>
              <a:noFill/>
            </a:ln>
          </a:insideV>
        </a:tcBdr>
      </a:tcStyle>
    </a:firstCol>
    <a:lastRow>
      <a:tcTxStyle b="on"/>
      <a:tcStyle>
        <a:tcBdr>
          <a:left>
            <a:lnRef idx="1">
              <a:schemeClr val="accent5"/>
            </a:lnRef>
          </a:left>
          <a:right>
            <a:lnRef idx="1">
              <a:schemeClr val="accent5"/>
            </a:lnRef>
          </a:right>
          <a:top>
            <a:lnRef idx="2">
              <a:schemeClr val="accent5"/>
            </a:lnRef>
          </a:top>
          <a:bottom>
            <a:lnRef idx="2">
              <a:schemeClr val="accent5"/>
            </a:lnRef>
          </a:bottom>
          <a:insideH>
            <a:ln>
              <a:noFill/>
            </a:ln>
          </a:insideH>
          <a:insideV>
            <a:ln>
              <a:noFill/>
            </a:ln>
          </a:insideV>
        </a:tcBdr>
        <a:fill>
          <a:noFill/>
        </a:fill>
      </a:tcStyle>
    </a:lastRow>
    <a:firstRow>
      <a:tcTxStyle b="on">
        <a:fontRef idx="minor">
          <a:scrgbClr r="0" g="0" b="0"/>
        </a:fontRef>
        <a:schemeClr val="lt1"/>
      </a:tcTxStyle>
      <a:tcStyle>
        <a:tcBdr>
          <a:left>
            <a:lnRef idx="1">
              <a:schemeClr val="accent5"/>
            </a:lnRef>
          </a:left>
          <a:right>
            <a:lnRef idx="1">
              <a:schemeClr val="accent5"/>
            </a:lnRef>
          </a:right>
          <a:top>
            <a:lnRef idx="1">
              <a:schemeClr val="accent5"/>
            </a:lnRef>
          </a:top>
          <a:bottom>
            <a:lnRef idx="2">
              <a:schemeClr val="lt1"/>
            </a:lnRef>
          </a:bottom>
          <a:insideH>
            <a:ln>
              <a:noFill/>
            </a:ln>
          </a:insideH>
          <a:insideV>
            <a:ln>
              <a:noFill/>
            </a:ln>
          </a:insideV>
        </a:tcBdr>
        <a:fill>
          <a:solidFill>
            <a:schemeClr val="accent5"/>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20"/>
    <p:restoredTop sz="94660"/>
  </p:normalViewPr>
  <p:slideViewPr>
    <p:cSldViewPr>
      <p:cViewPr varScale="1">
        <p:scale>
          <a:sx n="50" d="100"/>
          <a:sy n="50" d="100"/>
        </p:scale>
        <p:origin x="-1267" y="-77"/>
      </p:cViewPr>
      <p:guideLst>
        <p:guide orient="horz" pos="2160"/>
        <p:guide pos="2880"/>
      </p:guideLst>
    </p:cSldViewPr>
  </p:slideViewPr>
  <p:notesTextViewPr>
    <p:cViewPr>
      <p:scale>
        <a:sx n="100" d="100"/>
        <a:sy n="100" d="100"/>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notesMaster" Target="notesMasters/notesMaster1.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tableStyles" Target="tableStyles.xml"/><Relationship Id="rId2" Type="http://schemas.openxmlformats.org/officeDocument/2006/relationships/slide" Target="slides/slide1.xml"/><Relationship Id="rId16" Type="http://schemas.openxmlformats.org/officeDocument/2006/relationships/theme" Target="theme/them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viewProps" Target="viewProps.xml"/><Relationship Id="rId10" Type="http://schemas.openxmlformats.org/officeDocument/2006/relationships/slide" Target="slides/slide9.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presProps" Target="presProp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IN"/>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CEA8574D-52D8-4609-BAC6-9DDC9D02FFD7}" type="datetimeFigureOut">
              <a:rPr lang="en-IN" smtClean="0"/>
              <a:t>20-10-2020</a:t>
            </a:fld>
            <a:endParaRPr lang="en-IN"/>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en-IN"/>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en-IN"/>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D78F278A-C0D0-42DE-B328-A27CDF71FD35}" type="slidenum">
              <a:rPr lang="en-IN" smtClean="0"/>
              <a:t>‹#›</a:t>
            </a:fld>
            <a:endParaRPr lang="en-IN"/>
          </a:p>
        </p:txBody>
      </p:sp>
    </p:spTree>
    <p:extLst>
      <p:ext uri="{BB962C8B-B14F-4D97-AF65-F5344CB8AC3E}">
        <p14:creationId xmlns:p14="http://schemas.microsoft.com/office/powerpoint/2010/main" val="1104265186"/>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fld id="{72620548-5B7F-4331-9F16-955160B93F3B}" type="slidenum">
              <a:rPr lang="en-US" smtClean="0"/>
              <a:pPr/>
              <a:t>5</a:t>
            </a:fld>
            <a:endParaRPr lang="en-US"/>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p>
            <a:fld id="{97D44641-F14D-497F-9CCC-8B19FE0F35AC}" type="datetimeFigureOut">
              <a:rPr lang="en-US" smtClean="0"/>
              <a:pPr/>
              <a:t>10/20/2020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DD5AF45D-A853-4B56-A0C3-C6619946A495}" type="slidenum">
              <a:rPr lang="en-US" smtClean="0"/>
              <a:pPr/>
              <a:t>‹#›</a:t>
            </a:fld>
            <a:endParaRPr lang="en-US"/>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97D44641-F14D-497F-9CCC-8B19FE0F35AC}" type="datetimeFigureOut">
              <a:rPr lang="en-US" smtClean="0"/>
              <a:pPr/>
              <a:t>10/20/2020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DD5AF45D-A853-4B56-A0C3-C6619946A495}" type="slidenum">
              <a:rPr lang="en-US" smtClean="0"/>
              <a:pPr/>
              <a:t>‹#›</a:t>
            </a:fld>
            <a:endParaRPr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97D44641-F14D-497F-9CCC-8B19FE0F35AC}" type="datetimeFigureOut">
              <a:rPr lang="en-US" smtClean="0"/>
              <a:pPr/>
              <a:t>10/20/2020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DD5AF45D-A853-4B56-A0C3-C6619946A495}" type="slidenum">
              <a:rPr lang="en-US" smtClean="0"/>
              <a:pPr/>
              <a:t>‹#›</a:t>
            </a:fld>
            <a:endParaRPr lang="en-US"/>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fld id="{97D44641-F14D-497F-9CCC-8B19FE0F35AC}" type="datetimeFigureOut">
              <a:rPr lang="en-US" smtClean="0"/>
              <a:pPr/>
              <a:t>10/20/2020</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DD5AF45D-A853-4B56-A0C3-C6619946A495}" type="slidenum">
              <a:rPr lang="en-US" smtClean="0"/>
              <a:pPr/>
              <a:t>‹#›</a:t>
            </a:fld>
            <a:endParaRPr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97D44641-F14D-497F-9CCC-8B19FE0F35AC}" type="datetimeFigureOut">
              <a:rPr lang="en-US" smtClean="0"/>
              <a:pPr/>
              <a:t>10/20/2020</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DD5AF45D-A853-4B56-A0C3-C6619946A495}" type="slidenum">
              <a:rPr lang="en-US" smtClean="0"/>
              <a:pPr/>
              <a:t>‹#›</a:t>
            </a:fld>
            <a:endParaRPr lang="en-US"/>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97D44641-F14D-497F-9CCC-8B19FE0F35AC}" type="datetimeFigureOut">
              <a:rPr lang="en-US" smtClean="0"/>
              <a:pPr/>
              <a:t>10/20/2020</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DD5AF45D-A853-4B56-A0C3-C6619946A495}" type="slidenum">
              <a:rPr lang="en-US" smtClean="0"/>
              <a:pPr/>
              <a:t>‹#›</a:t>
            </a:fld>
            <a:endParaRPr 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97D44641-F14D-497F-9CCC-8B19FE0F35AC}" type="datetimeFigureOut">
              <a:rPr lang="en-US" smtClean="0"/>
              <a:pPr/>
              <a:t>10/20/2020</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DD5AF45D-A853-4B56-A0C3-C6619946A495}" type="slidenum">
              <a:rPr lang="en-US" smtClean="0"/>
              <a:pPr/>
              <a:t>‹#›</a:t>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97D44641-F14D-497F-9CCC-8B19FE0F35AC}" type="datetimeFigureOut">
              <a:rPr lang="en-US" smtClean="0"/>
              <a:pPr/>
              <a:t>10/20/2020</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DD5AF45D-A853-4B56-A0C3-C6619946A495}" type="slidenum">
              <a:rPr lang="en-US" smtClean="0"/>
              <a:pPr/>
              <a:t>‹#›</a:t>
            </a:fld>
            <a:endParaRPr lang="en-US"/>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97D44641-F14D-497F-9CCC-8B19FE0F35AC}" type="datetimeFigureOut">
              <a:rPr lang="en-US" smtClean="0"/>
              <a:pPr/>
              <a:t>10/20/2020</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DD5AF45D-A853-4B56-A0C3-C6619946A495}" type="slidenum">
              <a:rPr lang="en-US" smtClean="0"/>
              <a:pPr/>
              <a:t>‹#›</a:t>
            </a:fld>
            <a:endParaRPr lang="en-US"/>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97D44641-F14D-497F-9CCC-8B19FE0F35AC}" type="datetimeFigureOut">
              <a:rPr lang="en-US" smtClean="0"/>
              <a:pPr/>
              <a:t>10/20/2020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DD5AF45D-A853-4B56-A0C3-C6619946A495}" type="slidenum">
              <a:rPr lang="en-US" smtClean="0"/>
              <a:pPr/>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97D44641-F14D-497F-9CCC-8B19FE0F35AC}" type="datetimeFigureOut">
              <a:rPr lang="en-US" smtClean="0"/>
              <a:pPr/>
              <a:t>10/20/2020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DD5AF45D-A853-4B56-A0C3-C6619946A495}" type="slidenum">
              <a:rPr lang="en-US" smtClean="0"/>
              <a:pPr/>
              <a:t>‹#›</a:t>
            </a:fld>
            <a:endParaRPr lang="en-US"/>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rgbClr val="FFFF00">
            <a:alpha val="33000"/>
          </a:srgbClr>
        </a:solidFill>
        <a:effectLst/>
      </p:bgPr>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en-US" smtClean="0"/>
              <a:t>Click to edit Master title style</a:t>
            </a:r>
            <a:endParaRPr lang="en-US"/>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97D44641-F14D-497F-9CCC-8B19FE0F35AC}" type="datetimeFigureOut">
              <a:rPr lang="en-US" smtClean="0"/>
              <a:pPr/>
              <a:t>10/20/2020</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DD5AF45D-A853-4B56-A0C3-C6619946A495}" type="slidenum">
              <a:rPr lang="en-US" smtClean="0"/>
              <a:pPr/>
              <a:t>‹#›</a:t>
            </a:fld>
            <a:endParaRPr lang="en-US"/>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ctr" defTabSz="9144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jpg"/><Relationship Id="rId2" Type="http://schemas.openxmlformats.org/officeDocument/2006/relationships/image" Target="../media/image1.jpg"/><Relationship Id="rId1" Type="http://schemas.openxmlformats.org/officeDocument/2006/relationships/slideLayout" Target="../slideLayouts/slideLayout1.xml"/><Relationship Id="rId5" Type="http://schemas.openxmlformats.org/officeDocument/2006/relationships/image" Target="../media/image4.jpg"/><Relationship Id="rId4" Type="http://schemas.openxmlformats.org/officeDocument/2006/relationships/image" Target="../media/image3.jpg"/></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ubtitle 2"/>
          <p:cNvSpPr>
            <a:spLocks noGrp="1"/>
          </p:cNvSpPr>
          <p:nvPr>
            <p:ph type="subTitle" idx="1"/>
          </p:nvPr>
        </p:nvSpPr>
        <p:spPr>
          <a:xfrm>
            <a:off x="304800" y="228600"/>
            <a:ext cx="8382000" cy="6400800"/>
          </a:xfrm>
        </p:spPr>
        <p:txBody>
          <a:bodyPr>
            <a:normAutofit/>
          </a:bodyPr>
          <a:lstStyle/>
          <a:p>
            <a:r>
              <a:rPr lang="en-IN" sz="2200" b="1" dirty="0" smtClean="0">
                <a:solidFill>
                  <a:srgbClr val="C00000"/>
                </a:solidFill>
                <a:effectLst>
                  <a:outerShdw blurRad="38100" dist="38100" dir="2700000" algn="tl">
                    <a:srgbClr val="000000">
                      <a:alpha val="43137"/>
                    </a:srgbClr>
                  </a:outerShdw>
                </a:effectLst>
                <a:latin typeface="Times New Roman" pitchFamily="18" charset="0"/>
                <a:cs typeface="Times New Roman" pitchFamily="18" charset="0"/>
              </a:rPr>
              <a:t>AHE 608</a:t>
            </a:r>
            <a:r>
              <a:rPr lang="en-IN" sz="2200" b="1" dirty="0">
                <a:solidFill>
                  <a:srgbClr val="C00000"/>
                </a:solidFill>
                <a:effectLst>
                  <a:outerShdw blurRad="38100" dist="38100" dir="2700000" algn="tl">
                    <a:srgbClr val="000000">
                      <a:alpha val="43137"/>
                    </a:srgbClr>
                  </a:outerShdw>
                </a:effectLst>
                <a:latin typeface="Times New Roman" pitchFamily="18" charset="0"/>
                <a:cs typeface="Times New Roman" pitchFamily="18" charset="0"/>
              </a:rPr>
              <a:t> (Animal Husbandry Development </a:t>
            </a:r>
            <a:r>
              <a:rPr lang="en-IN" sz="2200" b="1" dirty="0" smtClean="0">
                <a:solidFill>
                  <a:srgbClr val="C00000"/>
                </a:solidFill>
                <a:effectLst>
                  <a:outerShdw blurRad="38100" dist="38100" dir="2700000" algn="tl">
                    <a:srgbClr val="000000">
                      <a:alpha val="43137"/>
                    </a:srgbClr>
                  </a:outerShdw>
                </a:effectLst>
                <a:latin typeface="Times New Roman" pitchFamily="18" charset="0"/>
                <a:cs typeface="Times New Roman" pitchFamily="18" charset="0"/>
              </a:rPr>
              <a:t>Programmes</a:t>
            </a:r>
            <a:r>
              <a:rPr lang="en-IN" sz="2400" b="1" dirty="0" smtClean="0">
                <a:solidFill>
                  <a:srgbClr val="C00000"/>
                </a:solidFill>
                <a:effectLst>
                  <a:outerShdw blurRad="38100" dist="38100" dir="2700000" algn="tl">
                    <a:srgbClr val="000000">
                      <a:alpha val="43137"/>
                    </a:srgbClr>
                  </a:outerShdw>
                </a:effectLst>
                <a:latin typeface="Times New Roman" pitchFamily="18" charset="0"/>
                <a:cs typeface="Times New Roman" pitchFamily="18" charset="0"/>
              </a:rPr>
              <a:t>)</a:t>
            </a:r>
            <a:endParaRPr lang="en-IN" sz="2400" b="1" dirty="0">
              <a:solidFill>
                <a:srgbClr val="C00000"/>
              </a:solidFill>
              <a:effectLst>
                <a:outerShdw blurRad="38100" dist="38100" dir="2700000" algn="tl">
                  <a:srgbClr val="000000">
                    <a:alpha val="43137"/>
                  </a:srgbClr>
                </a:outerShdw>
              </a:effectLst>
              <a:latin typeface="Times New Roman" pitchFamily="18" charset="0"/>
              <a:cs typeface="Times New Roman" pitchFamily="18" charset="0"/>
            </a:endParaRPr>
          </a:p>
          <a:p>
            <a:endParaRPr lang="en-IN" sz="2400" b="1" dirty="0" smtClean="0">
              <a:solidFill>
                <a:srgbClr val="C00000"/>
              </a:solidFill>
              <a:effectLst>
                <a:outerShdw blurRad="38100" dist="38100" dir="2700000" algn="tl">
                  <a:srgbClr val="000000">
                    <a:alpha val="43137"/>
                  </a:srgbClr>
                </a:outerShdw>
              </a:effectLst>
              <a:latin typeface="Times New Roman" pitchFamily="18" charset="0"/>
              <a:cs typeface="Times New Roman" pitchFamily="18" charset="0"/>
            </a:endParaRPr>
          </a:p>
          <a:p>
            <a:endParaRPr lang="en-IN" b="1" dirty="0" smtClean="0">
              <a:solidFill>
                <a:srgbClr val="002060"/>
              </a:solidFill>
              <a:effectLst>
                <a:outerShdw blurRad="38100" dist="38100" dir="2700000" algn="tl">
                  <a:srgbClr val="000000">
                    <a:alpha val="43137"/>
                  </a:srgbClr>
                </a:outerShdw>
              </a:effectLst>
              <a:latin typeface="Times New Roman" pitchFamily="18" charset="0"/>
              <a:cs typeface="Times New Roman" pitchFamily="18" charset="0"/>
            </a:endParaRPr>
          </a:p>
          <a:p>
            <a:endParaRPr lang="en-IN" b="1" dirty="0">
              <a:solidFill>
                <a:srgbClr val="002060"/>
              </a:solidFill>
              <a:effectLst>
                <a:outerShdw blurRad="38100" dist="38100" dir="2700000" algn="tl">
                  <a:srgbClr val="000000">
                    <a:alpha val="43137"/>
                  </a:srgbClr>
                </a:outerShdw>
              </a:effectLst>
              <a:latin typeface="Times New Roman" pitchFamily="18" charset="0"/>
              <a:cs typeface="Times New Roman" pitchFamily="18" charset="0"/>
            </a:endParaRPr>
          </a:p>
          <a:p>
            <a:endParaRPr lang="en-IN" sz="2400" b="1" dirty="0" smtClean="0">
              <a:solidFill>
                <a:srgbClr val="002060"/>
              </a:solidFill>
              <a:effectLst>
                <a:outerShdw blurRad="38100" dist="38100" dir="2700000" algn="tl">
                  <a:srgbClr val="000000">
                    <a:alpha val="43137"/>
                  </a:srgbClr>
                </a:outerShdw>
              </a:effectLst>
              <a:latin typeface="Times New Roman" pitchFamily="18" charset="0"/>
              <a:cs typeface="Times New Roman" pitchFamily="18" charset="0"/>
            </a:endParaRPr>
          </a:p>
          <a:p>
            <a:endParaRPr lang="en-IN" b="1" dirty="0">
              <a:solidFill>
                <a:srgbClr val="002060"/>
              </a:solidFill>
              <a:effectLst>
                <a:outerShdw blurRad="38100" dist="38100" dir="2700000" algn="tl">
                  <a:srgbClr val="000000">
                    <a:alpha val="43137"/>
                  </a:srgbClr>
                </a:outerShdw>
              </a:effectLst>
              <a:latin typeface="Times New Roman" pitchFamily="18" charset="0"/>
              <a:cs typeface="Times New Roman" pitchFamily="18" charset="0"/>
            </a:endParaRPr>
          </a:p>
          <a:p>
            <a:endParaRPr lang="en-IN" b="1" dirty="0" smtClean="0">
              <a:solidFill>
                <a:srgbClr val="002060"/>
              </a:solidFill>
              <a:effectLst>
                <a:outerShdw blurRad="38100" dist="38100" dir="2700000" algn="tl">
                  <a:srgbClr val="000000">
                    <a:alpha val="43137"/>
                  </a:srgbClr>
                </a:outerShdw>
              </a:effectLst>
              <a:latin typeface="Times New Roman" pitchFamily="18" charset="0"/>
              <a:cs typeface="Times New Roman" pitchFamily="18" charset="0"/>
            </a:endParaRPr>
          </a:p>
          <a:p>
            <a:endParaRPr lang="en-IN" b="1" dirty="0">
              <a:solidFill>
                <a:srgbClr val="002060"/>
              </a:solidFill>
              <a:effectLst>
                <a:outerShdw blurRad="38100" dist="38100" dir="2700000" algn="tl">
                  <a:srgbClr val="000000">
                    <a:alpha val="43137"/>
                  </a:srgbClr>
                </a:outerShdw>
              </a:effectLst>
              <a:latin typeface="Times New Roman" pitchFamily="18" charset="0"/>
              <a:cs typeface="Times New Roman" pitchFamily="18" charset="0"/>
            </a:endParaRPr>
          </a:p>
          <a:p>
            <a:endParaRPr lang="en-IN" sz="2400" b="1" dirty="0">
              <a:solidFill>
                <a:srgbClr val="002060"/>
              </a:solidFill>
              <a:effectLst>
                <a:outerShdw blurRad="38100" dist="38100" dir="2700000" algn="tl">
                  <a:srgbClr val="000000">
                    <a:alpha val="43137"/>
                  </a:srgbClr>
                </a:outerShdw>
              </a:effectLst>
              <a:latin typeface="Times New Roman" pitchFamily="18" charset="0"/>
              <a:cs typeface="Times New Roman" pitchFamily="18" charset="0"/>
            </a:endParaRPr>
          </a:p>
          <a:p>
            <a:r>
              <a:rPr lang="en-US" sz="2400" b="1" dirty="0" smtClean="0">
                <a:solidFill>
                  <a:srgbClr val="002060"/>
                </a:solidFill>
                <a:effectLst>
                  <a:outerShdw blurRad="38100" dist="38100" dir="2700000" algn="tl">
                    <a:srgbClr val="000000">
                      <a:alpha val="43137"/>
                    </a:srgbClr>
                  </a:outerShdw>
                </a:effectLst>
                <a:latin typeface="Times New Roman" pitchFamily="18" charset="0"/>
                <a:cs typeface="Times New Roman" pitchFamily="18" charset="0"/>
              </a:rPr>
              <a:t>Dr. </a:t>
            </a:r>
            <a:r>
              <a:rPr lang="en-US" sz="2400" b="1" dirty="0" err="1" smtClean="0">
                <a:solidFill>
                  <a:srgbClr val="002060"/>
                </a:solidFill>
                <a:effectLst>
                  <a:outerShdw blurRad="38100" dist="38100" dir="2700000" algn="tl">
                    <a:srgbClr val="000000">
                      <a:alpha val="43137"/>
                    </a:srgbClr>
                  </a:outerShdw>
                </a:effectLst>
                <a:latin typeface="Times New Roman" pitchFamily="18" charset="0"/>
                <a:cs typeface="Times New Roman" pitchFamily="18" charset="0"/>
              </a:rPr>
              <a:t>Pankaj</a:t>
            </a:r>
            <a:r>
              <a:rPr lang="en-US" sz="2400" b="1" dirty="0" smtClean="0">
                <a:solidFill>
                  <a:srgbClr val="002060"/>
                </a:solidFill>
                <a:effectLst>
                  <a:outerShdw blurRad="38100" dist="38100" dir="2700000" algn="tl">
                    <a:srgbClr val="000000">
                      <a:alpha val="43137"/>
                    </a:srgbClr>
                  </a:outerShdw>
                </a:effectLst>
                <a:latin typeface="Times New Roman" pitchFamily="18" charset="0"/>
                <a:cs typeface="Times New Roman" pitchFamily="18" charset="0"/>
              </a:rPr>
              <a:t> Kumar</a:t>
            </a:r>
            <a:endParaRPr lang="en-IN" sz="2400" b="1" dirty="0" smtClean="0">
              <a:solidFill>
                <a:srgbClr val="002060"/>
              </a:solidFill>
              <a:effectLst>
                <a:outerShdw blurRad="38100" dist="38100" dir="2700000" algn="tl">
                  <a:srgbClr val="000000">
                    <a:alpha val="43137"/>
                  </a:srgbClr>
                </a:outerShdw>
              </a:effectLst>
              <a:latin typeface="Times New Roman" pitchFamily="18" charset="0"/>
              <a:cs typeface="Times New Roman" pitchFamily="18" charset="0"/>
            </a:endParaRPr>
          </a:p>
          <a:p>
            <a:r>
              <a:rPr lang="en-IN" sz="2800" b="1" dirty="0" smtClean="0">
                <a:solidFill>
                  <a:srgbClr val="C00000"/>
                </a:solidFill>
                <a:effectLst>
                  <a:outerShdw blurRad="38100" dist="38100" dir="2700000" algn="tl">
                    <a:srgbClr val="000000">
                      <a:alpha val="43137"/>
                    </a:srgbClr>
                  </a:outerShdw>
                </a:effectLst>
                <a:latin typeface="Times New Roman" pitchFamily="18" charset="0"/>
                <a:cs typeface="Times New Roman" pitchFamily="18" charset="0"/>
              </a:rPr>
              <a:t>Department of Veterinary &amp; Animal Husbandry Extension Education, BVC</a:t>
            </a:r>
            <a:endParaRPr lang="en-IN" sz="2800" dirty="0">
              <a:solidFill>
                <a:srgbClr val="C00000"/>
              </a:solidFill>
              <a:effectLst>
                <a:outerShdw blurRad="38100" dist="38100" dir="2700000" algn="tl">
                  <a:srgbClr val="000000">
                    <a:alpha val="43137"/>
                  </a:srgbClr>
                </a:outerShdw>
              </a:effectLst>
              <a:latin typeface="Times New Roman" pitchFamily="18" charset="0"/>
              <a:cs typeface="Times New Roman" pitchFamily="18" charset="0"/>
            </a:endParaRPr>
          </a:p>
        </p:txBody>
      </p:sp>
      <p:pic>
        <p:nvPicPr>
          <p:cNvPr id="5" name="Picture 2"/>
          <p:cNvPicPr>
            <a:picLocks noChangeAspect="1" noChangeArrowheads="1"/>
          </p:cNvPicPr>
          <p:nvPr/>
        </p:nvPicPr>
        <p:blipFill>
          <a:blip r:embed="rId2" cstate="print">
            <a:extLst>
              <a:ext uri="{28A0092B-C50C-407E-A947-70E740481C1C}">
                <a14:useLocalDpi xmlns:a14="http://schemas.microsoft.com/office/drawing/2010/main" val="0"/>
              </a:ext>
            </a:extLst>
          </a:blip>
          <a:stretch>
            <a:fillRect/>
          </a:stretch>
        </p:blipFill>
        <p:spPr bwMode="auto">
          <a:xfrm>
            <a:off x="1295400" y="1295400"/>
            <a:ext cx="3200400" cy="1752600"/>
          </a:xfrm>
          <a:prstGeom prst="rect">
            <a:avLst/>
          </a:prstGeom>
          <a:ln>
            <a:noFill/>
          </a:ln>
          <a:effectLst>
            <a:softEdge rad="112500"/>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6" name="Picture 4"/>
          <p:cNvPicPr>
            <a:picLocks noChangeAspect="1" noChangeArrowheads="1"/>
          </p:cNvPicPr>
          <p:nvPr/>
        </p:nvPicPr>
        <p:blipFill>
          <a:blip r:embed="rId3">
            <a:extLst>
              <a:ext uri="{28A0092B-C50C-407E-A947-70E740481C1C}">
                <a14:useLocalDpi xmlns:a14="http://schemas.microsoft.com/office/drawing/2010/main" val="0"/>
              </a:ext>
            </a:extLst>
          </a:blip>
          <a:stretch>
            <a:fillRect/>
          </a:stretch>
        </p:blipFill>
        <p:spPr bwMode="auto">
          <a:xfrm>
            <a:off x="1295400" y="3048000"/>
            <a:ext cx="3200400" cy="1802892"/>
          </a:xfrm>
          <a:prstGeom prst="rect">
            <a:avLst/>
          </a:prstGeom>
          <a:ln>
            <a:noFill/>
          </a:ln>
          <a:effectLst>
            <a:softEdge rad="112500"/>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7" name="Picture 3"/>
          <p:cNvPicPr>
            <a:picLocks noChangeAspect="1" noChangeArrowheads="1"/>
          </p:cNvPicPr>
          <p:nvPr/>
        </p:nvPicPr>
        <p:blipFill>
          <a:blip r:embed="rId4">
            <a:extLst>
              <a:ext uri="{28A0092B-C50C-407E-A947-70E740481C1C}">
                <a14:useLocalDpi xmlns:a14="http://schemas.microsoft.com/office/drawing/2010/main" val="0"/>
              </a:ext>
            </a:extLst>
          </a:blip>
          <a:stretch>
            <a:fillRect/>
          </a:stretch>
        </p:blipFill>
        <p:spPr bwMode="auto">
          <a:xfrm>
            <a:off x="4495800" y="3048000"/>
            <a:ext cx="3175000" cy="1802892"/>
          </a:xfrm>
          <a:prstGeom prst="rect">
            <a:avLst/>
          </a:prstGeom>
          <a:ln>
            <a:noFill/>
          </a:ln>
          <a:effectLst>
            <a:softEdge rad="112500"/>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8" name="Picture 3"/>
          <p:cNvPicPr>
            <a:picLocks noChangeAspect="1" noChangeArrowheads="1"/>
          </p:cNvPicPr>
          <p:nvPr/>
        </p:nvPicPr>
        <p:blipFill>
          <a:blip r:embed="rId5">
            <a:extLst>
              <a:ext uri="{28A0092B-C50C-407E-A947-70E740481C1C}">
                <a14:useLocalDpi xmlns:a14="http://schemas.microsoft.com/office/drawing/2010/main" val="0"/>
              </a:ext>
            </a:extLst>
          </a:blip>
          <a:stretch>
            <a:fillRect/>
          </a:stretch>
        </p:blipFill>
        <p:spPr bwMode="auto">
          <a:xfrm>
            <a:off x="4622354" y="1143000"/>
            <a:ext cx="3023491" cy="1752600"/>
          </a:xfrm>
          <a:prstGeom prst="rect">
            <a:avLst/>
          </a:prstGeom>
          <a:ln>
            <a:noFill/>
          </a:ln>
          <a:effectLst>
            <a:softEdge rad="112500"/>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4169651837"/>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a:xfrm>
            <a:off x="228600" y="1295400"/>
            <a:ext cx="8610600" cy="4876799"/>
          </a:xfrm>
        </p:spPr>
        <p:txBody>
          <a:bodyPr>
            <a:normAutofit fontScale="85000" lnSpcReduction="10000"/>
          </a:bodyPr>
          <a:lstStyle/>
          <a:p>
            <a:pPr lvl="0"/>
            <a:r>
              <a:rPr lang="en-IN" dirty="0" smtClean="0"/>
              <a:t>All the activities of rural life were initiated through CDP </a:t>
            </a:r>
            <a:endParaRPr lang="en-US" dirty="0" smtClean="0"/>
          </a:p>
          <a:p>
            <a:pPr lvl="0"/>
            <a:r>
              <a:rPr lang="en-IN" dirty="0" smtClean="0"/>
              <a:t>Goal was to increase milk production and supply to urban areas and improving the quality of indigenous breeds so as to provide draught power. </a:t>
            </a:r>
            <a:endParaRPr lang="en-US" dirty="0" smtClean="0"/>
          </a:p>
          <a:p>
            <a:pPr lvl="0"/>
            <a:r>
              <a:rPr lang="en-IN" dirty="0" smtClean="0"/>
              <a:t>Official cattle breeding policy was laid down emphasizing the development of dual-purpose breeds. </a:t>
            </a:r>
          </a:p>
          <a:p>
            <a:pPr lvl="0"/>
            <a:r>
              <a:rPr lang="en-IN" dirty="0" smtClean="0"/>
              <a:t>Buffaloes were included in </a:t>
            </a:r>
            <a:r>
              <a:rPr lang="en-IN" u="sng" dirty="0" smtClean="0"/>
              <a:t>key village scheme (KVS).</a:t>
            </a:r>
            <a:r>
              <a:rPr lang="en-IN" dirty="0" smtClean="0"/>
              <a:t> </a:t>
            </a:r>
          </a:p>
          <a:p>
            <a:pPr lvl="0"/>
            <a:r>
              <a:rPr lang="en-IN" u="sng" dirty="0" smtClean="0"/>
              <a:t>“</a:t>
            </a:r>
            <a:r>
              <a:rPr lang="en-IN" u="sng" dirty="0" err="1" smtClean="0"/>
              <a:t>Gosadan</a:t>
            </a:r>
            <a:r>
              <a:rPr lang="en-IN" u="sng" dirty="0" smtClean="0"/>
              <a:t>” </a:t>
            </a:r>
            <a:r>
              <a:rPr lang="en-IN" dirty="0" smtClean="0"/>
              <a:t>were set up for surplus cattle. </a:t>
            </a:r>
            <a:endParaRPr lang="en-US" dirty="0" smtClean="0"/>
          </a:p>
          <a:p>
            <a:pPr lvl="0"/>
            <a:r>
              <a:rPr lang="en-IN" dirty="0" smtClean="0"/>
              <a:t>The plan recommended for setting up public milk supply schemes with provision to set up milk board for each urban area. </a:t>
            </a:r>
            <a:endParaRPr lang="en-US" dirty="0" smtClean="0"/>
          </a:p>
          <a:p>
            <a:endParaRPr lang="en-US" dirty="0"/>
          </a:p>
        </p:txBody>
      </p:sp>
      <p:sp>
        <p:nvSpPr>
          <p:cNvPr id="3" name="Title 2"/>
          <p:cNvSpPr>
            <a:spLocks noGrp="1"/>
          </p:cNvSpPr>
          <p:nvPr>
            <p:ph type="title"/>
          </p:nvPr>
        </p:nvSpPr>
        <p:spPr/>
        <p:txBody>
          <a:bodyPr>
            <a:normAutofit/>
          </a:bodyPr>
          <a:lstStyle/>
          <a:p>
            <a:r>
              <a:rPr lang="en-IN" dirty="0" smtClean="0">
                <a:solidFill>
                  <a:srgbClr val="FF0000"/>
                </a:solidFill>
              </a:rPr>
              <a:t>First Five Year Plan (1950-55)</a:t>
            </a:r>
            <a:endParaRPr lang="en-US" dirty="0">
              <a:solidFill>
                <a:srgbClr val="FF0000"/>
              </a:solidFill>
            </a:endParaRPr>
          </a:p>
        </p:txBody>
      </p:sp>
    </p:spTree>
    <p:extLst>
      <p:ext uri="{BB962C8B-B14F-4D97-AF65-F5344CB8AC3E}">
        <p14:creationId xmlns:p14="http://schemas.microsoft.com/office/powerpoint/2010/main" val="3084749045"/>
      </p:ext>
    </p:extLst>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p:txBody>
          <a:bodyPr/>
          <a:lstStyle/>
          <a:p>
            <a:pPr lvl="0"/>
            <a:r>
              <a:rPr lang="en-IN" dirty="0" smtClean="0"/>
              <a:t>The plan provides for pedigree bull rearing farms and for pregnancy testing in KVS areas. </a:t>
            </a:r>
            <a:endParaRPr lang="en-US" dirty="0" smtClean="0"/>
          </a:p>
          <a:p>
            <a:endParaRPr lang="en-US" dirty="0"/>
          </a:p>
        </p:txBody>
      </p:sp>
      <p:sp>
        <p:nvSpPr>
          <p:cNvPr id="3" name="Title 2"/>
          <p:cNvSpPr>
            <a:spLocks noGrp="1"/>
          </p:cNvSpPr>
          <p:nvPr>
            <p:ph type="title"/>
          </p:nvPr>
        </p:nvSpPr>
        <p:spPr/>
        <p:txBody>
          <a:bodyPr>
            <a:normAutofit/>
          </a:bodyPr>
          <a:lstStyle/>
          <a:p>
            <a:r>
              <a:rPr lang="en-IN" dirty="0" smtClean="0">
                <a:solidFill>
                  <a:srgbClr val="FF0000"/>
                </a:solidFill>
              </a:rPr>
              <a:t>Second Five Year Plan (1955-60) </a:t>
            </a:r>
            <a:endParaRPr lang="en-US" dirty="0">
              <a:solidFill>
                <a:srgbClr val="FF0000"/>
              </a:solidFill>
            </a:endParaRPr>
          </a:p>
        </p:txBody>
      </p:sp>
    </p:spTree>
    <p:extLst>
      <p:ext uri="{BB962C8B-B14F-4D97-AF65-F5344CB8AC3E}">
        <p14:creationId xmlns:p14="http://schemas.microsoft.com/office/powerpoint/2010/main" val="2632317812"/>
      </p:ext>
    </p:extLst>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p:txBody>
          <a:bodyPr/>
          <a:lstStyle/>
          <a:p>
            <a:pPr lvl="0"/>
            <a:r>
              <a:rPr lang="en-IN" dirty="0" smtClean="0"/>
              <a:t>It encouraged cross breeding with exotic breeds setting up of fodder banks, feed computing factories using agriculture wastes and </a:t>
            </a:r>
            <a:r>
              <a:rPr lang="en-IN" dirty="0" err="1" smtClean="0"/>
              <a:t>byproducts</a:t>
            </a:r>
            <a:r>
              <a:rPr lang="en-IN" dirty="0" smtClean="0"/>
              <a:t>, manufacture of any dairy machines and equipment in private sector within the country. </a:t>
            </a:r>
            <a:endParaRPr lang="en-US" dirty="0" smtClean="0"/>
          </a:p>
          <a:p>
            <a:pPr lvl="0"/>
            <a:r>
              <a:rPr lang="en-IN" dirty="0" smtClean="0"/>
              <a:t>The urban milk board and milk plants have been abandoned. </a:t>
            </a:r>
            <a:endParaRPr lang="en-US" dirty="0" smtClean="0"/>
          </a:p>
          <a:p>
            <a:endParaRPr lang="en-US" dirty="0"/>
          </a:p>
        </p:txBody>
      </p:sp>
      <p:sp>
        <p:nvSpPr>
          <p:cNvPr id="3" name="Title 2"/>
          <p:cNvSpPr>
            <a:spLocks noGrp="1"/>
          </p:cNvSpPr>
          <p:nvPr>
            <p:ph type="title"/>
          </p:nvPr>
        </p:nvSpPr>
        <p:spPr/>
        <p:txBody>
          <a:bodyPr/>
          <a:lstStyle/>
          <a:p>
            <a:r>
              <a:rPr lang="en-IN" dirty="0" smtClean="0">
                <a:solidFill>
                  <a:srgbClr val="FF0000"/>
                </a:solidFill>
              </a:rPr>
              <a:t>Third Five Year Plan (1960-65)</a:t>
            </a:r>
            <a:endParaRPr lang="en-US" dirty="0">
              <a:solidFill>
                <a:srgbClr val="FF0000"/>
              </a:solidFill>
            </a:endParaRPr>
          </a:p>
        </p:txBody>
      </p:sp>
    </p:spTree>
    <p:extLst>
      <p:ext uri="{BB962C8B-B14F-4D97-AF65-F5344CB8AC3E}">
        <p14:creationId xmlns:p14="http://schemas.microsoft.com/office/powerpoint/2010/main" val="539140217"/>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p:txBody>
          <a:bodyPr>
            <a:normAutofit fontScale="92500" lnSpcReduction="10000"/>
          </a:bodyPr>
          <a:lstStyle/>
          <a:p>
            <a:pPr lvl="0"/>
            <a:r>
              <a:rPr lang="en-IN" dirty="0" smtClean="0"/>
              <a:t>Enlisted selective breeding programme and emphasized crossbreeding with exotic breeds.</a:t>
            </a:r>
            <a:endParaRPr lang="en-US" dirty="0" smtClean="0"/>
          </a:p>
          <a:p>
            <a:pPr lvl="0"/>
            <a:r>
              <a:rPr lang="en-IN" dirty="0" smtClean="0"/>
              <a:t>Second important innovation made was the international linkage of the development strategies through dairy commodity aid under the World Food Programme. </a:t>
            </a:r>
            <a:endParaRPr lang="en-US" dirty="0" smtClean="0"/>
          </a:p>
          <a:p>
            <a:r>
              <a:rPr lang="en-IN" dirty="0" smtClean="0"/>
              <a:t>It also envisaged an </a:t>
            </a:r>
            <a:r>
              <a:rPr lang="en-IN" u="sng" dirty="0" smtClean="0"/>
              <a:t>All India Coordinated Research Project (AICRP) </a:t>
            </a:r>
            <a:r>
              <a:rPr lang="en-IN" dirty="0" smtClean="0"/>
              <a:t>for improvement of production potential of buffaloes and also </a:t>
            </a:r>
            <a:r>
              <a:rPr lang="en-IN" u="sng" dirty="0" smtClean="0"/>
              <a:t>Operation Flood Project (OFP)</a:t>
            </a:r>
            <a:r>
              <a:rPr lang="en-IN" dirty="0" smtClean="0"/>
              <a:t> was introduced. </a:t>
            </a:r>
            <a:endParaRPr lang="en-US" dirty="0"/>
          </a:p>
        </p:txBody>
      </p:sp>
      <p:sp>
        <p:nvSpPr>
          <p:cNvPr id="3" name="Title 2"/>
          <p:cNvSpPr>
            <a:spLocks noGrp="1"/>
          </p:cNvSpPr>
          <p:nvPr>
            <p:ph type="title"/>
          </p:nvPr>
        </p:nvSpPr>
        <p:spPr/>
        <p:txBody>
          <a:bodyPr>
            <a:normAutofit/>
          </a:bodyPr>
          <a:lstStyle/>
          <a:p>
            <a:r>
              <a:rPr lang="en-IN" dirty="0" smtClean="0">
                <a:solidFill>
                  <a:srgbClr val="FF0000"/>
                </a:solidFill>
              </a:rPr>
              <a:t>Fourth Five Year Plan (1969-74) </a:t>
            </a:r>
            <a:endParaRPr lang="en-US" dirty="0">
              <a:solidFill>
                <a:srgbClr val="FF0000"/>
              </a:solidFill>
            </a:endParaRPr>
          </a:p>
        </p:txBody>
      </p:sp>
    </p:spTree>
    <p:extLst>
      <p:ext uri="{BB962C8B-B14F-4D97-AF65-F5344CB8AC3E}">
        <p14:creationId xmlns:p14="http://schemas.microsoft.com/office/powerpoint/2010/main" val="3543100765"/>
      </p:ext>
    </p:extLst>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p:txBody>
          <a:bodyPr/>
          <a:lstStyle/>
          <a:p>
            <a:pPr lvl="0"/>
            <a:r>
              <a:rPr lang="en-IN" dirty="0" smtClean="0"/>
              <a:t>The plan envisaged aggressive breeding for increasing milk production and proposed import of foreign semen doses, bulls and heifers of exotic breeds and increase in the number of exotic cattle breeding farms. </a:t>
            </a:r>
            <a:endParaRPr lang="en-US" dirty="0" smtClean="0"/>
          </a:p>
          <a:p>
            <a:r>
              <a:rPr lang="en-IN" dirty="0" smtClean="0"/>
              <a:t>Large-scale integrated dairy development projects were proposed and were later funded by the ‘World Bank’</a:t>
            </a:r>
            <a:endParaRPr lang="en-US" dirty="0"/>
          </a:p>
        </p:txBody>
      </p:sp>
      <p:sp>
        <p:nvSpPr>
          <p:cNvPr id="3" name="Title 2"/>
          <p:cNvSpPr>
            <a:spLocks noGrp="1"/>
          </p:cNvSpPr>
          <p:nvPr>
            <p:ph type="title"/>
          </p:nvPr>
        </p:nvSpPr>
        <p:spPr/>
        <p:txBody>
          <a:bodyPr/>
          <a:lstStyle/>
          <a:p>
            <a:r>
              <a:rPr lang="en-IN" dirty="0" smtClean="0">
                <a:solidFill>
                  <a:srgbClr val="FF0000"/>
                </a:solidFill>
              </a:rPr>
              <a:t>Fifth Five Year Plan (1974 – 79)</a:t>
            </a:r>
            <a:endParaRPr lang="en-US" dirty="0">
              <a:solidFill>
                <a:srgbClr val="FF0000"/>
              </a:solidFill>
            </a:endParaRPr>
          </a:p>
        </p:txBody>
      </p:sp>
    </p:spTree>
    <p:extLst>
      <p:ext uri="{BB962C8B-B14F-4D97-AF65-F5344CB8AC3E}">
        <p14:creationId xmlns:p14="http://schemas.microsoft.com/office/powerpoint/2010/main" val="3376851751"/>
      </p:ext>
    </p:extLst>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p:txBody>
          <a:bodyPr/>
          <a:lstStyle/>
          <a:p>
            <a:pPr lvl="0"/>
            <a:r>
              <a:rPr lang="en-IN" dirty="0" smtClean="0"/>
              <a:t>This plan proposed to contain the population of cow and buffaloes by replacing non – descript local stock by high yielding cows of indigenous breeds, crossbred cows and improved buffaloes. </a:t>
            </a:r>
            <a:endParaRPr lang="en-US" dirty="0"/>
          </a:p>
        </p:txBody>
      </p:sp>
      <p:sp>
        <p:nvSpPr>
          <p:cNvPr id="3" name="Title 2"/>
          <p:cNvSpPr>
            <a:spLocks noGrp="1"/>
          </p:cNvSpPr>
          <p:nvPr>
            <p:ph type="title"/>
          </p:nvPr>
        </p:nvSpPr>
        <p:spPr/>
        <p:txBody>
          <a:bodyPr/>
          <a:lstStyle/>
          <a:p>
            <a:r>
              <a:rPr lang="en-IN" dirty="0" smtClean="0">
                <a:solidFill>
                  <a:srgbClr val="FF0000"/>
                </a:solidFill>
              </a:rPr>
              <a:t>Sixth Five Year Plan (1980 – 85)</a:t>
            </a:r>
            <a:endParaRPr lang="en-US" dirty="0">
              <a:solidFill>
                <a:srgbClr val="FF0000"/>
              </a:solidFill>
            </a:endParaRPr>
          </a:p>
        </p:txBody>
      </p:sp>
    </p:spTree>
    <p:extLst>
      <p:ext uri="{BB962C8B-B14F-4D97-AF65-F5344CB8AC3E}">
        <p14:creationId xmlns:p14="http://schemas.microsoft.com/office/powerpoint/2010/main" val="2555328247"/>
      </p:ext>
    </p:extLst>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p:txBody>
          <a:bodyPr/>
          <a:lstStyle/>
          <a:p>
            <a:pPr lvl="0"/>
            <a:r>
              <a:rPr lang="en-IN" dirty="0" smtClean="0"/>
              <a:t>This plan proposed to bring almost 50 percent of the cows under crossbreeding programme and set a target of 5.6 percent annual growth in milk production. </a:t>
            </a:r>
            <a:endParaRPr lang="en-US" dirty="0" smtClean="0"/>
          </a:p>
          <a:p>
            <a:r>
              <a:rPr lang="en-IN" u="sng" dirty="0" smtClean="0"/>
              <a:t>Embryo transfer technology and Operation Flood II</a:t>
            </a:r>
            <a:r>
              <a:rPr lang="en-IN" dirty="0" smtClean="0"/>
              <a:t> projects were introduced. </a:t>
            </a:r>
          </a:p>
          <a:p>
            <a:r>
              <a:rPr lang="en-IN" dirty="0" smtClean="0"/>
              <a:t>Importance was attached to fodder development</a:t>
            </a:r>
            <a:endParaRPr lang="en-US" dirty="0"/>
          </a:p>
        </p:txBody>
      </p:sp>
      <p:sp>
        <p:nvSpPr>
          <p:cNvPr id="3" name="Title 2"/>
          <p:cNvSpPr>
            <a:spLocks noGrp="1"/>
          </p:cNvSpPr>
          <p:nvPr>
            <p:ph type="title"/>
          </p:nvPr>
        </p:nvSpPr>
        <p:spPr/>
        <p:txBody>
          <a:bodyPr>
            <a:normAutofit/>
          </a:bodyPr>
          <a:lstStyle/>
          <a:p>
            <a:r>
              <a:rPr lang="en-IN" dirty="0" smtClean="0">
                <a:solidFill>
                  <a:srgbClr val="FF0000"/>
                </a:solidFill>
              </a:rPr>
              <a:t>Seventh Five Year Plan (1986 – 90)</a:t>
            </a:r>
            <a:endParaRPr lang="en-US" dirty="0">
              <a:solidFill>
                <a:srgbClr val="FF0000"/>
              </a:solidFill>
            </a:endParaRPr>
          </a:p>
        </p:txBody>
      </p:sp>
    </p:spTree>
    <p:extLst>
      <p:ext uri="{BB962C8B-B14F-4D97-AF65-F5344CB8AC3E}">
        <p14:creationId xmlns:p14="http://schemas.microsoft.com/office/powerpoint/2010/main" val="298128080"/>
      </p:ext>
    </p:extLst>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p:txBody>
          <a:bodyPr>
            <a:normAutofit fontScale="70000" lnSpcReduction="20000"/>
          </a:bodyPr>
          <a:lstStyle/>
          <a:p>
            <a:pPr lvl="0"/>
            <a:r>
              <a:rPr lang="en-IN" dirty="0" smtClean="0"/>
              <a:t>The realities of the post - GATT world were reflected in this plan. Importance was given for effective animal health management to reduce the economic loss and to enlarge export of livestock products. </a:t>
            </a:r>
            <a:endParaRPr lang="en-US" dirty="0" smtClean="0"/>
          </a:p>
          <a:p>
            <a:pPr lvl="0"/>
            <a:r>
              <a:rPr lang="en-IN" dirty="0" smtClean="0"/>
              <a:t>The Sanitary and </a:t>
            </a:r>
            <a:r>
              <a:rPr lang="en-IN" dirty="0" err="1" smtClean="0"/>
              <a:t>phyto</a:t>
            </a:r>
            <a:r>
              <a:rPr lang="en-IN" dirty="0" smtClean="0"/>
              <a:t>-sanitary (SPS) measures have been introduced in the new World Trade Agreement (WTA). </a:t>
            </a:r>
            <a:endParaRPr lang="en-US" dirty="0" smtClean="0"/>
          </a:p>
          <a:p>
            <a:pPr lvl="0"/>
            <a:r>
              <a:rPr lang="en-IN" dirty="0" smtClean="0"/>
              <a:t>Milk production reached 84.6 million tonnes (</a:t>
            </a:r>
            <a:r>
              <a:rPr lang="en-IN" dirty="0" err="1" smtClean="0"/>
              <a:t>mt</a:t>
            </a:r>
            <a:r>
              <a:rPr lang="en-IN" dirty="0" smtClean="0"/>
              <a:t>) in 2001-2002. The per capita availability of milk increased from 112 gm per day in 1973 – 74 to about 226 gm per day. </a:t>
            </a:r>
            <a:endParaRPr lang="en-US" dirty="0" smtClean="0"/>
          </a:p>
          <a:p>
            <a:r>
              <a:rPr lang="en-IN" dirty="0" smtClean="0"/>
              <a:t>Establishing new milk processing capacity under Milk and Milk Products Order (MMPO) has been removed. An Integrated Dairy Development Programme in Non-Operation Flood area, Hilly and Backward areas was launched during the 8</a:t>
            </a:r>
            <a:r>
              <a:rPr lang="en-IN" baseline="30000" dirty="0" smtClean="0"/>
              <a:t>th</a:t>
            </a:r>
            <a:r>
              <a:rPr lang="en-IN" dirty="0" smtClean="0"/>
              <a:t> Plan. The scheme continued as a Centrally Sponsored Plan Scheme with 100 per cent grants in aid basis to the States. </a:t>
            </a:r>
            <a:endParaRPr lang="en-US" dirty="0"/>
          </a:p>
        </p:txBody>
      </p:sp>
      <p:sp>
        <p:nvSpPr>
          <p:cNvPr id="3" name="Title 2"/>
          <p:cNvSpPr>
            <a:spLocks noGrp="1"/>
          </p:cNvSpPr>
          <p:nvPr>
            <p:ph type="title"/>
          </p:nvPr>
        </p:nvSpPr>
        <p:spPr/>
        <p:txBody>
          <a:bodyPr>
            <a:normAutofit/>
          </a:bodyPr>
          <a:lstStyle/>
          <a:p>
            <a:r>
              <a:rPr lang="en-IN" dirty="0" smtClean="0">
                <a:solidFill>
                  <a:srgbClr val="FF0000"/>
                </a:solidFill>
              </a:rPr>
              <a:t>Eighth Five Year Plan (1992 – 97)</a:t>
            </a:r>
            <a:endParaRPr lang="en-US" dirty="0">
              <a:solidFill>
                <a:srgbClr val="FF0000"/>
              </a:solidFill>
            </a:endParaRPr>
          </a:p>
        </p:txBody>
      </p:sp>
    </p:spTree>
    <p:extLst>
      <p:ext uri="{BB962C8B-B14F-4D97-AF65-F5344CB8AC3E}">
        <p14:creationId xmlns:p14="http://schemas.microsoft.com/office/powerpoint/2010/main" val="3019354313"/>
      </p:ext>
    </p:extLst>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p:txBody>
          <a:bodyPr>
            <a:normAutofit fontScale="77500" lnSpcReduction="20000"/>
          </a:bodyPr>
          <a:lstStyle/>
          <a:p>
            <a:pPr lvl="0"/>
            <a:r>
              <a:rPr lang="en-IN" dirty="0" smtClean="0"/>
              <a:t>The broad frame-work of the cattle and buffalo breeding policy envisaged selective breeding of indigenous breeds in their breeding tracts and use of such improved breeds for upgrading of the non-descript stock. </a:t>
            </a:r>
            <a:endParaRPr lang="en-US" dirty="0" smtClean="0"/>
          </a:p>
          <a:p>
            <a:pPr lvl="0"/>
            <a:r>
              <a:rPr lang="en-IN" dirty="0" smtClean="0"/>
              <a:t>Investment in the dairy sector in the Ninth Plan decreased significantly compared to the Eighth Plan. </a:t>
            </a:r>
            <a:endParaRPr lang="en-US" dirty="0" smtClean="0"/>
          </a:p>
          <a:p>
            <a:pPr lvl="0"/>
            <a:r>
              <a:rPr lang="en-IN" dirty="0" smtClean="0"/>
              <a:t>The Government policy in the dairy sector has been to give preference to the establishment of milk processing plants linking rural milk producers to urban consumers through a network of cooperatives. </a:t>
            </a:r>
            <a:endParaRPr lang="en-US" dirty="0" smtClean="0"/>
          </a:p>
          <a:p>
            <a:pPr lvl="0"/>
            <a:r>
              <a:rPr lang="en-IN" dirty="0" smtClean="0"/>
              <a:t>Restrictions on establishing new milk processing capacity under Milk and Milk Products Order (MMPO) have been removed. </a:t>
            </a:r>
            <a:endParaRPr lang="en-US" dirty="0" smtClean="0"/>
          </a:p>
          <a:p>
            <a:endParaRPr lang="en-US" dirty="0"/>
          </a:p>
        </p:txBody>
      </p:sp>
      <p:sp>
        <p:nvSpPr>
          <p:cNvPr id="3" name="Title 2"/>
          <p:cNvSpPr>
            <a:spLocks noGrp="1"/>
          </p:cNvSpPr>
          <p:nvPr>
            <p:ph type="title"/>
          </p:nvPr>
        </p:nvSpPr>
        <p:spPr/>
        <p:txBody>
          <a:bodyPr>
            <a:normAutofit/>
          </a:bodyPr>
          <a:lstStyle/>
          <a:p>
            <a:r>
              <a:rPr lang="en-IN" dirty="0" smtClean="0">
                <a:solidFill>
                  <a:srgbClr val="FF0000"/>
                </a:solidFill>
              </a:rPr>
              <a:t>Ninth Five Year Plan (1999 – 2001)</a:t>
            </a:r>
            <a:endParaRPr lang="en-US" dirty="0">
              <a:solidFill>
                <a:srgbClr val="FF0000"/>
              </a:solidFill>
            </a:endParaRPr>
          </a:p>
        </p:txBody>
      </p:sp>
    </p:spTree>
    <p:extLst>
      <p:ext uri="{BB962C8B-B14F-4D97-AF65-F5344CB8AC3E}">
        <p14:creationId xmlns:p14="http://schemas.microsoft.com/office/powerpoint/2010/main" val="1764646333"/>
      </p:ext>
    </p:extLst>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p:cNvSpPr>
            <a:spLocks noGrp="1"/>
          </p:cNvSpPr>
          <p:nvPr>
            <p:ph idx="1"/>
          </p:nvPr>
        </p:nvSpPr>
        <p:spPr>
          <a:xfrm>
            <a:off x="533400" y="1066800"/>
            <a:ext cx="8382000" cy="5334000"/>
          </a:xfrm>
        </p:spPr>
        <p:txBody>
          <a:bodyPr>
            <a:normAutofit fontScale="70000" lnSpcReduction="20000"/>
          </a:bodyPr>
          <a:lstStyle/>
          <a:p>
            <a:pPr lvl="0"/>
            <a:r>
              <a:rPr lang="en-IN" dirty="0" smtClean="0"/>
              <a:t>Rapid genetic </a:t>
            </a:r>
            <a:r>
              <a:rPr lang="en-IN" dirty="0" err="1" smtClean="0"/>
              <a:t>upgradation</a:t>
            </a:r>
            <a:r>
              <a:rPr lang="en-IN" dirty="0" smtClean="0"/>
              <a:t> of cattle and buffaloes and improvement in the delivery mechanism of breeding inputs and services to farmers. </a:t>
            </a:r>
            <a:endParaRPr lang="en-US" dirty="0" smtClean="0"/>
          </a:p>
          <a:p>
            <a:pPr lvl="0"/>
            <a:r>
              <a:rPr lang="en-IN" dirty="0" smtClean="0"/>
              <a:t>Extension of dairy development activities in non-operation flood, hilly and backward areas, including clean milk production. </a:t>
            </a:r>
            <a:endParaRPr lang="en-US" dirty="0" smtClean="0"/>
          </a:p>
          <a:p>
            <a:pPr lvl="0"/>
            <a:r>
              <a:rPr lang="en-IN" dirty="0" smtClean="0"/>
              <a:t>Promotion of fodder crops and fodder trees to improve animal nutrition. </a:t>
            </a:r>
            <a:endParaRPr lang="en-US" dirty="0" smtClean="0"/>
          </a:p>
          <a:p>
            <a:pPr lvl="0"/>
            <a:r>
              <a:rPr lang="en-IN" dirty="0" smtClean="0"/>
              <a:t>Provision of adequate animal health services with special emphasis on creation of disease free zones and control of foot and mouth disease. </a:t>
            </a:r>
            <a:endParaRPr lang="en-US" dirty="0" smtClean="0"/>
          </a:p>
          <a:p>
            <a:pPr lvl="0"/>
            <a:r>
              <a:rPr lang="en-IN" dirty="0" smtClean="0"/>
              <a:t>Improvement of small ruminants animals </a:t>
            </a:r>
            <a:endParaRPr lang="en-US" dirty="0" smtClean="0"/>
          </a:p>
          <a:p>
            <a:pPr lvl="0"/>
            <a:r>
              <a:rPr lang="en-IN" dirty="0" smtClean="0"/>
              <a:t>Development of backyard poultry in rural areas.</a:t>
            </a:r>
          </a:p>
          <a:p>
            <a:pPr lvl="0"/>
            <a:r>
              <a:rPr lang="en-IN" dirty="0" smtClean="0"/>
              <a:t>Provision of credit facility to farmers for viable activities. </a:t>
            </a:r>
            <a:endParaRPr lang="en-US" dirty="0" smtClean="0"/>
          </a:p>
          <a:p>
            <a:pPr lvl="0"/>
            <a:r>
              <a:rPr lang="en-IN" dirty="0" smtClean="0"/>
              <a:t>Development of reliable database and management information system. </a:t>
            </a:r>
            <a:endParaRPr lang="en-US" dirty="0"/>
          </a:p>
        </p:txBody>
      </p:sp>
      <p:sp>
        <p:nvSpPr>
          <p:cNvPr id="3" name="Title 2"/>
          <p:cNvSpPr>
            <a:spLocks noGrp="1"/>
          </p:cNvSpPr>
          <p:nvPr>
            <p:ph type="title"/>
          </p:nvPr>
        </p:nvSpPr>
        <p:spPr>
          <a:xfrm>
            <a:off x="457200" y="152400"/>
            <a:ext cx="8229600" cy="884238"/>
          </a:xfrm>
        </p:spPr>
        <p:txBody>
          <a:bodyPr>
            <a:normAutofit/>
          </a:bodyPr>
          <a:lstStyle/>
          <a:p>
            <a:r>
              <a:rPr lang="en-IN" dirty="0" smtClean="0">
                <a:solidFill>
                  <a:srgbClr val="FF0000"/>
                </a:solidFill>
              </a:rPr>
              <a:t>Tenth Five Year Plan (2002 – 2007)</a:t>
            </a:r>
            <a:endParaRPr lang="en-US" dirty="0">
              <a:solidFill>
                <a:srgbClr val="FF0000"/>
              </a:solidFill>
            </a:endParaRPr>
          </a:p>
        </p:txBody>
      </p:sp>
    </p:spTree>
    <p:extLst>
      <p:ext uri="{BB962C8B-B14F-4D97-AF65-F5344CB8AC3E}">
        <p14:creationId xmlns:p14="http://schemas.microsoft.com/office/powerpoint/2010/main" val="2045085761"/>
      </p:ext>
    </p:extLst>
  </p:cSld>
  <p:clrMapOvr>
    <a:masterClrMapping/>
  </p:clrMapOvr>
  <p:timing>
    <p:tnLst>
      <p:par>
        <p:cTn id="1" dur="indefinite" restart="never" nodeType="tmRoot"/>
      </p:par>
    </p:tnLst>
  </p:timing>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6227</TotalTime>
  <Words>808</Words>
  <Application>Microsoft Office PowerPoint</Application>
  <PresentationFormat>On-screen Show (4:3)</PresentationFormat>
  <Paragraphs>56</Paragraphs>
  <Slides>11</Slides>
  <Notes>1</Notes>
  <HiddenSlides>0</HiddenSlides>
  <MMClips>0</MMClips>
  <ScaleCrop>false</ScaleCrop>
  <HeadingPairs>
    <vt:vector size="4" baseType="variant">
      <vt:variant>
        <vt:lpstr>Theme</vt:lpstr>
      </vt:variant>
      <vt:variant>
        <vt:i4>1</vt:i4>
      </vt:variant>
      <vt:variant>
        <vt:lpstr>Slide Titles</vt:lpstr>
      </vt:variant>
      <vt:variant>
        <vt:i4>11</vt:i4>
      </vt:variant>
    </vt:vector>
  </HeadingPairs>
  <TitlesOfParts>
    <vt:vector size="12" baseType="lpstr">
      <vt:lpstr>Office Theme</vt:lpstr>
      <vt:lpstr>PowerPoint Presentation</vt:lpstr>
      <vt:lpstr>First Five Year Plan (1950-55)</vt:lpstr>
      <vt:lpstr>Second Five Year Plan (1955-60) </vt:lpstr>
      <vt:lpstr>Third Five Year Plan (1960-65)</vt:lpstr>
      <vt:lpstr>Fourth Five Year Plan (1969-74) </vt:lpstr>
      <vt:lpstr>Fifth Five Year Plan (1974 – 79)</vt:lpstr>
      <vt:lpstr>Sixth Five Year Plan (1980 – 85)</vt:lpstr>
      <vt:lpstr>Seventh Five Year Plan (1986 – 90)</vt:lpstr>
      <vt:lpstr>Eighth Five Year Plan (1992 – 97)</vt:lpstr>
      <vt:lpstr>Ninth Five Year Plan (1999 – 2001)</vt:lpstr>
      <vt:lpstr>Tenth Five Year Plan (2002 – 2007)</vt:lpstr>
    </vt:vector>
  </TitlesOfParts>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Introduction to Economics</dc:title>
  <dc:creator>SONY</dc:creator>
  <cp:lastModifiedBy>vipin</cp:lastModifiedBy>
  <cp:revision>286</cp:revision>
  <dcterms:created xsi:type="dcterms:W3CDTF">2020-01-10T02:05:01Z</dcterms:created>
  <dcterms:modified xsi:type="dcterms:W3CDTF">2020-10-20T10:42:45Z</dcterms:modified>
</cp:coreProperties>
</file>