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2"/>
  </p:notesMasterIdLst>
  <p:sldIdLst>
    <p:sldId id="307" r:id="rId2"/>
    <p:sldId id="308" r:id="rId3"/>
    <p:sldId id="309" r:id="rId4"/>
    <p:sldId id="310" r:id="rId5"/>
    <p:sldId id="311" r:id="rId6"/>
    <p:sldId id="312" r:id="rId7"/>
    <p:sldId id="313" r:id="rId8"/>
    <p:sldId id="314" r:id="rId9"/>
    <p:sldId id="315" r:id="rId10"/>
    <p:sldId id="316" r:id="rId1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99"/>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35758FB7-9AC5-4552-8A53-C91805E547FA}" styleName="Themed Style 1 - Accent 5">
    <a:tblBg>
      <a:fillRef idx="2">
        <a:schemeClr val="accent5"/>
      </a:fillRef>
      <a:effectRef idx="1">
        <a:schemeClr val="accent5"/>
      </a:effectRef>
    </a:tblBg>
    <a:wholeTbl>
      <a:tcTxStyle>
        <a:fontRef idx="minor">
          <a:scrgbClr r="0" g="0" b="0"/>
        </a:fontRef>
        <a:schemeClr val="dk1"/>
      </a:tcTxStyle>
      <a:tcStyle>
        <a:tcBdr>
          <a:left>
            <a:lnRef idx="1">
              <a:schemeClr val="accent5"/>
            </a:lnRef>
          </a:left>
          <a:right>
            <a:lnRef idx="1">
              <a:schemeClr val="accent5"/>
            </a:lnRef>
          </a:right>
          <a:top>
            <a:lnRef idx="1">
              <a:schemeClr val="accent5"/>
            </a:lnRef>
          </a:top>
          <a:bottom>
            <a:lnRef idx="1">
              <a:schemeClr val="accent5"/>
            </a:lnRef>
          </a:bottom>
          <a:insideH>
            <a:lnRef idx="1">
              <a:schemeClr val="accent5"/>
            </a:lnRef>
          </a:insideH>
          <a:insideV>
            <a:lnRef idx="1">
              <a:schemeClr val="accent5"/>
            </a:lnRef>
          </a:insideV>
        </a:tcBdr>
        <a:fill>
          <a:noFill/>
        </a:fill>
      </a:tcStyle>
    </a:wholeTbl>
    <a:band1H>
      <a:tcStyle>
        <a:tcBdr/>
        <a:fill>
          <a:solidFill>
            <a:schemeClr val="accent5">
              <a:alpha val="40000"/>
            </a:schemeClr>
          </a:solidFill>
        </a:fill>
      </a:tcStyle>
    </a:band1H>
    <a:band2H>
      <a:tcStyle>
        <a:tcBdr/>
      </a:tcStyle>
    </a:band2H>
    <a:band1V>
      <a:tcStyle>
        <a:tcBdr>
          <a:top>
            <a:lnRef idx="1">
              <a:schemeClr val="accent5"/>
            </a:lnRef>
          </a:top>
          <a:bottom>
            <a:lnRef idx="1">
              <a:schemeClr val="accent5"/>
            </a:lnRef>
          </a:bottom>
        </a:tcBdr>
        <a:fill>
          <a:solidFill>
            <a:schemeClr val="accent5">
              <a:alpha val="40000"/>
            </a:schemeClr>
          </a:solidFill>
        </a:fill>
      </a:tcStyle>
    </a:band1V>
    <a:band2V>
      <a:tcStyle>
        <a:tcBdr/>
      </a:tcStyle>
    </a:band2V>
    <a:lastCol>
      <a:tcTxStyle b="on"/>
      <a:tcStyle>
        <a:tcBdr>
          <a:left>
            <a:lnRef idx="2">
              <a:schemeClr val="accent5"/>
            </a:lnRef>
          </a:left>
          <a:right>
            <a:lnRef idx="1">
              <a:schemeClr val="accent5"/>
            </a:lnRef>
          </a:right>
          <a:top>
            <a:lnRef idx="1">
              <a:schemeClr val="accent5"/>
            </a:lnRef>
          </a:top>
          <a:bottom>
            <a:lnRef idx="1">
              <a:schemeClr val="accent5"/>
            </a:lnRef>
          </a:bottom>
          <a:insideH>
            <a:lnRef idx="1">
              <a:schemeClr val="accent5"/>
            </a:lnRef>
          </a:insideH>
          <a:insideV>
            <a:ln>
              <a:noFill/>
            </a:ln>
          </a:insideV>
        </a:tcBdr>
      </a:tcStyle>
    </a:lastCol>
    <a:firstCol>
      <a:tcTxStyle b="on"/>
      <a:tcStyle>
        <a:tcBdr>
          <a:left>
            <a:lnRef idx="1">
              <a:schemeClr val="accent5"/>
            </a:lnRef>
          </a:left>
          <a:right>
            <a:lnRef idx="2">
              <a:schemeClr val="accent5"/>
            </a:lnRef>
          </a:right>
          <a:top>
            <a:lnRef idx="1">
              <a:schemeClr val="accent5"/>
            </a:lnRef>
          </a:top>
          <a:bottom>
            <a:lnRef idx="1">
              <a:schemeClr val="accent5"/>
            </a:lnRef>
          </a:bottom>
          <a:insideH>
            <a:lnRef idx="1">
              <a:schemeClr val="accent5"/>
            </a:lnRef>
          </a:insideH>
          <a:insideV>
            <a:ln>
              <a:noFill/>
            </a:ln>
          </a:insideV>
        </a:tcBdr>
      </a:tcStyle>
    </a:firstCol>
    <a:lastRow>
      <a:tcTxStyle b="on"/>
      <a:tcStyle>
        <a:tcBdr>
          <a:left>
            <a:lnRef idx="1">
              <a:schemeClr val="accent5"/>
            </a:lnRef>
          </a:left>
          <a:right>
            <a:lnRef idx="1">
              <a:schemeClr val="accent5"/>
            </a:lnRef>
          </a:right>
          <a:top>
            <a:lnRef idx="2">
              <a:schemeClr val="accent5"/>
            </a:lnRef>
          </a:top>
          <a:bottom>
            <a:lnRef idx="2">
              <a:schemeClr val="accent5"/>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5"/>
            </a:lnRef>
          </a:left>
          <a:right>
            <a:lnRef idx="1">
              <a:schemeClr val="accent5"/>
            </a:lnRef>
          </a:right>
          <a:top>
            <a:lnRef idx="1">
              <a:schemeClr val="accent5"/>
            </a:lnRef>
          </a:top>
          <a:bottom>
            <a:lnRef idx="2">
              <a:schemeClr val="lt1"/>
            </a:lnRef>
          </a:bottom>
          <a:insideH>
            <a:ln>
              <a:noFill/>
            </a:ln>
          </a:insideH>
          <a:insideV>
            <a:ln>
              <a:noFill/>
            </a:ln>
          </a:insideV>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50" d="100"/>
          <a:sy n="50" d="100"/>
        </p:scale>
        <p:origin x="-1253" y="-77"/>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EA8574D-52D8-4609-BAC6-9DDC9D02FFD7}" type="datetimeFigureOut">
              <a:rPr lang="en-IN" smtClean="0"/>
              <a:t>20-10-2020</a:t>
            </a:fld>
            <a:endParaRPr lang="en-IN"/>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78F278A-C0D0-42DE-B328-A27CDF71FD35}" type="slidenum">
              <a:rPr lang="en-IN" smtClean="0"/>
              <a:t>‹#›</a:t>
            </a:fld>
            <a:endParaRPr lang="en-IN"/>
          </a:p>
        </p:txBody>
      </p:sp>
    </p:spTree>
    <p:extLst>
      <p:ext uri="{BB962C8B-B14F-4D97-AF65-F5344CB8AC3E}">
        <p14:creationId xmlns:p14="http://schemas.microsoft.com/office/powerpoint/2010/main" val="11042651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00">
            <a:alpha val="33000"/>
          </a:srgbClr>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7D44641-F14D-497F-9CCC-8B19FE0F35AC}" type="datetimeFigureOut">
              <a:rPr lang="en-US" smtClean="0"/>
              <a:pPr/>
              <a:t>10/20/2020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D5AF45D-A853-4B56-A0C3-C6619946A495}"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Layout" Target="../slideLayouts/slideLayout1.xml"/><Relationship Id="rId5" Type="http://schemas.openxmlformats.org/officeDocument/2006/relationships/image" Target="../media/image4.jpg"/><Relationship Id="rId4" Type="http://schemas.openxmlformats.org/officeDocument/2006/relationships/image" Target="../media/image3.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228600"/>
            <a:ext cx="8382000" cy="6400800"/>
          </a:xfrm>
        </p:spPr>
        <p:txBody>
          <a:bodyPr>
            <a:normAutofit/>
          </a:bodyPr>
          <a:lstStyle/>
          <a:p>
            <a:r>
              <a:rPr lang="en-IN" sz="22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AHE 608</a:t>
            </a:r>
            <a:r>
              <a:rPr lang="en-IN" sz="2200" b="1" dirty="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 (Animal Husbandry Development </a:t>
            </a:r>
            <a:r>
              <a:rPr lang="en-IN" sz="22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Programmes</a:t>
            </a:r>
            <a:r>
              <a:rPr lang="en-IN" sz="24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a:t>
            </a:r>
            <a:endParaRPr lang="en-IN" sz="2400" b="1" dirty="0">
              <a:solidFill>
                <a:srgbClr val="C0000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sz="24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sz="2400"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r>
              <a:rPr lang="en-US"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rPr>
              <a:t>Dr. </a:t>
            </a:r>
            <a:r>
              <a:rPr lang="en-US" sz="2400" b="1" dirty="0" err="1"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rPr>
              <a:t>Pankaj</a:t>
            </a:r>
            <a:r>
              <a:rPr lang="en-US"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rPr>
              <a:t> Kumar</a:t>
            </a:r>
            <a:endParaRPr lang="en-IN"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r>
              <a:rPr lang="en-IN" sz="28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Department of Veterinary &amp; Animal Husbandry Extension Education, BVC</a:t>
            </a:r>
            <a:endParaRPr lang="en-IN" sz="2800" dirty="0">
              <a:solidFill>
                <a:srgbClr val="C00000"/>
              </a:solidFill>
              <a:effectLst>
                <a:outerShdw blurRad="38100" dist="38100" dir="2700000" algn="tl">
                  <a:srgbClr val="000000">
                    <a:alpha val="43137"/>
                  </a:srgbClr>
                </a:outerShdw>
              </a:effectLst>
              <a:latin typeface="Times New Roman" pitchFamily="18" charset="0"/>
              <a:cs typeface="Times New Roman" pitchFamily="18" charset="0"/>
            </a:endParaRPr>
          </a:p>
        </p:txBody>
      </p:sp>
      <p:pic>
        <p:nvPicPr>
          <p:cNvPr id="5" name="Picture 2"/>
          <p:cNvPicPr>
            <a:picLocks noChangeAspect="1" noChangeArrowheads="1"/>
          </p:cNvPicPr>
          <p:nvPr/>
        </p:nvPicPr>
        <p:blipFill>
          <a:blip r:embed="rId2" cstate="print">
            <a:extLst>
              <a:ext uri="{28A0092B-C50C-407E-A947-70E740481C1C}">
                <a14:useLocalDpi xmlns:a14="http://schemas.microsoft.com/office/drawing/2010/main" val="0"/>
              </a:ext>
            </a:extLst>
          </a:blip>
          <a:stretch>
            <a:fillRect/>
          </a:stretch>
        </p:blipFill>
        <p:spPr bwMode="auto">
          <a:xfrm>
            <a:off x="1295400" y="1295400"/>
            <a:ext cx="3200400" cy="1752600"/>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 name="Picture 4"/>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1295400" y="3048000"/>
            <a:ext cx="3200400" cy="1802892"/>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7" name="Picture 3"/>
          <p:cNvPicPr>
            <a:picLocks noChangeAspect="1" noChangeArrowheads="1"/>
          </p:cNvPicPr>
          <p:nvPr/>
        </p:nvPicPr>
        <p:blipFill>
          <a:blip r:embed="rId4">
            <a:extLst>
              <a:ext uri="{28A0092B-C50C-407E-A947-70E740481C1C}">
                <a14:useLocalDpi xmlns:a14="http://schemas.microsoft.com/office/drawing/2010/main" val="0"/>
              </a:ext>
            </a:extLst>
          </a:blip>
          <a:stretch>
            <a:fillRect/>
          </a:stretch>
        </p:blipFill>
        <p:spPr bwMode="auto">
          <a:xfrm>
            <a:off x="4495800" y="3048000"/>
            <a:ext cx="3175000" cy="1802892"/>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 name="Picture 3"/>
          <p:cNvPicPr>
            <a:picLocks noChangeAspect="1" noChangeArrowheads="1"/>
          </p:cNvPicPr>
          <p:nvPr/>
        </p:nvPicPr>
        <p:blipFill>
          <a:blip r:embed="rId5">
            <a:extLst>
              <a:ext uri="{28A0092B-C50C-407E-A947-70E740481C1C}">
                <a14:useLocalDpi xmlns:a14="http://schemas.microsoft.com/office/drawing/2010/main" val="0"/>
              </a:ext>
            </a:extLst>
          </a:blip>
          <a:stretch>
            <a:fillRect/>
          </a:stretch>
        </p:blipFill>
        <p:spPr bwMode="auto">
          <a:xfrm>
            <a:off x="4622354" y="1143000"/>
            <a:ext cx="3023491" cy="1752600"/>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16965183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457200" y="1371600"/>
            <a:ext cx="8229600" cy="3581400"/>
          </a:xfrm>
        </p:spPr>
        <p:txBody>
          <a:bodyPr>
            <a:normAutofit/>
          </a:bodyPr>
          <a:lstStyle/>
          <a:p>
            <a:pPr algn="ctr"/>
            <a:r>
              <a:rPr lang="en-IN" dirty="0" smtClean="0">
                <a:solidFill>
                  <a:srgbClr val="FF0000"/>
                </a:solidFill>
              </a:rPr>
              <a:t>EFFORTS THROUGH SPECIFIC PROGRAMMES</a:t>
            </a:r>
            <a:endParaRPr lang="en-US" dirty="0">
              <a:solidFill>
                <a:srgbClr val="FF0000"/>
              </a:solidFill>
            </a:endParaRPr>
          </a:p>
        </p:txBody>
      </p:sp>
    </p:spTree>
    <p:extLst>
      <p:ext uri="{BB962C8B-B14F-4D97-AF65-F5344CB8AC3E}">
        <p14:creationId xmlns:p14="http://schemas.microsoft.com/office/powerpoint/2010/main" val="3429368656"/>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57200" y="1143000"/>
            <a:ext cx="8458200" cy="5181599"/>
          </a:xfrm>
        </p:spPr>
        <p:txBody>
          <a:bodyPr>
            <a:normAutofit lnSpcReduction="10000"/>
          </a:bodyPr>
          <a:lstStyle/>
          <a:p>
            <a:pPr lvl="0"/>
            <a:r>
              <a:rPr lang="en-US" sz="2800" dirty="0" smtClean="0"/>
              <a:t>Engaged in rehabilitation of disowned cattle</a:t>
            </a:r>
          </a:p>
          <a:p>
            <a:pPr lvl="0"/>
            <a:r>
              <a:rPr lang="en-US" sz="2800" dirty="0" smtClean="0"/>
              <a:t>Set up Central Council of </a:t>
            </a:r>
            <a:r>
              <a:rPr lang="en-US" sz="2800" dirty="0" err="1" smtClean="0"/>
              <a:t>Govsamvardana</a:t>
            </a:r>
            <a:r>
              <a:rPr lang="en-US" sz="2800" dirty="0" smtClean="0"/>
              <a:t> (1952)</a:t>
            </a:r>
          </a:p>
          <a:p>
            <a:pPr lvl="0"/>
            <a:r>
              <a:rPr lang="en-US" sz="2800" dirty="0" smtClean="0"/>
              <a:t>Some of these </a:t>
            </a:r>
            <a:r>
              <a:rPr lang="en-US" sz="2800" dirty="0" err="1" smtClean="0"/>
              <a:t>gaushalas</a:t>
            </a:r>
            <a:r>
              <a:rPr lang="en-US" sz="2800" dirty="0" smtClean="0"/>
              <a:t> are providing quality indigenous / cross </a:t>
            </a:r>
            <a:r>
              <a:rPr lang="en-US" sz="2800" dirty="0" err="1" smtClean="0"/>
              <a:t>breds</a:t>
            </a:r>
            <a:r>
              <a:rPr lang="en-US" sz="2800" dirty="0" smtClean="0"/>
              <a:t> / heifers / bulls</a:t>
            </a:r>
          </a:p>
          <a:p>
            <a:pPr lvl="0"/>
            <a:r>
              <a:rPr lang="en-US" sz="2800" dirty="0" smtClean="0"/>
              <a:t>One </a:t>
            </a:r>
            <a:r>
              <a:rPr lang="en-US" sz="2800" dirty="0" err="1" smtClean="0"/>
              <a:t>gaushala</a:t>
            </a:r>
            <a:r>
              <a:rPr lang="en-US" sz="2800" dirty="0" smtClean="0"/>
              <a:t> at Bombay (1886) &amp; has established two institutes </a:t>
            </a:r>
            <a:endParaRPr lang="en-US" sz="2400" dirty="0" smtClean="0"/>
          </a:p>
          <a:p>
            <a:pPr lvl="1"/>
            <a:r>
              <a:rPr lang="en-US" sz="2400" dirty="0" smtClean="0"/>
              <a:t>One for research and </a:t>
            </a:r>
            <a:endParaRPr lang="en-US" sz="2000" dirty="0" smtClean="0"/>
          </a:p>
          <a:p>
            <a:pPr lvl="1"/>
            <a:r>
              <a:rPr lang="en-US" sz="2400" dirty="0" smtClean="0"/>
              <a:t>Another for fodder research and grassland development.</a:t>
            </a:r>
            <a:endParaRPr lang="en-US" sz="2000" dirty="0" smtClean="0"/>
          </a:p>
          <a:p>
            <a:pPr lvl="0"/>
            <a:r>
              <a:rPr lang="en-US" sz="2800" dirty="0" smtClean="0"/>
              <a:t>The </a:t>
            </a:r>
            <a:r>
              <a:rPr lang="en-US" sz="2800" dirty="0" err="1" smtClean="0"/>
              <a:t>Sabarmathi</a:t>
            </a:r>
            <a:r>
              <a:rPr lang="en-US" sz="2800" dirty="0" smtClean="0"/>
              <a:t> Ashram </a:t>
            </a:r>
            <a:r>
              <a:rPr lang="en-US" sz="2800" dirty="0" err="1" smtClean="0"/>
              <a:t>gaushala</a:t>
            </a:r>
            <a:r>
              <a:rPr lang="en-US" sz="2800" dirty="0" smtClean="0"/>
              <a:t> founded in 1915 by Mahatma Gandhi near </a:t>
            </a:r>
            <a:r>
              <a:rPr lang="en-US" sz="2800" dirty="0" err="1" smtClean="0"/>
              <a:t>Ahmedabad</a:t>
            </a:r>
            <a:r>
              <a:rPr lang="en-US" sz="2800" dirty="0" smtClean="0"/>
              <a:t> is now being managed by NDDB and has a training centre for AI service including embryo transfer.</a:t>
            </a:r>
            <a:endParaRPr lang="en-US" dirty="0"/>
          </a:p>
        </p:txBody>
      </p:sp>
      <p:sp>
        <p:nvSpPr>
          <p:cNvPr id="3" name="Title 2"/>
          <p:cNvSpPr>
            <a:spLocks noGrp="1"/>
          </p:cNvSpPr>
          <p:nvPr>
            <p:ph type="title"/>
          </p:nvPr>
        </p:nvSpPr>
        <p:spPr/>
        <p:txBody>
          <a:bodyPr/>
          <a:lstStyle/>
          <a:p>
            <a:r>
              <a:rPr lang="en-US" dirty="0" smtClean="0">
                <a:solidFill>
                  <a:srgbClr val="FF0000"/>
                </a:solidFill>
              </a:rPr>
              <a:t>GAUSALAS</a:t>
            </a:r>
            <a:endParaRPr lang="en-US" dirty="0">
              <a:solidFill>
                <a:srgbClr val="FF0000"/>
              </a:solidFill>
            </a:endParaRPr>
          </a:p>
        </p:txBody>
      </p:sp>
    </p:spTree>
    <p:extLst>
      <p:ext uri="{BB962C8B-B14F-4D97-AF65-F5344CB8AC3E}">
        <p14:creationId xmlns:p14="http://schemas.microsoft.com/office/powerpoint/2010/main" val="67367499"/>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92500" lnSpcReduction="10000"/>
          </a:bodyPr>
          <a:lstStyle/>
          <a:p>
            <a:pPr lvl="0"/>
            <a:r>
              <a:rPr lang="en-US" dirty="0" smtClean="0"/>
              <a:t>To preserve the Indian cows and progeny and to breed and upgrade them for supplying plenty of unadulterated milk and milk products to the people and distribute the best female calves to the villagers.</a:t>
            </a:r>
          </a:p>
          <a:p>
            <a:pPr lvl="0"/>
            <a:r>
              <a:rPr lang="en-US" dirty="0" smtClean="0"/>
              <a:t>Prepare best pedigree Indian Bulls and supply to villagers for breeding and upgrading village cows.</a:t>
            </a:r>
          </a:p>
          <a:p>
            <a:pPr lvl="0"/>
            <a:r>
              <a:rPr lang="en-US" dirty="0" smtClean="0"/>
              <a:t>Production of best healthy bullocks for draught work and preserve male calves for distribution to agriculturists. </a:t>
            </a:r>
            <a:endParaRPr lang="en-US" dirty="0"/>
          </a:p>
        </p:txBody>
      </p:sp>
      <p:sp>
        <p:nvSpPr>
          <p:cNvPr id="3" name="Title 2"/>
          <p:cNvSpPr>
            <a:spLocks noGrp="1"/>
          </p:cNvSpPr>
          <p:nvPr>
            <p:ph type="title"/>
          </p:nvPr>
        </p:nvSpPr>
        <p:spPr/>
        <p:txBody>
          <a:bodyPr>
            <a:normAutofit/>
          </a:bodyPr>
          <a:lstStyle/>
          <a:p>
            <a:r>
              <a:rPr lang="en-US" dirty="0" smtClean="0">
                <a:solidFill>
                  <a:srgbClr val="FF0000"/>
                </a:solidFill>
              </a:rPr>
              <a:t>Objectives of </a:t>
            </a:r>
            <a:r>
              <a:rPr lang="en-US" dirty="0" err="1" smtClean="0">
                <a:solidFill>
                  <a:srgbClr val="FF0000"/>
                </a:solidFill>
              </a:rPr>
              <a:t>Gaushalas</a:t>
            </a:r>
            <a:r>
              <a:rPr lang="en-US" dirty="0" smtClean="0">
                <a:solidFill>
                  <a:srgbClr val="FF0000"/>
                </a:solidFill>
              </a:rPr>
              <a:t>:</a:t>
            </a:r>
            <a:endParaRPr lang="en-US" dirty="0">
              <a:solidFill>
                <a:srgbClr val="FF0000"/>
              </a:solidFill>
            </a:endParaRPr>
          </a:p>
        </p:txBody>
      </p:sp>
    </p:spTree>
    <p:extLst>
      <p:ext uri="{BB962C8B-B14F-4D97-AF65-F5344CB8AC3E}">
        <p14:creationId xmlns:p14="http://schemas.microsoft.com/office/powerpoint/2010/main" val="429179285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533400" y="808037"/>
            <a:ext cx="8610600" cy="4525963"/>
          </a:xfrm>
        </p:spPr>
        <p:txBody>
          <a:bodyPr>
            <a:noAutofit/>
          </a:bodyPr>
          <a:lstStyle/>
          <a:p>
            <a:pPr lvl="0"/>
            <a:r>
              <a:rPr lang="en-US" sz="2000" dirty="0" smtClean="0"/>
              <a:t>The </a:t>
            </a:r>
            <a:r>
              <a:rPr lang="en-US" sz="2000" dirty="0" err="1" smtClean="0"/>
              <a:t>Gaushala</a:t>
            </a:r>
            <a:r>
              <a:rPr lang="en-US" sz="2000" dirty="0" smtClean="0"/>
              <a:t> movement practiced for the last 5000 years </a:t>
            </a:r>
          </a:p>
          <a:p>
            <a:pPr lvl="0"/>
            <a:r>
              <a:rPr lang="en-US" sz="2000" dirty="0" smtClean="0"/>
              <a:t>Yardstick for measuring economic esteem and prosperity</a:t>
            </a:r>
          </a:p>
          <a:p>
            <a:pPr lvl="0"/>
            <a:r>
              <a:rPr lang="en-US" sz="2000" dirty="0" smtClean="0"/>
              <a:t>Cow being the backbone of rural life and economy in India </a:t>
            </a:r>
          </a:p>
          <a:p>
            <a:pPr lvl="0"/>
            <a:r>
              <a:rPr lang="en-US" sz="2000" dirty="0" smtClean="0"/>
              <a:t>Grazing areas &amp; grasslands were kept reserved in abundance everywhere. </a:t>
            </a:r>
          </a:p>
          <a:p>
            <a:pPr lvl="0"/>
            <a:r>
              <a:rPr lang="en-US" sz="2000" dirty="0" smtClean="0"/>
              <a:t>People used to donate their lands to </a:t>
            </a:r>
            <a:r>
              <a:rPr lang="en-US" sz="2000" dirty="0" err="1" smtClean="0"/>
              <a:t>Gaushalas</a:t>
            </a:r>
            <a:r>
              <a:rPr lang="en-US" sz="2000" dirty="0" smtClean="0"/>
              <a:t> on auspicious occasions </a:t>
            </a:r>
          </a:p>
          <a:p>
            <a:pPr lvl="0"/>
            <a:r>
              <a:rPr lang="en-US" sz="2000" dirty="0" smtClean="0"/>
              <a:t>ICAR (1946) recommended a plan to encourage them &amp; to constitute state-wise federations of </a:t>
            </a:r>
            <a:r>
              <a:rPr lang="en-US" sz="2000" dirty="0" err="1" smtClean="0"/>
              <a:t>Gausalas</a:t>
            </a:r>
            <a:r>
              <a:rPr lang="en-US" sz="2000" dirty="0" smtClean="0"/>
              <a:t> &amp; </a:t>
            </a:r>
            <a:r>
              <a:rPr lang="en-US" sz="2000" dirty="0" err="1" smtClean="0"/>
              <a:t>Pinjarapoles</a:t>
            </a:r>
            <a:r>
              <a:rPr lang="en-US" sz="2000" dirty="0" smtClean="0"/>
              <a:t>.</a:t>
            </a:r>
          </a:p>
          <a:p>
            <a:pPr lvl="0"/>
            <a:r>
              <a:rPr lang="en-US" sz="2000" dirty="0" err="1" smtClean="0"/>
              <a:t>Goshalas</a:t>
            </a:r>
            <a:r>
              <a:rPr lang="en-US" sz="2000" dirty="0" smtClean="0"/>
              <a:t> &amp; </a:t>
            </a:r>
            <a:r>
              <a:rPr lang="en-US" sz="2000" dirty="0" err="1" smtClean="0"/>
              <a:t>Pinjarapoles</a:t>
            </a:r>
            <a:r>
              <a:rPr lang="en-US" sz="2000" dirty="0" smtClean="0"/>
              <a:t> managed by the community were still running. </a:t>
            </a:r>
          </a:p>
          <a:p>
            <a:pPr lvl="0"/>
            <a:r>
              <a:rPr lang="en-US" sz="2000" dirty="0" smtClean="0"/>
              <a:t>During First Five Year Plan, nearly 3,000 </a:t>
            </a:r>
            <a:r>
              <a:rPr lang="en-US" sz="2000" dirty="0" err="1" smtClean="0"/>
              <a:t>Gaushalas</a:t>
            </a:r>
            <a:r>
              <a:rPr lang="en-US" sz="2000" dirty="0" smtClean="0"/>
              <a:t> and </a:t>
            </a:r>
            <a:r>
              <a:rPr lang="en-US" sz="2000" dirty="0" err="1" smtClean="0"/>
              <a:t>Pinjarapoles</a:t>
            </a:r>
            <a:r>
              <a:rPr lang="en-US" sz="2000" dirty="0" smtClean="0"/>
              <a:t> maintained over 6 </a:t>
            </a:r>
            <a:r>
              <a:rPr lang="en-US" sz="2000" dirty="0" err="1" smtClean="0"/>
              <a:t>lakh</a:t>
            </a:r>
            <a:r>
              <a:rPr lang="en-US" sz="2000" dirty="0" smtClean="0"/>
              <a:t> cattle at an annual cost of Rs. 7 </a:t>
            </a:r>
            <a:r>
              <a:rPr lang="en-US" sz="2000" dirty="0" err="1" smtClean="0"/>
              <a:t>crores</a:t>
            </a:r>
            <a:r>
              <a:rPr lang="en-US" sz="2000" dirty="0" smtClean="0"/>
              <a:t>. </a:t>
            </a:r>
          </a:p>
          <a:p>
            <a:pPr lvl="0"/>
            <a:r>
              <a:rPr lang="en-US" sz="2000" dirty="0" smtClean="0"/>
              <a:t>Realized that, in spite of their drawbacks, serve as useful </a:t>
            </a:r>
            <a:r>
              <a:rPr lang="en-US" sz="2000" dirty="0" err="1" smtClean="0"/>
              <a:t>centres</a:t>
            </a:r>
            <a:r>
              <a:rPr lang="en-US" sz="2000" dirty="0" smtClean="0"/>
              <a:t> for the improvement of cattle and milk production, supplementing Government’s efforts in this direction.</a:t>
            </a:r>
            <a:endParaRPr lang="en-US" sz="2000" dirty="0"/>
          </a:p>
        </p:txBody>
      </p:sp>
      <p:sp>
        <p:nvSpPr>
          <p:cNvPr id="3" name="Title 2"/>
          <p:cNvSpPr>
            <a:spLocks noGrp="1"/>
          </p:cNvSpPr>
          <p:nvPr>
            <p:ph type="title"/>
          </p:nvPr>
        </p:nvSpPr>
        <p:spPr>
          <a:xfrm>
            <a:off x="457200" y="152400"/>
            <a:ext cx="8229600" cy="792162"/>
          </a:xfrm>
        </p:spPr>
        <p:txBody>
          <a:bodyPr/>
          <a:lstStyle/>
          <a:p>
            <a:r>
              <a:rPr lang="en-US" dirty="0" smtClean="0">
                <a:solidFill>
                  <a:srgbClr val="FF0000"/>
                </a:solidFill>
              </a:rPr>
              <a:t>History</a:t>
            </a:r>
            <a:endParaRPr lang="en-US" dirty="0">
              <a:solidFill>
                <a:srgbClr val="FF0000"/>
              </a:solidFill>
            </a:endParaRPr>
          </a:p>
        </p:txBody>
      </p:sp>
    </p:spTree>
    <p:extLst>
      <p:ext uri="{BB962C8B-B14F-4D97-AF65-F5344CB8AC3E}">
        <p14:creationId xmlns:p14="http://schemas.microsoft.com/office/powerpoint/2010/main" val="5035703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228600" y="1219200"/>
            <a:ext cx="8839200" cy="5791200"/>
          </a:xfrm>
        </p:spPr>
        <p:txBody>
          <a:bodyPr>
            <a:noAutofit/>
          </a:bodyPr>
          <a:lstStyle/>
          <a:p>
            <a:pPr lvl="0"/>
            <a:r>
              <a:rPr lang="en-US" sz="2400" dirty="0" smtClean="0"/>
              <a:t>GOI appointed a ‘Cattle Preservation and Development Committee’ on 19.11.1947 under the chairmanship of </a:t>
            </a:r>
            <a:r>
              <a:rPr lang="en-US" sz="2400" dirty="0" err="1" smtClean="0"/>
              <a:t>Sardar</a:t>
            </a:r>
            <a:r>
              <a:rPr lang="en-US" sz="2400" dirty="0" smtClean="0"/>
              <a:t> </a:t>
            </a:r>
            <a:r>
              <a:rPr lang="en-US" sz="2400" dirty="0" err="1" smtClean="0"/>
              <a:t>Datar</a:t>
            </a:r>
            <a:r>
              <a:rPr lang="en-US" sz="2400" dirty="0" smtClean="0"/>
              <a:t> Singh </a:t>
            </a:r>
          </a:p>
          <a:p>
            <a:pPr lvl="0"/>
            <a:r>
              <a:rPr lang="en-US" sz="2400" dirty="0" smtClean="0"/>
              <a:t>Recommended establishment of ‘</a:t>
            </a:r>
            <a:r>
              <a:rPr lang="en-US" sz="2400" dirty="0" err="1" smtClean="0"/>
              <a:t>Gosadans</a:t>
            </a:r>
            <a:r>
              <a:rPr lang="en-US" sz="2400" dirty="0" smtClean="0"/>
              <a:t>’ where ‘uneconomic’ cattle could be housed cheaply and allowed to die naturally. </a:t>
            </a:r>
          </a:p>
          <a:p>
            <a:pPr lvl="0"/>
            <a:r>
              <a:rPr lang="en-US" sz="2400" dirty="0" smtClean="0"/>
              <a:t>Planned to established 160 </a:t>
            </a:r>
            <a:r>
              <a:rPr lang="en-US" sz="2400" dirty="0" err="1" smtClean="0"/>
              <a:t>Gosadans</a:t>
            </a:r>
            <a:r>
              <a:rPr lang="en-US" sz="2400" dirty="0" smtClean="0"/>
              <a:t> during 1st five year plan</a:t>
            </a:r>
          </a:p>
          <a:p>
            <a:pPr lvl="0"/>
            <a:r>
              <a:rPr lang="en-US" sz="2400" dirty="0" smtClean="0"/>
              <a:t>The scheme was launched to solve the problem of degraded cattle. </a:t>
            </a:r>
          </a:p>
          <a:p>
            <a:pPr lvl="0"/>
            <a:r>
              <a:rPr lang="en-US" sz="2400" dirty="0" smtClean="0"/>
              <a:t>One </a:t>
            </a:r>
            <a:r>
              <a:rPr lang="en-US" sz="2400" dirty="0" err="1" smtClean="0"/>
              <a:t>Gosadan</a:t>
            </a:r>
            <a:r>
              <a:rPr lang="en-US" sz="2400" dirty="0" smtClean="0"/>
              <a:t> was designed to house 2000 cattle in a land of about 4000 acres. </a:t>
            </a:r>
          </a:p>
          <a:p>
            <a:pPr lvl="0"/>
            <a:r>
              <a:rPr lang="en-US" sz="2400" dirty="0" smtClean="0"/>
              <a:t>The scheme could not achieve the projected targets. </a:t>
            </a:r>
          </a:p>
          <a:p>
            <a:pPr lvl="0"/>
            <a:r>
              <a:rPr lang="en-US" sz="2400" dirty="0" smtClean="0"/>
              <a:t>Only 17 </a:t>
            </a:r>
            <a:r>
              <a:rPr lang="en-US" sz="2400" dirty="0" err="1" smtClean="0"/>
              <a:t>Gosadans</a:t>
            </a:r>
            <a:r>
              <a:rPr lang="en-US" sz="2400" dirty="0" smtClean="0"/>
              <a:t> could be started during the plan</a:t>
            </a:r>
          </a:p>
          <a:p>
            <a:endParaRPr lang="en-US" sz="2400" dirty="0"/>
          </a:p>
        </p:txBody>
      </p:sp>
      <p:sp>
        <p:nvSpPr>
          <p:cNvPr id="3" name="Title 2"/>
          <p:cNvSpPr>
            <a:spLocks noGrp="1"/>
          </p:cNvSpPr>
          <p:nvPr>
            <p:ph type="title"/>
          </p:nvPr>
        </p:nvSpPr>
        <p:spPr/>
        <p:txBody>
          <a:bodyPr/>
          <a:lstStyle/>
          <a:p>
            <a:r>
              <a:rPr lang="en-US" dirty="0" smtClean="0">
                <a:solidFill>
                  <a:srgbClr val="FF0000"/>
                </a:solidFill>
              </a:rPr>
              <a:t>GOSADANS</a:t>
            </a:r>
            <a:endParaRPr lang="en-US" dirty="0">
              <a:solidFill>
                <a:srgbClr val="FF0000"/>
              </a:solidFill>
            </a:endParaRPr>
          </a:p>
        </p:txBody>
      </p:sp>
    </p:spTree>
    <p:extLst>
      <p:ext uri="{BB962C8B-B14F-4D97-AF65-F5344CB8AC3E}">
        <p14:creationId xmlns:p14="http://schemas.microsoft.com/office/powerpoint/2010/main" val="180547325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Autofit/>
          </a:bodyPr>
          <a:lstStyle/>
          <a:p>
            <a:pPr lvl="0"/>
            <a:r>
              <a:rPr lang="en-US" sz="2800" dirty="0" smtClean="0"/>
              <a:t>A novel &amp; systematic attempt made by independent India in August 1952 for development in cattle &amp; buffalo</a:t>
            </a:r>
            <a:endParaRPr lang="en-US" sz="2800" u="sng" dirty="0" smtClean="0"/>
          </a:p>
          <a:p>
            <a:pPr lvl="0">
              <a:buNone/>
            </a:pPr>
            <a:r>
              <a:rPr lang="en-US" sz="2800" u="sng" dirty="0" smtClean="0">
                <a:solidFill>
                  <a:srgbClr val="FF0000"/>
                </a:solidFill>
              </a:rPr>
              <a:t>The basic aim </a:t>
            </a:r>
          </a:p>
          <a:p>
            <a:pPr lvl="0"/>
            <a:r>
              <a:rPr lang="en-US" sz="2800" dirty="0" smtClean="0"/>
              <a:t>To bring about rapid improvement in the production potentiality </a:t>
            </a:r>
          </a:p>
          <a:p>
            <a:pPr lvl="0"/>
            <a:r>
              <a:rPr lang="en-US" sz="2800" dirty="0" smtClean="0"/>
              <a:t>to use improved breeding programme </a:t>
            </a:r>
          </a:p>
          <a:p>
            <a:pPr lvl="0"/>
            <a:r>
              <a:rPr lang="en-US" sz="2800" dirty="0" smtClean="0"/>
              <a:t>To provide effective healthcare, and scientific management and organized marketing facilities. </a:t>
            </a:r>
          </a:p>
          <a:p>
            <a:endParaRPr lang="en-US" sz="2800" dirty="0"/>
          </a:p>
        </p:txBody>
      </p:sp>
      <p:sp>
        <p:nvSpPr>
          <p:cNvPr id="3" name="Title 2"/>
          <p:cNvSpPr>
            <a:spLocks noGrp="1"/>
          </p:cNvSpPr>
          <p:nvPr>
            <p:ph type="title"/>
          </p:nvPr>
        </p:nvSpPr>
        <p:spPr/>
        <p:txBody>
          <a:bodyPr/>
          <a:lstStyle/>
          <a:p>
            <a:r>
              <a:rPr lang="en-US" dirty="0" smtClean="0">
                <a:solidFill>
                  <a:srgbClr val="FF0000"/>
                </a:solidFill>
              </a:rPr>
              <a:t>KEY VILLAGE SCHEME</a:t>
            </a:r>
            <a:endParaRPr lang="en-US" dirty="0">
              <a:solidFill>
                <a:srgbClr val="FF0000"/>
              </a:solidFill>
            </a:endParaRPr>
          </a:p>
        </p:txBody>
      </p:sp>
    </p:spTree>
    <p:extLst>
      <p:ext uri="{BB962C8B-B14F-4D97-AF65-F5344CB8AC3E}">
        <p14:creationId xmlns:p14="http://schemas.microsoft.com/office/powerpoint/2010/main" val="2562977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57200" y="1493837"/>
            <a:ext cx="8229600" cy="4525963"/>
          </a:xfrm>
        </p:spPr>
        <p:txBody>
          <a:bodyPr>
            <a:noAutofit/>
          </a:bodyPr>
          <a:lstStyle/>
          <a:p>
            <a:pPr lvl="1"/>
            <a:r>
              <a:rPr lang="en-US" sz="2800" dirty="0" smtClean="0"/>
              <a:t>Introduction of superior bulls </a:t>
            </a:r>
          </a:p>
          <a:p>
            <a:pPr lvl="1"/>
            <a:r>
              <a:rPr lang="en-US" sz="2800" dirty="0" smtClean="0"/>
              <a:t>Castration of undesirable inferior bulls </a:t>
            </a:r>
          </a:p>
          <a:p>
            <a:pPr lvl="1"/>
            <a:r>
              <a:rPr lang="en-US" sz="2800" dirty="0" smtClean="0"/>
              <a:t>Use of artificial insemination </a:t>
            </a:r>
          </a:p>
          <a:p>
            <a:pPr lvl="1"/>
            <a:r>
              <a:rPr lang="en-US" sz="2800" dirty="0" smtClean="0"/>
              <a:t>Milk recording </a:t>
            </a:r>
          </a:p>
          <a:p>
            <a:pPr lvl="1"/>
            <a:r>
              <a:rPr lang="en-US" sz="2800" dirty="0" smtClean="0"/>
              <a:t>Improved fodder production </a:t>
            </a:r>
          </a:p>
          <a:p>
            <a:pPr lvl="1"/>
            <a:r>
              <a:rPr lang="en-US" sz="2800" dirty="0" smtClean="0"/>
              <a:t>Prevention and treatment of diseases </a:t>
            </a:r>
          </a:p>
          <a:p>
            <a:pPr lvl="1"/>
            <a:r>
              <a:rPr lang="en-US" sz="2800" dirty="0" smtClean="0"/>
              <a:t>Distribution of mineral feed supplements</a:t>
            </a:r>
          </a:p>
          <a:p>
            <a:endParaRPr lang="en-IN" sz="2800" dirty="0"/>
          </a:p>
        </p:txBody>
      </p:sp>
      <p:sp>
        <p:nvSpPr>
          <p:cNvPr id="4" name="Title 3"/>
          <p:cNvSpPr>
            <a:spLocks noGrp="1"/>
          </p:cNvSpPr>
          <p:nvPr>
            <p:ph type="title"/>
          </p:nvPr>
        </p:nvSpPr>
        <p:spPr/>
        <p:txBody>
          <a:bodyPr/>
          <a:lstStyle/>
          <a:p>
            <a:r>
              <a:rPr lang="en-US" dirty="0" smtClean="0">
                <a:solidFill>
                  <a:srgbClr val="FF0000"/>
                </a:solidFill>
              </a:rPr>
              <a:t>KVS programme included</a:t>
            </a:r>
            <a:endParaRPr lang="en-IN" dirty="0">
              <a:solidFill>
                <a:srgbClr val="FF0000"/>
              </a:solidFill>
            </a:endParaRPr>
          </a:p>
        </p:txBody>
      </p:sp>
    </p:spTree>
    <p:extLst>
      <p:ext uri="{BB962C8B-B14F-4D97-AF65-F5344CB8AC3E}">
        <p14:creationId xmlns:p14="http://schemas.microsoft.com/office/powerpoint/2010/main" val="30790037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Autofit/>
          </a:bodyPr>
          <a:lstStyle/>
          <a:p>
            <a:pPr lvl="0">
              <a:buNone/>
            </a:pPr>
            <a:r>
              <a:rPr lang="en-US" sz="2800" dirty="0" smtClean="0"/>
              <a:t>Key Village Blocks included</a:t>
            </a:r>
          </a:p>
          <a:p>
            <a:pPr lvl="0"/>
            <a:r>
              <a:rPr lang="en-US" sz="2800" dirty="0" smtClean="0"/>
              <a:t>AI centre </a:t>
            </a:r>
          </a:p>
          <a:p>
            <a:pPr lvl="0"/>
            <a:r>
              <a:rPr lang="en-US" sz="2800" dirty="0" smtClean="0"/>
              <a:t>Four key village units</a:t>
            </a:r>
            <a:endParaRPr lang="en-IN" sz="2800" dirty="0"/>
          </a:p>
        </p:txBody>
      </p:sp>
      <p:sp>
        <p:nvSpPr>
          <p:cNvPr id="3" name="Title 2"/>
          <p:cNvSpPr>
            <a:spLocks noGrp="1"/>
          </p:cNvSpPr>
          <p:nvPr>
            <p:ph type="title"/>
          </p:nvPr>
        </p:nvSpPr>
        <p:spPr/>
        <p:txBody>
          <a:bodyPr/>
          <a:lstStyle/>
          <a:p>
            <a:r>
              <a:rPr lang="en-US" dirty="0" smtClean="0">
                <a:solidFill>
                  <a:srgbClr val="FF0000"/>
                </a:solidFill>
              </a:rPr>
              <a:t>KVS organizational structure</a:t>
            </a:r>
            <a:endParaRPr lang="en-IN" dirty="0">
              <a:solidFill>
                <a:srgbClr val="FF0000"/>
              </a:solidFill>
            </a:endParaRPr>
          </a:p>
        </p:txBody>
      </p:sp>
    </p:spTree>
    <p:extLst>
      <p:ext uri="{BB962C8B-B14F-4D97-AF65-F5344CB8AC3E}">
        <p14:creationId xmlns:p14="http://schemas.microsoft.com/office/powerpoint/2010/main" val="2837736618"/>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152400" y="1481328"/>
            <a:ext cx="8839200" cy="4525963"/>
          </a:xfrm>
        </p:spPr>
        <p:txBody>
          <a:bodyPr>
            <a:normAutofit/>
          </a:bodyPr>
          <a:lstStyle/>
          <a:p>
            <a:r>
              <a:rPr lang="en-US" sz="2800" dirty="0" smtClean="0"/>
              <a:t>Establishment of centers in the states where there were no recognized breeds</a:t>
            </a:r>
          </a:p>
          <a:p>
            <a:r>
              <a:rPr lang="en-US" sz="2800" dirty="0" smtClean="0"/>
              <a:t>Created confusion in the personnel of Animal Husbandry Departments (AHDs) by introducing lot of modifications in the scheme</a:t>
            </a:r>
          </a:p>
          <a:p>
            <a:r>
              <a:rPr lang="en-US" sz="2800" dirty="0" smtClean="0"/>
              <a:t>Inadequate attention paid to the fodder development and in establishment of marketing cells.</a:t>
            </a:r>
            <a:endParaRPr lang="en-IN" sz="2800" dirty="0"/>
          </a:p>
        </p:txBody>
      </p:sp>
      <p:sp>
        <p:nvSpPr>
          <p:cNvPr id="3" name="Title 2"/>
          <p:cNvSpPr>
            <a:spLocks noGrp="1"/>
          </p:cNvSpPr>
          <p:nvPr>
            <p:ph type="title"/>
          </p:nvPr>
        </p:nvSpPr>
        <p:spPr/>
        <p:txBody>
          <a:bodyPr/>
          <a:lstStyle/>
          <a:p>
            <a:r>
              <a:rPr lang="en-US" sz="4400" dirty="0" smtClean="0">
                <a:solidFill>
                  <a:srgbClr val="FF0000"/>
                </a:solidFill>
              </a:rPr>
              <a:t>Reasons for failure of KVS </a:t>
            </a:r>
            <a:endParaRPr lang="en-IN" dirty="0">
              <a:solidFill>
                <a:srgbClr val="FF0000"/>
              </a:solidFill>
            </a:endParaRPr>
          </a:p>
        </p:txBody>
      </p:sp>
    </p:spTree>
    <p:extLst>
      <p:ext uri="{BB962C8B-B14F-4D97-AF65-F5344CB8AC3E}">
        <p14:creationId xmlns:p14="http://schemas.microsoft.com/office/powerpoint/2010/main" val="2831020510"/>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6228</TotalTime>
  <Words>562</Words>
  <Application>Microsoft Office PowerPoint</Application>
  <PresentationFormat>On-screen Show (4:3)</PresentationFormat>
  <Paragraphs>64</Paragraphs>
  <Slides>10</Slides>
  <Notes>0</Notes>
  <HiddenSlides>0</HiddenSlides>
  <MMClips>0</MMClips>
  <ScaleCrop>false</ScaleCrop>
  <HeadingPairs>
    <vt:vector size="4" baseType="variant">
      <vt:variant>
        <vt:lpstr>Theme</vt:lpstr>
      </vt:variant>
      <vt:variant>
        <vt:i4>1</vt:i4>
      </vt:variant>
      <vt:variant>
        <vt:lpstr>Slide Titles</vt:lpstr>
      </vt:variant>
      <vt:variant>
        <vt:i4>10</vt:i4>
      </vt:variant>
    </vt:vector>
  </HeadingPairs>
  <TitlesOfParts>
    <vt:vector size="11" baseType="lpstr">
      <vt:lpstr>Office Theme</vt:lpstr>
      <vt:lpstr>PowerPoint Presentation</vt:lpstr>
      <vt:lpstr>EFFORTS THROUGH SPECIFIC PROGRAMMES</vt:lpstr>
      <vt:lpstr>GAUSALAS</vt:lpstr>
      <vt:lpstr>Objectives of Gaushalas:</vt:lpstr>
      <vt:lpstr>History</vt:lpstr>
      <vt:lpstr>GOSADANS</vt:lpstr>
      <vt:lpstr>KEY VILLAGE SCHEME</vt:lpstr>
      <vt:lpstr>KVS programme included</vt:lpstr>
      <vt:lpstr>KVS organizational structure</vt:lpstr>
      <vt:lpstr>Reasons for failure of KVS </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Introduction to Economics</dc:title>
  <dc:creator>SONY</dc:creator>
  <cp:lastModifiedBy>vipin</cp:lastModifiedBy>
  <cp:revision>287</cp:revision>
  <dcterms:created xsi:type="dcterms:W3CDTF">2020-01-10T02:05:01Z</dcterms:created>
  <dcterms:modified xsi:type="dcterms:W3CDTF">2020-10-20T10:44:21Z</dcterms:modified>
</cp:coreProperties>
</file>