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07" r:id="rId2"/>
    <p:sldId id="308" r:id="rId3"/>
    <p:sldId id="309" r:id="rId4"/>
    <p:sldId id="310" r:id="rId5"/>
    <p:sldId id="311" r:id="rId6"/>
    <p:sldId id="312" r:id="rId7"/>
    <p:sldId id="313" r:id="rId8"/>
    <p:sldId id="314" r:id="rId9"/>
    <p:sldId id="315" r:id="rId10"/>
    <p:sldId id="316" r:id="rId11"/>
    <p:sldId id="317" r:id="rId12"/>
    <p:sldId id="318" r:id="rId13"/>
    <p:sldId id="31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53"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A8574D-52D8-4609-BAC6-9DDC9D02FFD7}" type="datetimeFigureOut">
              <a:rPr lang="en-IN" smtClean="0"/>
              <a:t>20-10-2020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8F278A-C0D0-42DE-B328-A27CDF71FD35}" type="slidenum">
              <a:rPr lang="en-IN" smtClean="0"/>
              <a:t>‹#›</a:t>
            </a:fld>
            <a:endParaRPr lang="en-IN"/>
          </a:p>
        </p:txBody>
      </p:sp>
    </p:spTree>
    <p:extLst>
      <p:ext uri="{BB962C8B-B14F-4D97-AF65-F5344CB8AC3E}">
        <p14:creationId xmlns:p14="http://schemas.microsoft.com/office/powerpoint/2010/main" val="1104265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44641-F14D-497F-9CCC-8B19FE0F35AC}" type="datetimeFigureOut">
              <a:rPr lang="en-US" smtClean="0"/>
              <a:pPr/>
              <a:t>10/20/2020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AF45D-A853-4B56-A0C3-C6619946A4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382000" cy="6400800"/>
          </a:xfrm>
        </p:spPr>
        <p:txBody>
          <a:bodyPr>
            <a:normAutofit/>
          </a:bodyPr>
          <a:lstStyle/>
          <a:p>
            <a:r>
              <a:rPr lang="en-IN" sz="2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AHE 608</a:t>
            </a:r>
            <a:r>
              <a:rPr lang="en-IN" sz="22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(Animal Husbandry Development </a:t>
            </a:r>
            <a:r>
              <a:rPr lang="en-IN" sz="22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Programmes</a:t>
            </a:r>
            <a:r>
              <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endPar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Dr. </a:t>
            </a:r>
            <a:r>
              <a:rPr lang="en-US" sz="24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Pankaj</a:t>
            </a:r>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Kumar</a:t>
            </a:r>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Department of Veterinary &amp; Animal Husbandry Extension Education, BVC</a:t>
            </a:r>
            <a:endParaRPr lang="en-IN" sz="28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95400" y="1295400"/>
            <a:ext cx="3200400"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95400" y="3048000"/>
            <a:ext cx="32004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495800" y="3048000"/>
            <a:ext cx="31750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622354" y="1143000"/>
            <a:ext cx="3023491"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9651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Operation flood was designed on some simple assumptions viz. </a:t>
            </a:r>
          </a:p>
          <a:p>
            <a:pPr lvl="0"/>
            <a:r>
              <a:rPr lang="en-US" dirty="0" smtClean="0"/>
              <a:t>Dairying is complementary to agriculture and provides supplementary income. </a:t>
            </a:r>
          </a:p>
          <a:p>
            <a:pPr lvl="0"/>
            <a:r>
              <a:rPr lang="en-US" dirty="0" smtClean="0"/>
              <a:t>Production by million of farmers who are living far-off from the market. </a:t>
            </a:r>
          </a:p>
          <a:p>
            <a:pPr lvl="0"/>
            <a:r>
              <a:rPr lang="en-US" dirty="0" smtClean="0"/>
              <a:t>Market and price incentives are essential to increase production. </a:t>
            </a:r>
          </a:p>
          <a:p>
            <a:endParaRPr lang="en-US" dirty="0"/>
          </a:p>
        </p:txBody>
      </p:sp>
      <p:sp>
        <p:nvSpPr>
          <p:cNvPr id="3" name="Title 2"/>
          <p:cNvSpPr>
            <a:spLocks noGrp="1"/>
          </p:cNvSpPr>
          <p:nvPr>
            <p:ph type="title"/>
          </p:nvPr>
        </p:nvSpPr>
        <p:spPr/>
        <p:txBody>
          <a:bodyPr>
            <a:normAutofit fontScale="90000"/>
          </a:bodyPr>
          <a:lstStyle/>
          <a:p>
            <a:pPr algn="ctr"/>
            <a:r>
              <a:rPr lang="en-US" dirty="0" smtClean="0">
                <a:solidFill>
                  <a:srgbClr val="FF0000"/>
                </a:solidFill>
              </a:rPr>
              <a:t>STRATEGY ADOPTED AND INTERVENTIONS IN OFP</a:t>
            </a:r>
            <a:endParaRPr lang="en-US" dirty="0">
              <a:solidFill>
                <a:srgbClr val="FF0000"/>
              </a:solidFill>
            </a:endParaRPr>
          </a:p>
        </p:txBody>
      </p:sp>
    </p:spTree>
    <p:extLst>
      <p:ext uri="{BB962C8B-B14F-4D97-AF65-F5344CB8AC3E}">
        <p14:creationId xmlns:p14="http://schemas.microsoft.com/office/powerpoint/2010/main" val="2468150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4525963"/>
          </a:xfrm>
        </p:spPr>
        <p:txBody>
          <a:bodyPr>
            <a:noAutofit/>
          </a:bodyPr>
          <a:lstStyle/>
          <a:p>
            <a:pPr lvl="0"/>
            <a:r>
              <a:rPr lang="en-US" sz="2800" u="sng" dirty="0" smtClean="0"/>
              <a:t>Strategic intervention </a:t>
            </a:r>
          </a:p>
          <a:p>
            <a:pPr lvl="1"/>
            <a:r>
              <a:rPr lang="en-US" sz="2800" dirty="0" smtClean="0"/>
              <a:t>We received food aid from the UN and European Economic Community (EEC). </a:t>
            </a:r>
          </a:p>
          <a:p>
            <a:pPr lvl="0"/>
            <a:r>
              <a:rPr lang="en-US" sz="2800" u="sng" dirty="0" smtClean="0"/>
              <a:t>Institutional intervention</a:t>
            </a:r>
          </a:p>
          <a:p>
            <a:pPr lvl="1"/>
            <a:r>
              <a:rPr lang="en-US" sz="2800" dirty="0" smtClean="0"/>
              <a:t>In replicating the </a:t>
            </a:r>
            <a:r>
              <a:rPr lang="en-US" sz="2800" dirty="0" err="1" smtClean="0"/>
              <a:t>Anand</a:t>
            </a:r>
            <a:r>
              <a:rPr lang="en-US" sz="2800" dirty="0" smtClean="0"/>
              <a:t> pattern and special focus on professional management.</a:t>
            </a:r>
          </a:p>
          <a:p>
            <a:pPr lvl="0"/>
            <a:r>
              <a:rPr lang="en-US" sz="2800" u="sng" dirty="0" smtClean="0"/>
              <a:t>Technological intervention</a:t>
            </a:r>
          </a:p>
          <a:p>
            <a:pPr lvl="1"/>
            <a:r>
              <a:rPr lang="en-US" sz="2800" dirty="0" smtClean="0"/>
              <a:t>adequate price incentives to encourage major input purchase decisions</a:t>
            </a:r>
          </a:p>
          <a:p>
            <a:pPr lvl="1"/>
            <a:r>
              <a:rPr lang="en-US" sz="2800" dirty="0" smtClean="0"/>
              <a:t>Testing the milk, transporting and its processing</a:t>
            </a:r>
            <a:endParaRPr lang="en-US" sz="2800" dirty="0"/>
          </a:p>
        </p:txBody>
      </p:sp>
      <p:sp>
        <p:nvSpPr>
          <p:cNvPr id="3" name="Title 2"/>
          <p:cNvSpPr>
            <a:spLocks noGrp="1"/>
          </p:cNvSpPr>
          <p:nvPr>
            <p:ph type="title"/>
          </p:nvPr>
        </p:nvSpPr>
        <p:spPr/>
        <p:txBody>
          <a:bodyPr>
            <a:normAutofit fontScale="90000"/>
          </a:bodyPr>
          <a:lstStyle/>
          <a:p>
            <a:pPr algn="ctr"/>
            <a:r>
              <a:rPr lang="en-US" dirty="0" smtClean="0">
                <a:solidFill>
                  <a:srgbClr val="FF0000"/>
                </a:solidFill>
              </a:rPr>
              <a:t>Interventions based on assumptions</a:t>
            </a:r>
            <a:endParaRPr lang="en-US" dirty="0">
              <a:solidFill>
                <a:srgbClr val="FF0000"/>
              </a:solidFill>
            </a:endParaRPr>
          </a:p>
        </p:txBody>
      </p:sp>
    </p:spTree>
    <p:extLst>
      <p:ext uri="{BB962C8B-B14F-4D97-AF65-F5344CB8AC3E}">
        <p14:creationId xmlns:p14="http://schemas.microsoft.com/office/powerpoint/2010/main" val="5000265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r>
              <a:rPr lang="en-US" sz="2800" dirty="0" smtClean="0"/>
              <a:t>May be considered the central event of twentieth-century dairying in India</a:t>
            </a:r>
          </a:p>
          <a:p>
            <a:pPr lvl="1"/>
            <a:r>
              <a:rPr lang="en-US" sz="2800" dirty="0" smtClean="0"/>
              <a:t>One of the challenging aspects of dairy development is the movement of milk over long distances</a:t>
            </a:r>
          </a:p>
          <a:p>
            <a:pPr lvl="1"/>
            <a:r>
              <a:rPr lang="en-US" sz="2800" dirty="0" smtClean="0"/>
              <a:t>To balance seasonal variations created buffer stocking. </a:t>
            </a:r>
          </a:p>
          <a:p>
            <a:pPr lvl="1"/>
            <a:r>
              <a:rPr lang="en-US" sz="2800" dirty="0" smtClean="0"/>
              <a:t>The investment and achievements in modernizing the Indian dairy industry have had a major impact on milk production.</a:t>
            </a:r>
          </a:p>
          <a:p>
            <a:endParaRPr lang="en-US" sz="2800" dirty="0"/>
          </a:p>
        </p:txBody>
      </p:sp>
      <p:sp>
        <p:nvSpPr>
          <p:cNvPr id="3" name="Title 2"/>
          <p:cNvSpPr>
            <a:spLocks noGrp="1"/>
          </p:cNvSpPr>
          <p:nvPr>
            <p:ph type="title"/>
          </p:nvPr>
        </p:nvSpPr>
        <p:spPr/>
        <p:txBody>
          <a:bodyPr>
            <a:normAutofit fontScale="90000"/>
          </a:bodyPr>
          <a:lstStyle/>
          <a:p>
            <a:pPr algn="ctr"/>
            <a:r>
              <a:rPr lang="en-US" dirty="0" smtClean="0">
                <a:solidFill>
                  <a:srgbClr val="FF0000"/>
                </a:solidFill>
              </a:rPr>
              <a:t>LESSONS LEARNT THROUGH IMPLEMENTATION</a:t>
            </a:r>
            <a:endParaRPr lang="en-US" dirty="0">
              <a:solidFill>
                <a:srgbClr val="FF0000"/>
              </a:solidFill>
            </a:endParaRPr>
          </a:p>
        </p:txBody>
      </p:sp>
    </p:spTree>
    <p:extLst>
      <p:ext uri="{BB962C8B-B14F-4D97-AF65-F5344CB8AC3E}">
        <p14:creationId xmlns:p14="http://schemas.microsoft.com/office/powerpoint/2010/main" val="6962525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019800"/>
          </a:xfrm>
        </p:spPr>
        <p:txBody>
          <a:bodyPr>
            <a:normAutofit fontScale="92500" lnSpcReduction="10000"/>
          </a:bodyPr>
          <a:lstStyle/>
          <a:p>
            <a:pPr lvl="1"/>
            <a:r>
              <a:rPr lang="en-US" sz="2800" dirty="0" smtClean="0"/>
              <a:t>A number of programmers and policies have played a role in this success. </a:t>
            </a:r>
          </a:p>
          <a:p>
            <a:pPr lvl="1"/>
            <a:r>
              <a:rPr lang="en-US" sz="2800" dirty="0" smtClean="0"/>
              <a:t>Flood has ensured that they receive the maximum return from each rupee spent by consumers </a:t>
            </a:r>
          </a:p>
          <a:p>
            <a:pPr lvl="1"/>
            <a:r>
              <a:rPr lang="en-US" sz="2800" dirty="0" smtClean="0"/>
              <a:t>It has demonstrated how food aid can be used to enhance domestic production if administered with care. </a:t>
            </a:r>
          </a:p>
          <a:p>
            <a:pPr lvl="1"/>
            <a:r>
              <a:rPr lang="en-US" sz="2800" dirty="0" smtClean="0"/>
              <a:t>Some of the dairy plants set up by NDDB are based on the latest technology and are comparable to those in advanced countries. </a:t>
            </a:r>
          </a:p>
          <a:p>
            <a:pPr lvl="1"/>
            <a:r>
              <a:rPr lang="en-US" sz="2800" dirty="0" smtClean="0"/>
              <a:t>The unique cooperative make the adoption of technologies and the dissemination of knowledge relatively easy, and this has enabled Operation Flood to facilitate the application of modern technologies to enhance milk production. </a:t>
            </a:r>
            <a:endParaRPr lang="en-US" dirty="0"/>
          </a:p>
        </p:txBody>
      </p:sp>
    </p:spTree>
    <p:extLst>
      <p:ext uri="{BB962C8B-B14F-4D97-AF65-F5344CB8AC3E}">
        <p14:creationId xmlns:p14="http://schemas.microsoft.com/office/powerpoint/2010/main" val="3489406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839200" cy="4919472"/>
          </a:xfrm>
        </p:spPr>
        <p:txBody>
          <a:bodyPr>
            <a:noAutofit/>
          </a:bodyPr>
          <a:lstStyle/>
          <a:p>
            <a:pPr lvl="0"/>
            <a:r>
              <a:rPr lang="en-US" sz="2600" dirty="0" smtClean="0"/>
              <a:t>Started in 1970 (OF/WFP 618)</a:t>
            </a:r>
          </a:p>
          <a:p>
            <a:pPr lvl="0"/>
            <a:r>
              <a:rPr lang="en-US" sz="2600" dirty="0" smtClean="0"/>
              <a:t>Implemented by NDDB in three Phases</a:t>
            </a:r>
          </a:p>
          <a:p>
            <a:pPr lvl="0"/>
            <a:r>
              <a:rPr lang="en-US" sz="2600" dirty="0" smtClean="0"/>
              <a:t>Made a tremendous impact on the dairy development</a:t>
            </a:r>
          </a:p>
          <a:p>
            <a:pPr lvl="0"/>
            <a:r>
              <a:rPr lang="en-US" sz="2600" dirty="0" err="1" smtClean="0"/>
              <a:t>Dr.Verghese</a:t>
            </a:r>
            <a:r>
              <a:rPr lang="en-US" sz="2600" dirty="0" smtClean="0"/>
              <a:t> </a:t>
            </a:r>
            <a:r>
              <a:rPr lang="en-US" sz="2600" dirty="0" err="1" smtClean="0"/>
              <a:t>Kurien</a:t>
            </a:r>
            <a:r>
              <a:rPr lang="en-US" sz="2600" dirty="0" smtClean="0"/>
              <a:t> - “ Father of White Revolution “</a:t>
            </a:r>
          </a:p>
          <a:p>
            <a:pPr lvl="0"/>
            <a:r>
              <a:rPr lang="en-US" sz="2600" dirty="0" smtClean="0"/>
              <a:t>Dairy commodity surpluses in Europe (Threat &amp; opportunity)</a:t>
            </a:r>
          </a:p>
          <a:p>
            <a:pPr lvl="0"/>
            <a:r>
              <a:rPr lang="en-US" sz="2600" dirty="0" smtClean="0"/>
              <a:t>Designed basically as a marketing project</a:t>
            </a:r>
          </a:p>
          <a:p>
            <a:pPr lvl="0"/>
            <a:r>
              <a:rPr lang="en-US" sz="2600" dirty="0" smtClean="0"/>
              <a:t>EEC finance the programme</a:t>
            </a:r>
          </a:p>
          <a:p>
            <a:r>
              <a:rPr lang="en-US" sz="2600" dirty="0" smtClean="0"/>
              <a:t>Operation Flood is a programme designed to develop dairying by replicating the Anand Model</a:t>
            </a:r>
            <a:endParaRPr lang="en-US" sz="2600" dirty="0"/>
          </a:p>
        </p:txBody>
      </p:sp>
      <p:sp>
        <p:nvSpPr>
          <p:cNvPr id="3" name="Title 2"/>
          <p:cNvSpPr>
            <a:spLocks noGrp="1"/>
          </p:cNvSpPr>
          <p:nvPr>
            <p:ph type="title"/>
          </p:nvPr>
        </p:nvSpPr>
        <p:spPr/>
        <p:txBody>
          <a:bodyPr/>
          <a:lstStyle/>
          <a:p>
            <a:r>
              <a:rPr lang="en-US" dirty="0" smtClean="0">
                <a:solidFill>
                  <a:srgbClr val="FF0000"/>
                </a:solidFill>
              </a:rPr>
              <a:t>OPERATION FLOOD (OF) </a:t>
            </a:r>
            <a:endParaRPr lang="en-US" dirty="0">
              <a:solidFill>
                <a:srgbClr val="FF0000"/>
              </a:solidFill>
            </a:endParaRPr>
          </a:p>
        </p:txBody>
      </p:sp>
    </p:spTree>
    <p:extLst>
      <p:ext uri="{BB962C8B-B14F-4D97-AF65-F5344CB8AC3E}">
        <p14:creationId xmlns:p14="http://schemas.microsoft.com/office/powerpoint/2010/main" val="3336850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41437"/>
            <a:ext cx="8686800" cy="4525963"/>
          </a:xfrm>
        </p:spPr>
        <p:txBody>
          <a:bodyPr>
            <a:noAutofit/>
          </a:bodyPr>
          <a:lstStyle/>
          <a:p>
            <a:pPr lvl="0"/>
            <a:r>
              <a:rPr lang="en-US" sz="2400" dirty="0" smtClean="0"/>
              <a:t>Increase the capacity and throughput of dairy processing facilities </a:t>
            </a:r>
          </a:p>
          <a:p>
            <a:pPr lvl="0"/>
            <a:r>
              <a:rPr lang="en-US" sz="2400" dirty="0" smtClean="0"/>
              <a:t>Resettlement of city cattle in rural areas </a:t>
            </a:r>
          </a:p>
          <a:p>
            <a:pPr lvl="0"/>
            <a:r>
              <a:rPr lang="en-US" sz="2400" dirty="0" smtClean="0"/>
              <a:t>Development of basic transportation and storage network to facilitate regional and seasonal balancing of milk supply and demand </a:t>
            </a:r>
          </a:p>
          <a:p>
            <a:pPr lvl="0"/>
            <a:r>
              <a:rPr lang="en-US" sz="2400" dirty="0" smtClean="0"/>
              <a:t>Development of milk procurement systems in rural areas </a:t>
            </a:r>
          </a:p>
          <a:p>
            <a:pPr lvl="0"/>
            <a:r>
              <a:rPr lang="en-US" sz="2400" dirty="0" smtClean="0"/>
              <a:t>To improve the productivity of animals </a:t>
            </a:r>
          </a:p>
          <a:p>
            <a:pPr lvl="0"/>
            <a:r>
              <a:rPr lang="en-US" sz="2400" dirty="0" smtClean="0"/>
              <a:t>To assure the rural milk producers of a year round stable milk market and </a:t>
            </a:r>
          </a:p>
          <a:p>
            <a:pPr lvl="0"/>
            <a:r>
              <a:rPr lang="en-US" sz="2400" dirty="0" smtClean="0"/>
              <a:t>To establish 14 milch animal </a:t>
            </a:r>
            <a:r>
              <a:rPr lang="en-US" sz="2400" dirty="0" err="1" smtClean="0"/>
              <a:t>centres</a:t>
            </a:r>
            <a:r>
              <a:rPr lang="en-US" sz="2400" dirty="0" smtClean="0"/>
              <a:t> </a:t>
            </a:r>
          </a:p>
          <a:p>
            <a:endParaRPr lang="en-US" sz="2400" dirty="0"/>
          </a:p>
        </p:txBody>
      </p:sp>
      <p:sp>
        <p:nvSpPr>
          <p:cNvPr id="3" name="Title 2"/>
          <p:cNvSpPr>
            <a:spLocks noGrp="1"/>
          </p:cNvSpPr>
          <p:nvPr>
            <p:ph type="title"/>
          </p:nvPr>
        </p:nvSpPr>
        <p:spPr/>
        <p:txBody>
          <a:bodyPr>
            <a:noAutofit/>
          </a:bodyPr>
          <a:lstStyle/>
          <a:p>
            <a:r>
              <a:rPr lang="en-US" sz="3600" dirty="0" smtClean="0">
                <a:solidFill>
                  <a:srgbClr val="FF0000"/>
                </a:solidFill>
              </a:rPr>
              <a:t>OBJECTIVES OF OPERATION FLOOD I (1970-81)</a:t>
            </a:r>
            <a:endParaRPr lang="en-US" sz="3600" dirty="0">
              <a:solidFill>
                <a:srgbClr val="FF0000"/>
              </a:solidFill>
            </a:endParaRPr>
          </a:p>
        </p:txBody>
      </p:sp>
    </p:spTree>
    <p:extLst>
      <p:ext uri="{BB962C8B-B14F-4D97-AF65-F5344CB8AC3E}">
        <p14:creationId xmlns:p14="http://schemas.microsoft.com/office/powerpoint/2010/main" val="1002476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Under this project, WFP donated 1, 26,000 MT of Skim Milk Powder and 42,000 MT of Butter oil. Through sale of these commodities, funds to the tune of Rs.1164 millions were generated and were utilized for creating infrastructure facilities necessary for dairy development.</a:t>
            </a:r>
            <a:endParaRPr lang="en-IN" dirty="0"/>
          </a:p>
        </p:txBody>
      </p:sp>
      <p:sp>
        <p:nvSpPr>
          <p:cNvPr id="3" name="Title 2"/>
          <p:cNvSpPr>
            <a:spLocks noGrp="1"/>
          </p:cNvSpPr>
          <p:nvPr>
            <p:ph type="title"/>
          </p:nvPr>
        </p:nvSpPr>
        <p:spPr/>
        <p:txBody>
          <a:bodyPr/>
          <a:lstStyle/>
          <a:p>
            <a:r>
              <a:rPr lang="en-US" dirty="0" smtClean="0">
                <a:solidFill>
                  <a:srgbClr val="FF0000"/>
                </a:solidFill>
              </a:rPr>
              <a:t>Finance to first phase</a:t>
            </a:r>
            <a:endParaRPr lang="en-IN" dirty="0">
              <a:solidFill>
                <a:srgbClr val="FF0000"/>
              </a:solidFill>
            </a:endParaRPr>
          </a:p>
        </p:txBody>
      </p:sp>
    </p:spTree>
    <p:extLst>
      <p:ext uri="{BB962C8B-B14F-4D97-AF65-F5344CB8AC3E}">
        <p14:creationId xmlns:p14="http://schemas.microsoft.com/office/powerpoint/2010/main" val="535706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2400" dirty="0" smtClean="0"/>
              <a:t>increase in milk production from 21 m. tons in 1970 to 30 m. tons in 1979-80, </a:t>
            </a:r>
          </a:p>
          <a:p>
            <a:pPr lvl="1"/>
            <a:r>
              <a:rPr lang="en-US" sz="2400" dirty="0" smtClean="0"/>
              <a:t>reaching the target of 29 </a:t>
            </a:r>
            <a:r>
              <a:rPr lang="en-US" sz="2400" dirty="0" err="1" smtClean="0"/>
              <a:t>lakh</a:t>
            </a:r>
            <a:r>
              <a:rPr lang="en-US" sz="2400" dirty="0" smtClean="0"/>
              <a:t> </a:t>
            </a:r>
            <a:r>
              <a:rPr lang="en-US" sz="2400" dirty="0" err="1" smtClean="0"/>
              <a:t>litres</a:t>
            </a:r>
            <a:r>
              <a:rPr lang="en-US" sz="2400" dirty="0" smtClean="0"/>
              <a:t> per day in processing of milk for supply to the four metropolis, </a:t>
            </a:r>
          </a:p>
          <a:p>
            <a:pPr lvl="1"/>
            <a:r>
              <a:rPr lang="en-US" sz="2400" dirty="0" smtClean="0"/>
              <a:t> establishment of dairy cooperatives in 18 major milk shed areas and </a:t>
            </a:r>
          </a:p>
          <a:p>
            <a:pPr lvl="1"/>
            <a:r>
              <a:rPr lang="en-US" sz="2400" dirty="0" smtClean="0"/>
              <a:t>establishment of 14 milch animal </a:t>
            </a:r>
            <a:r>
              <a:rPr lang="en-US" sz="2400" dirty="0" err="1" smtClean="0"/>
              <a:t>centres</a:t>
            </a:r>
            <a:r>
              <a:rPr lang="en-US" sz="2400" dirty="0" smtClean="0"/>
              <a:t> and the Institute of Rural Management at Anand (IRMA). </a:t>
            </a:r>
          </a:p>
        </p:txBody>
      </p:sp>
      <p:sp>
        <p:nvSpPr>
          <p:cNvPr id="3" name="Title 2"/>
          <p:cNvSpPr>
            <a:spLocks noGrp="1"/>
          </p:cNvSpPr>
          <p:nvPr>
            <p:ph type="title"/>
          </p:nvPr>
        </p:nvSpPr>
        <p:spPr/>
        <p:txBody>
          <a:bodyPr>
            <a:noAutofit/>
          </a:bodyPr>
          <a:lstStyle/>
          <a:p>
            <a:r>
              <a:rPr lang="en-US" sz="3600" dirty="0" smtClean="0">
                <a:solidFill>
                  <a:srgbClr val="FF0000"/>
                </a:solidFill>
              </a:rPr>
              <a:t>The major achievements in the first phase </a:t>
            </a:r>
            <a:endParaRPr lang="en-IN" sz="3600" dirty="0">
              <a:solidFill>
                <a:srgbClr val="FF0000"/>
              </a:solidFill>
            </a:endParaRPr>
          </a:p>
        </p:txBody>
      </p:sp>
    </p:spTree>
    <p:extLst>
      <p:ext uri="{BB962C8B-B14F-4D97-AF65-F5344CB8AC3E}">
        <p14:creationId xmlns:p14="http://schemas.microsoft.com/office/powerpoint/2010/main" val="1423967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en-US" dirty="0" smtClean="0"/>
              <a:t>to enable 10 million rural milk producer families to build a viable self sustaining dairy industry by mid 1985, </a:t>
            </a:r>
          </a:p>
          <a:p>
            <a:pPr lvl="0"/>
            <a:r>
              <a:rPr lang="en-US" dirty="0" smtClean="0"/>
              <a:t>to enable the milk producers to rear a National </a:t>
            </a:r>
            <a:r>
              <a:rPr lang="en-US" dirty="0" err="1" smtClean="0"/>
              <a:t>Milch</a:t>
            </a:r>
            <a:r>
              <a:rPr lang="en-US" dirty="0" smtClean="0"/>
              <a:t> Herd of 14 million crossbred cows and upgraded buffaloes during 1980s and </a:t>
            </a:r>
          </a:p>
          <a:p>
            <a:pPr lvl="0"/>
            <a:r>
              <a:rPr lang="en-US" dirty="0" smtClean="0"/>
              <a:t>to establish a National Milk Grid which will link the rural milk sheds to the major demand </a:t>
            </a:r>
            <a:r>
              <a:rPr lang="en-US" dirty="0" err="1" smtClean="0"/>
              <a:t>centres</a:t>
            </a:r>
            <a:r>
              <a:rPr lang="en-US" dirty="0" smtClean="0"/>
              <a:t> with urban population of about 150 million. </a:t>
            </a:r>
          </a:p>
        </p:txBody>
      </p:sp>
      <p:sp>
        <p:nvSpPr>
          <p:cNvPr id="3" name="Title 2"/>
          <p:cNvSpPr>
            <a:spLocks noGrp="1"/>
          </p:cNvSpPr>
          <p:nvPr>
            <p:ph type="title"/>
          </p:nvPr>
        </p:nvSpPr>
        <p:spPr/>
        <p:txBody>
          <a:bodyPr>
            <a:normAutofit/>
          </a:bodyPr>
          <a:lstStyle/>
          <a:p>
            <a:r>
              <a:rPr lang="en-US" sz="3200" dirty="0" smtClean="0">
                <a:solidFill>
                  <a:srgbClr val="FF0000"/>
                </a:solidFill>
              </a:rPr>
              <a:t>OBJECTIVES OF OPERATION FLOOD II (1981-85)</a:t>
            </a:r>
            <a:endParaRPr lang="en-US" sz="3200" dirty="0">
              <a:solidFill>
                <a:srgbClr val="FF0000"/>
              </a:solidFill>
            </a:endParaRPr>
          </a:p>
        </p:txBody>
      </p:sp>
    </p:spTree>
    <p:extLst>
      <p:ext uri="{BB962C8B-B14F-4D97-AF65-F5344CB8AC3E}">
        <p14:creationId xmlns:p14="http://schemas.microsoft.com/office/powerpoint/2010/main" val="4124870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686800" cy="4525963"/>
          </a:xfrm>
        </p:spPr>
        <p:txBody>
          <a:bodyPr>
            <a:noAutofit/>
          </a:bodyPr>
          <a:lstStyle/>
          <a:p>
            <a:pPr lvl="0"/>
            <a:r>
              <a:rPr lang="en-US" sz="2400" dirty="0" smtClean="0"/>
              <a:t>generation of funds amounting to Rs. 2323 millions through sale of gift commodities up to November, 1984, </a:t>
            </a:r>
          </a:p>
          <a:p>
            <a:pPr lvl="0"/>
            <a:r>
              <a:rPr lang="en-US" sz="2400" dirty="0" smtClean="0"/>
              <a:t>expansion of handling capacities of four metro dairies from 31 </a:t>
            </a:r>
            <a:r>
              <a:rPr lang="en-US" sz="2400" dirty="0" err="1" smtClean="0"/>
              <a:t>lakh</a:t>
            </a:r>
            <a:r>
              <a:rPr lang="en-US" sz="2400" dirty="0" smtClean="0"/>
              <a:t> </a:t>
            </a:r>
            <a:r>
              <a:rPr lang="en-US" sz="2400" dirty="0" err="1" smtClean="0"/>
              <a:t>litres</a:t>
            </a:r>
            <a:r>
              <a:rPr lang="en-US" sz="2400" dirty="0" smtClean="0"/>
              <a:t> per day to 35 </a:t>
            </a:r>
            <a:r>
              <a:rPr lang="en-US" sz="2400" dirty="0" err="1" smtClean="0"/>
              <a:t>lakh</a:t>
            </a:r>
            <a:r>
              <a:rPr lang="en-US" sz="2400" dirty="0" smtClean="0"/>
              <a:t> </a:t>
            </a:r>
            <a:r>
              <a:rPr lang="en-US" sz="2400" dirty="0" err="1" smtClean="0"/>
              <a:t>litres</a:t>
            </a:r>
            <a:r>
              <a:rPr lang="en-US" sz="2400" dirty="0" smtClean="0"/>
              <a:t> per day by the end of October, 1984, </a:t>
            </a:r>
          </a:p>
          <a:p>
            <a:pPr lvl="0"/>
            <a:r>
              <a:rPr lang="en-US" sz="2400" dirty="0" smtClean="0"/>
              <a:t>increase in the number of village cooperatives to 43,000 covering 4.25 million milk producers, </a:t>
            </a:r>
          </a:p>
          <a:p>
            <a:pPr lvl="0"/>
            <a:r>
              <a:rPr lang="en-US" sz="2400" dirty="0" smtClean="0"/>
              <a:t>substantial increase in the production of milk powder, </a:t>
            </a:r>
          </a:p>
          <a:p>
            <a:pPr lvl="0"/>
            <a:r>
              <a:rPr lang="en-US" sz="2400" dirty="0" smtClean="0"/>
              <a:t>putting 622 road and 87 rail milk tankers into service under National Milk Grid and establishment of </a:t>
            </a:r>
            <a:r>
              <a:rPr lang="en-US" sz="2400" dirty="0" err="1" smtClean="0"/>
              <a:t>godowns</a:t>
            </a:r>
            <a:r>
              <a:rPr lang="en-US" sz="2400" dirty="0" smtClean="0"/>
              <a:t> with a capacity of 3000 tons to store dairy commodities. </a:t>
            </a:r>
          </a:p>
          <a:p>
            <a:endParaRPr lang="en-US" sz="2400" dirty="0"/>
          </a:p>
        </p:txBody>
      </p:sp>
      <p:sp>
        <p:nvSpPr>
          <p:cNvPr id="3" name="Title 2"/>
          <p:cNvSpPr>
            <a:spLocks noGrp="1"/>
          </p:cNvSpPr>
          <p:nvPr>
            <p:ph type="title"/>
          </p:nvPr>
        </p:nvSpPr>
        <p:spPr/>
        <p:txBody>
          <a:bodyPr>
            <a:normAutofit fontScale="90000"/>
          </a:bodyPr>
          <a:lstStyle/>
          <a:p>
            <a:r>
              <a:rPr lang="en-US" dirty="0" smtClean="0">
                <a:solidFill>
                  <a:srgbClr val="FF0000"/>
                </a:solidFill>
              </a:rPr>
              <a:t>Some of the notable achievements of Operation flood II </a:t>
            </a:r>
            <a:endParaRPr lang="en-US" dirty="0">
              <a:solidFill>
                <a:srgbClr val="FF0000"/>
              </a:solidFill>
            </a:endParaRPr>
          </a:p>
        </p:txBody>
      </p:sp>
    </p:spTree>
    <p:extLst>
      <p:ext uri="{BB962C8B-B14F-4D97-AF65-F5344CB8AC3E}">
        <p14:creationId xmlns:p14="http://schemas.microsoft.com/office/powerpoint/2010/main" val="2394491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gains obtained in the earlier phases were further consolidated in Phase III. </a:t>
            </a:r>
            <a:endParaRPr lang="en-US" dirty="0"/>
          </a:p>
        </p:txBody>
      </p:sp>
      <p:sp>
        <p:nvSpPr>
          <p:cNvPr id="3" name="Title 2"/>
          <p:cNvSpPr>
            <a:spLocks noGrp="1"/>
          </p:cNvSpPr>
          <p:nvPr>
            <p:ph type="title"/>
          </p:nvPr>
        </p:nvSpPr>
        <p:spPr/>
        <p:txBody>
          <a:bodyPr>
            <a:normAutofit/>
          </a:bodyPr>
          <a:lstStyle/>
          <a:p>
            <a:r>
              <a:rPr lang="en-US" dirty="0" smtClean="0">
                <a:solidFill>
                  <a:srgbClr val="FF0000"/>
                </a:solidFill>
              </a:rPr>
              <a:t>OPERATION FLOOD III (1985-96)</a:t>
            </a:r>
            <a:endParaRPr lang="en-US" dirty="0">
              <a:solidFill>
                <a:srgbClr val="FF0000"/>
              </a:solidFill>
            </a:endParaRPr>
          </a:p>
        </p:txBody>
      </p:sp>
    </p:spTree>
    <p:extLst>
      <p:ext uri="{BB962C8B-B14F-4D97-AF65-F5344CB8AC3E}">
        <p14:creationId xmlns:p14="http://schemas.microsoft.com/office/powerpoint/2010/main" val="3278108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0"/>
            <a:r>
              <a:rPr lang="en-US" dirty="0" smtClean="0"/>
              <a:t>Increase in the production of milk leading to a raise in the per capita availability of milk to 193 grams per day in 1994 from 107 grams in 1975. </a:t>
            </a:r>
          </a:p>
          <a:p>
            <a:pPr lvl="0"/>
            <a:r>
              <a:rPr lang="en-US" dirty="0" smtClean="0"/>
              <a:t>Supply of milk to about 300 million consumers spread in 550 cities and towns at a reasonable price. </a:t>
            </a:r>
          </a:p>
          <a:p>
            <a:pPr lvl="0"/>
            <a:r>
              <a:rPr lang="en-US" dirty="0" smtClean="0"/>
              <a:t>Procuring milk daily from 10 million producers spread in 74,000 villages and earning an incremental income of about Rs.2500 </a:t>
            </a:r>
            <a:r>
              <a:rPr lang="en-US" dirty="0" err="1" smtClean="0"/>
              <a:t>crores</a:t>
            </a:r>
            <a:r>
              <a:rPr lang="en-US" dirty="0" smtClean="0"/>
              <a:t> from sale of milk. </a:t>
            </a:r>
          </a:p>
          <a:p>
            <a:pPr lvl="0"/>
            <a:r>
              <a:rPr lang="en-US" dirty="0" smtClean="0"/>
              <a:t>Establishment of a nation wide network of multi - tier milk producers co-operative societies. </a:t>
            </a:r>
          </a:p>
          <a:p>
            <a:pPr lvl="0"/>
            <a:r>
              <a:rPr lang="en-US" dirty="0" smtClean="0"/>
              <a:t>Modernization and expansion of dairy industry. </a:t>
            </a:r>
          </a:p>
          <a:p>
            <a:pPr lvl="0"/>
            <a:r>
              <a:rPr lang="en-US" dirty="0" smtClean="0"/>
              <a:t>Self-sufficiency in milk and milk products thus putting an end to commercial imports of milk solids. </a:t>
            </a:r>
          </a:p>
          <a:p>
            <a:pPr lvl="0"/>
            <a:r>
              <a:rPr lang="en-US" dirty="0" smtClean="0"/>
              <a:t>Indigenous production of dairy equipments. </a:t>
            </a:r>
          </a:p>
          <a:p>
            <a:endParaRPr lang="en-US" dirty="0"/>
          </a:p>
        </p:txBody>
      </p:sp>
      <p:sp>
        <p:nvSpPr>
          <p:cNvPr id="3" name="Title 2"/>
          <p:cNvSpPr>
            <a:spLocks noGrp="1"/>
          </p:cNvSpPr>
          <p:nvPr>
            <p:ph type="title"/>
          </p:nvPr>
        </p:nvSpPr>
        <p:spPr>
          <a:xfrm>
            <a:off x="457200" y="274638"/>
            <a:ext cx="8229600" cy="944562"/>
          </a:xfrm>
        </p:spPr>
        <p:txBody>
          <a:bodyPr>
            <a:normAutofit fontScale="90000"/>
          </a:bodyPr>
          <a:lstStyle/>
          <a:p>
            <a:r>
              <a:rPr lang="en-US" dirty="0" smtClean="0">
                <a:solidFill>
                  <a:srgbClr val="FF0000"/>
                </a:solidFill>
              </a:rPr>
              <a:t>Some of the significant achievements of </a:t>
            </a:r>
            <a:r>
              <a:rPr lang="en-US" dirty="0" err="1" smtClean="0">
                <a:solidFill>
                  <a:srgbClr val="FF0000"/>
                </a:solidFill>
              </a:rPr>
              <a:t>OF</a:t>
            </a:r>
            <a:r>
              <a:rPr lang="en-US" dirty="0" smtClean="0">
                <a:solidFill>
                  <a:srgbClr val="FF0000"/>
                </a:solidFill>
              </a:rPr>
              <a:t> were</a:t>
            </a:r>
            <a:endParaRPr lang="en-US" dirty="0">
              <a:solidFill>
                <a:srgbClr val="FF0000"/>
              </a:solidFill>
            </a:endParaRPr>
          </a:p>
        </p:txBody>
      </p:sp>
    </p:spTree>
    <p:extLst>
      <p:ext uri="{BB962C8B-B14F-4D97-AF65-F5344CB8AC3E}">
        <p14:creationId xmlns:p14="http://schemas.microsoft.com/office/powerpoint/2010/main" val="3261033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6230</TotalTime>
  <Words>863</Words>
  <Application>Microsoft Office PowerPoint</Application>
  <PresentationFormat>On-screen Show (4:3)</PresentationFormat>
  <Paragraphs>78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OPERATION FLOOD (OF) </vt:lpstr>
      <vt:lpstr>OBJECTIVES OF OPERATION FLOOD I (1970-81)</vt:lpstr>
      <vt:lpstr>Finance to first phase</vt:lpstr>
      <vt:lpstr>The major achievements in the first phase </vt:lpstr>
      <vt:lpstr>OBJECTIVES OF OPERATION FLOOD II (1981-85)</vt:lpstr>
      <vt:lpstr>Some of the notable achievements of Operation flood II </vt:lpstr>
      <vt:lpstr>OPERATION FLOOD III (1985-96)</vt:lpstr>
      <vt:lpstr>Some of the significant achievements of OF were</vt:lpstr>
      <vt:lpstr>STRATEGY ADOPTED AND INTERVENTIONS IN OFP</vt:lpstr>
      <vt:lpstr>Interventions based on assumptions</vt:lpstr>
      <vt:lpstr>LESSONS LEARNT THROUGH IMPLEMENTATION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Economics</dc:title>
  <dc:creator>SONY</dc:creator>
  <cp:lastModifiedBy>vipin</cp:lastModifiedBy>
  <cp:revision>289</cp:revision>
  <dcterms:created xsi:type="dcterms:W3CDTF">2020-01-10T02:05:01Z</dcterms:created>
  <dcterms:modified xsi:type="dcterms:W3CDTF">2020-10-20T10:46:43Z</dcterms:modified>
</cp:coreProperties>
</file>