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412" r:id="rId2"/>
    <p:sldId id="411" r:id="rId3"/>
    <p:sldId id="257" r:id="rId4"/>
    <p:sldId id="425" r:id="rId5"/>
    <p:sldId id="302" r:id="rId6"/>
    <p:sldId id="421" r:id="rId7"/>
    <p:sldId id="422" r:id="rId8"/>
    <p:sldId id="423" r:id="rId9"/>
    <p:sldId id="424" r:id="rId10"/>
    <p:sldId id="258" r:id="rId11"/>
    <p:sldId id="414" r:id="rId12"/>
    <p:sldId id="259" r:id="rId13"/>
    <p:sldId id="386" r:id="rId14"/>
    <p:sldId id="387" r:id="rId15"/>
    <p:sldId id="388" r:id="rId16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anose="02020603050405020304" pitchFamily="18" charset="0"/>
        <a:ea typeface="+mn-ea"/>
        <a:cs typeface="Arial" panose="020B0604020202020204" pitchFamily="34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99"/>
    <a:srgbClr val="0000FF"/>
    <a:srgbClr val="33CC33"/>
    <a:srgbClr val="FFFF99"/>
    <a:srgbClr val="FFFFCC"/>
    <a:srgbClr val="FFFFFF"/>
    <a:srgbClr val="CC0000"/>
    <a:srgbClr val="66C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32787"/>
    <p:restoredTop sz="77419" autoAdjust="0"/>
  </p:normalViewPr>
  <p:slideViewPr>
    <p:cSldViewPr>
      <p:cViewPr varScale="1">
        <p:scale>
          <a:sx n="49" d="100"/>
          <a:sy n="49" d="100"/>
        </p:scale>
        <p:origin x="1056" y="3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32078B6B-A673-47FF-9CB5-126B92072F95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5" name="Rounded Rectangle 10">
            <a:extLst>
              <a:ext uri="{FF2B5EF4-FFF2-40B4-BE49-F238E27FC236}">
                <a16:creationId xmlns:a16="http://schemas.microsoft.com/office/drawing/2014/main" id="{1554E698-BED9-444A-9A14-F1D2F4D29145}"/>
              </a:ext>
            </a:extLst>
          </p:cNvPr>
          <p:cNvSpPr/>
          <p:nvPr/>
        </p:nvSpPr>
        <p:spPr>
          <a:xfrm>
            <a:off x="65088" y="69850"/>
            <a:ext cx="9013825" cy="6691313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064EB8CB-6502-4930-AF1D-A1FA8E5C68CC}"/>
              </a:ext>
            </a:extLst>
          </p:cNvPr>
          <p:cNvSpPr/>
          <p:nvPr/>
        </p:nvSpPr>
        <p:spPr>
          <a:xfrm>
            <a:off x="63500" y="1449388"/>
            <a:ext cx="9020175" cy="15271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C745A87D-C14F-4E55-B052-AEE4CFC67DE8}"/>
              </a:ext>
            </a:extLst>
          </p:cNvPr>
          <p:cNvSpPr/>
          <p:nvPr/>
        </p:nvSpPr>
        <p:spPr>
          <a:xfrm>
            <a:off x="63500" y="1397000"/>
            <a:ext cx="9020175" cy="120650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F781E53-60BA-4F90-A6DA-4BF3E27C03D7}"/>
              </a:ext>
            </a:extLst>
          </p:cNvPr>
          <p:cNvSpPr/>
          <p:nvPr/>
        </p:nvSpPr>
        <p:spPr>
          <a:xfrm>
            <a:off x="63500" y="2976563"/>
            <a:ext cx="9020175" cy="111125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295400" y="3200400"/>
            <a:ext cx="6400800" cy="1600200"/>
          </a:xfrm>
        </p:spPr>
        <p:txBody>
          <a:bodyPr/>
          <a:lstStyle>
            <a:lvl1pPr marL="0" indent="0" algn="ctr">
              <a:buNone/>
              <a:defRPr sz="26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57200" y="1505930"/>
            <a:ext cx="8229600" cy="1470025"/>
          </a:xfrm>
        </p:spPr>
        <p:txBody>
          <a:bodyPr anchor="ctr"/>
          <a:lstStyle>
            <a:lvl1pPr algn="ctr">
              <a:defRPr lang="en-US" dirty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11" name="Date Placeholder 27">
            <a:extLst>
              <a:ext uri="{FF2B5EF4-FFF2-40B4-BE49-F238E27FC236}">
                <a16:creationId xmlns:a16="http://schemas.microsoft.com/office/drawing/2014/main" id="{8F9BECD6-3BFA-4CB5-AE09-FE9DF2404DE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2" name="Footer Placeholder 16">
            <a:extLst>
              <a:ext uri="{FF2B5EF4-FFF2-40B4-BE49-F238E27FC236}">
                <a16:creationId xmlns:a16="http://schemas.microsoft.com/office/drawing/2014/main" id="{D7B728D5-F5A4-4DC2-8273-15C5274D6D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3" name="Slide Number Placeholder 28">
            <a:extLst>
              <a:ext uri="{FF2B5EF4-FFF2-40B4-BE49-F238E27FC236}">
                <a16:creationId xmlns:a16="http://schemas.microsoft.com/office/drawing/2014/main" id="{63DE1B4E-B684-4013-879F-0EFFB13E77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D5C9D12-3D39-4067-9E9D-D5D843C8FAE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37944517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777240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BB6ECCCF-8B94-405D-8597-84D7E10097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1EC273E7-4BE8-4CA7-9657-FB17AEFF9E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DF74F5D4-AE26-42A6-87EF-7703FDD601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5BB375A-6464-4838-9B10-000BBCA918C3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16592487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5BC3D546-C970-4D88-A8F1-A296BE07550B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5" name="Rounded Rectangle 10">
            <a:extLst>
              <a:ext uri="{FF2B5EF4-FFF2-40B4-BE49-F238E27FC236}">
                <a16:creationId xmlns:a16="http://schemas.microsoft.com/office/drawing/2014/main" id="{EBFBBA97-C262-4E3C-AD41-DCC57067A490}"/>
              </a:ext>
            </a:extLst>
          </p:cNvPr>
          <p:cNvSpPr/>
          <p:nvPr/>
        </p:nvSpPr>
        <p:spPr>
          <a:xfrm>
            <a:off x="65313" y="69755"/>
            <a:ext cx="9013372" cy="6692201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3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FEAF39D8-AF0B-4F0A-ADD0-04A7D41A047C}"/>
              </a:ext>
            </a:extLst>
          </p:cNvPr>
          <p:cNvSpPr/>
          <p:nvPr/>
        </p:nvSpPr>
        <p:spPr>
          <a:xfrm flipV="1">
            <a:off x="69850" y="2376488"/>
            <a:ext cx="9013825" cy="920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E123BBDE-7DC3-4937-BDBF-6235EF0E59C3}"/>
              </a:ext>
            </a:extLst>
          </p:cNvPr>
          <p:cNvSpPr/>
          <p:nvPr/>
        </p:nvSpPr>
        <p:spPr>
          <a:xfrm>
            <a:off x="69850" y="2341563"/>
            <a:ext cx="9013825" cy="46037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A7123AB8-833C-407D-9B71-AE4D68BC6E48}"/>
              </a:ext>
            </a:extLst>
          </p:cNvPr>
          <p:cNvSpPr/>
          <p:nvPr/>
        </p:nvSpPr>
        <p:spPr>
          <a:xfrm>
            <a:off x="68263" y="2468563"/>
            <a:ext cx="9015412" cy="46037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952500"/>
            <a:ext cx="7772400" cy="1362075"/>
          </a:xfrm>
        </p:spPr>
        <p:txBody>
          <a:bodyPr/>
          <a:lstStyle>
            <a:lvl1pPr algn="l">
              <a:buNone/>
              <a:defRPr sz="4000" b="0" cap="none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547938"/>
            <a:ext cx="7772400" cy="1338262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Date Placeholder 3">
            <a:extLst>
              <a:ext uri="{FF2B5EF4-FFF2-40B4-BE49-F238E27FC236}">
                <a16:creationId xmlns:a16="http://schemas.microsoft.com/office/drawing/2014/main" id="{866299E7-493A-44AA-8D37-CE0EA6C2253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Footer Placeholder 4">
            <a:extLst>
              <a:ext uri="{FF2B5EF4-FFF2-40B4-BE49-F238E27FC236}">
                <a16:creationId xmlns:a16="http://schemas.microsoft.com/office/drawing/2014/main" id="{6E59100F-B898-4BA9-BF81-6FB91D8DE50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800100" y="6172200"/>
            <a:ext cx="40005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1" name="Slide Number Placeholder 5">
            <a:extLst>
              <a:ext uri="{FF2B5EF4-FFF2-40B4-BE49-F238E27FC236}">
                <a16:creationId xmlns:a16="http://schemas.microsoft.com/office/drawing/2014/main" id="{E57972A9-F9BF-423C-B621-5A05E06424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46050" y="6208713"/>
            <a:ext cx="457200" cy="457200"/>
          </a:xfrm>
        </p:spPr>
        <p:txBody>
          <a:bodyPr/>
          <a:lstStyle>
            <a:lvl1pPr>
              <a:defRPr/>
            </a:lvl1pPr>
          </a:lstStyle>
          <a:p>
            <a:fld id="{CBC62DA4-2C21-42D7-8AE3-5E7946FAC291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32573254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914400" y="1447800"/>
            <a:ext cx="374904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933950" y="1447800"/>
            <a:ext cx="3749040" cy="45720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13">
            <a:extLst>
              <a:ext uri="{FF2B5EF4-FFF2-40B4-BE49-F238E27FC236}">
                <a16:creationId xmlns:a16="http://schemas.microsoft.com/office/drawing/2014/main" id="{845B304C-E539-4B3A-8360-5B43B9B1DDD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2">
            <a:extLst>
              <a:ext uri="{FF2B5EF4-FFF2-40B4-BE49-F238E27FC236}">
                <a16:creationId xmlns:a16="http://schemas.microsoft.com/office/drawing/2014/main" id="{567F8A63-AA01-4789-B360-A3167B8DF5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22">
            <a:extLst>
              <a:ext uri="{FF2B5EF4-FFF2-40B4-BE49-F238E27FC236}">
                <a16:creationId xmlns:a16="http://schemas.microsoft.com/office/drawing/2014/main" id="{93C6E76A-8FF9-4A9E-9154-0F548F14D8C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43D91007-48F5-4AF0-9353-3962A98BA0C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73642637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44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anchor="b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953000" y="1447800"/>
            <a:ext cx="3733800" cy="762000"/>
          </a:xfrm>
          <a:noFill/>
          <a:ln w="12700" cap="sq" cmpd="sng" algn="ctr">
            <a:noFill/>
            <a:prstDash val="solid"/>
          </a:ln>
        </p:spPr>
        <p:txBody>
          <a:bodyPr anchor="b">
            <a:noAutofit/>
          </a:bodyPr>
          <a:lstStyle>
            <a:lvl1pPr marL="0" indent="0">
              <a:buNone/>
              <a:defRPr sz="2400" b="1">
                <a:solidFill>
                  <a:schemeClr val="accent1"/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half" idx="2"/>
          </p:nvPr>
        </p:nvSpPr>
        <p:spPr>
          <a:xfrm>
            <a:off x="914400" y="2247900"/>
            <a:ext cx="3733800" cy="3886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3" name="Content Placeholder 12"/>
          <p:cNvSpPr>
            <a:spLocks noGrp="1"/>
          </p:cNvSpPr>
          <p:nvPr>
            <p:ph sz="half" idx="4"/>
          </p:nvPr>
        </p:nvSpPr>
        <p:spPr>
          <a:xfrm>
            <a:off x="4953000" y="2247900"/>
            <a:ext cx="3733800" cy="3886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13">
            <a:extLst>
              <a:ext uri="{FF2B5EF4-FFF2-40B4-BE49-F238E27FC236}">
                <a16:creationId xmlns:a16="http://schemas.microsoft.com/office/drawing/2014/main" id="{5709FD28-5C43-4F5C-809C-3C614D7B08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2">
            <a:extLst>
              <a:ext uri="{FF2B5EF4-FFF2-40B4-BE49-F238E27FC236}">
                <a16:creationId xmlns:a16="http://schemas.microsoft.com/office/drawing/2014/main" id="{9821D203-5476-4502-B3FF-C6478D5C85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22">
            <a:extLst>
              <a:ext uri="{FF2B5EF4-FFF2-40B4-BE49-F238E27FC236}">
                <a16:creationId xmlns:a16="http://schemas.microsoft.com/office/drawing/2014/main" id="{F82E6956-A22B-4ED4-9B4D-CC7F0DD52A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69D85B9-32C3-4704-A5A5-911C9DE9F2EC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70725783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13">
            <a:extLst>
              <a:ext uri="{FF2B5EF4-FFF2-40B4-BE49-F238E27FC236}">
                <a16:creationId xmlns:a16="http://schemas.microsoft.com/office/drawing/2014/main" id="{28106771-235A-42D8-B1A8-1B98A76BE1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2">
            <a:extLst>
              <a:ext uri="{FF2B5EF4-FFF2-40B4-BE49-F238E27FC236}">
                <a16:creationId xmlns:a16="http://schemas.microsoft.com/office/drawing/2014/main" id="{D8ABE5D2-8AE3-4197-8B03-CE99C6BEAD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22">
            <a:extLst>
              <a:ext uri="{FF2B5EF4-FFF2-40B4-BE49-F238E27FC236}">
                <a16:creationId xmlns:a16="http://schemas.microsoft.com/office/drawing/2014/main" id="{BAE7F5A6-77D4-4581-A4B1-1F32565B6F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9C9A126-8676-4861-A2DD-CC0738A65DF6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9513351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3">
            <a:extLst>
              <a:ext uri="{FF2B5EF4-FFF2-40B4-BE49-F238E27FC236}">
                <a16:creationId xmlns:a16="http://schemas.microsoft.com/office/drawing/2014/main" id="{E15AEDAA-50F1-4EC5-9B8D-B9DA245C99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F87B5F8-2265-4820-A663-FE11A36E63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22">
            <a:extLst>
              <a:ext uri="{FF2B5EF4-FFF2-40B4-BE49-F238E27FC236}">
                <a16:creationId xmlns:a16="http://schemas.microsoft.com/office/drawing/2014/main" id="{6D4DC2FB-F308-4083-A847-8273478767F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AF8FF99-331B-4996-AA53-C862A893A86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13249029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977303DC-C7ED-4FAB-8930-D4A9AD96EEC1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6" name="Rounded Rectangle 10">
            <a:extLst>
              <a:ext uri="{FF2B5EF4-FFF2-40B4-BE49-F238E27FC236}">
                <a16:creationId xmlns:a16="http://schemas.microsoft.com/office/drawing/2014/main" id="{1842B136-5415-4782-9394-89A8B0947924}"/>
              </a:ext>
            </a:extLst>
          </p:cNvPr>
          <p:cNvSpPr/>
          <p:nvPr/>
        </p:nvSpPr>
        <p:spPr>
          <a:xfrm>
            <a:off x="63500" y="69850"/>
            <a:ext cx="9013825" cy="6692900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273050"/>
            <a:ext cx="7772400" cy="1143000"/>
          </a:xfrm>
        </p:spPr>
        <p:txBody>
          <a:bodyPr/>
          <a:lstStyle>
            <a:lvl1pPr algn="l">
              <a:buNone/>
              <a:defRPr sz="40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914400" y="1600200"/>
            <a:ext cx="1905000" cy="4495800"/>
          </a:xfrm>
        </p:spPr>
        <p:txBody>
          <a:bodyPr/>
          <a:lstStyle>
            <a:lvl1pPr marL="0" indent="0"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"/>
          </p:nvPr>
        </p:nvSpPr>
        <p:spPr>
          <a:xfrm>
            <a:off x="2971800" y="1600200"/>
            <a:ext cx="5715000" cy="4495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4">
            <a:extLst>
              <a:ext uri="{FF2B5EF4-FFF2-40B4-BE49-F238E27FC236}">
                <a16:creationId xmlns:a16="http://schemas.microsoft.com/office/drawing/2014/main" id="{C2E220A2-0B7F-4179-9FD3-87CC801A39D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5">
            <a:extLst>
              <a:ext uri="{FF2B5EF4-FFF2-40B4-BE49-F238E27FC236}">
                <a16:creationId xmlns:a16="http://schemas.microsoft.com/office/drawing/2014/main" id="{71D75C6E-4343-4423-A8C0-122C36C393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6">
            <a:extLst>
              <a:ext uri="{FF2B5EF4-FFF2-40B4-BE49-F238E27FC236}">
                <a16:creationId xmlns:a16="http://schemas.microsoft.com/office/drawing/2014/main" id="{255DE7BF-848F-4B67-B766-9C1C3C7EC7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A02B6F4-7080-4654-B8E5-24974F957E9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29907875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43479CC4-A647-47AC-9F8E-755EE8073E7E}"/>
              </a:ext>
            </a:extLst>
          </p:cNvPr>
          <p:cNvSpPr/>
          <p:nvPr/>
        </p:nvSpPr>
        <p:spPr>
          <a:xfrm flipV="1">
            <a:off x="68263" y="4683125"/>
            <a:ext cx="9007475" cy="92075"/>
          </a:xfrm>
          <a:prstGeom prst="rect">
            <a:avLst/>
          </a:prstGeom>
          <a:solidFill>
            <a:schemeClr val="accent1">
              <a:alpha val="10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75FD0642-9A4A-4AA2-B3D0-DD736F56E41D}"/>
              </a:ext>
            </a:extLst>
          </p:cNvPr>
          <p:cNvSpPr/>
          <p:nvPr/>
        </p:nvSpPr>
        <p:spPr>
          <a:xfrm>
            <a:off x="68263" y="4649788"/>
            <a:ext cx="9007475" cy="46037"/>
          </a:xfrm>
          <a:prstGeom prst="rect">
            <a:avLst/>
          </a:prstGeom>
          <a:solidFill>
            <a:schemeClr val="accent1">
              <a:tint val="60000"/>
            </a:schemeClr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CBD9A379-966C-438B-BB34-307931E864B3}"/>
              </a:ext>
            </a:extLst>
          </p:cNvPr>
          <p:cNvSpPr/>
          <p:nvPr/>
        </p:nvSpPr>
        <p:spPr>
          <a:xfrm>
            <a:off x="68263" y="4773613"/>
            <a:ext cx="9007475" cy="47625"/>
          </a:xfrm>
          <a:prstGeom prst="rect">
            <a:avLst/>
          </a:prstGeom>
          <a:solidFill>
            <a:schemeClr val="accent5"/>
          </a:solidFill>
          <a:ln w="19050" cap="sq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4900550"/>
            <a:ext cx="7315200" cy="522288"/>
          </a:xfrm>
        </p:spPr>
        <p:txBody>
          <a:bodyPr anchor="ctr">
            <a:noAutofit/>
          </a:bodyPr>
          <a:lstStyle>
            <a:lvl1pPr algn="l">
              <a:buNone/>
              <a:defRPr sz="2800" b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4400" y="5445825"/>
            <a:ext cx="7315200" cy="685800"/>
          </a:xfrm>
        </p:spPr>
        <p:txBody>
          <a:bodyPr/>
          <a:lstStyle>
            <a:lvl1pPr marL="0" indent="0">
              <a:buFontTx/>
              <a:buNone/>
              <a:defRPr sz="16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68308" y="66675"/>
            <a:ext cx="9001873" cy="4581525"/>
          </a:xfrm>
          <a:prstGeom prst="round2SameRect">
            <a:avLst>
              <a:gd name="adj1" fmla="val 7101"/>
              <a:gd name="adj2" fmla="val 0"/>
            </a:avLst>
          </a:prstGeom>
          <a:solidFill>
            <a:schemeClr val="bg2"/>
          </a:solidFill>
          <a:ln w="6350">
            <a:solidFill>
              <a:schemeClr val="tx1"/>
            </a:solidFill>
          </a:ln>
        </p:spPr>
        <p:txBody>
          <a:bodyPr>
            <a:normAutofit/>
          </a:bodyPr>
          <a:lstStyle>
            <a:lvl1pPr marL="0" indent="0">
              <a:buNone/>
              <a:defRPr sz="3200"/>
            </a:lvl1pPr>
          </a:lstStyle>
          <a:p>
            <a:pPr lvl="0"/>
            <a:r>
              <a:rPr lang="en-US" noProof="0"/>
              <a:t>Click icon to add picture</a:t>
            </a:r>
            <a:endParaRPr lang="en-US" noProof="0" dirty="0"/>
          </a:p>
        </p:txBody>
      </p:sp>
      <p:sp>
        <p:nvSpPr>
          <p:cNvPr id="8" name="Date Placeholder 4">
            <a:extLst>
              <a:ext uri="{FF2B5EF4-FFF2-40B4-BE49-F238E27FC236}">
                <a16:creationId xmlns:a16="http://schemas.microsoft.com/office/drawing/2014/main" id="{5B116814-DB0D-4FD5-AE29-4A47C88BA6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Footer Placeholder 5">
            <a:extLst>
              <a:ext uri="{FF2B5EF4-FFF2-40B4-BE49-F238E27FC236}">
                <a16:creationId xmlns:a16="http://schemas.microsoft.com/office/drawing/2014/main" id="{B67029D3-5634-4B54-8D59-CF13E246C5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914400" y="6172200"/>
            <a:ext cx="3886200" cy="45720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" name="Slide Number Placeholder 6">
            <a:extLst>
              <a:ext uri="{FF2B5EF4-FFF2-40B4-BE49-F238E27FC236}">
                <a16:creationId xmlns:a16="http://schemas.microsoft.com/office/drawing/2014/main" id="{521BD86B-D95B-47D3-A91A-D8E4B51760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46050" y="6208713"/>
            <a:ext cx="457200" cy="457200"/>
          </a:xfrm>
        </p:spPr>
        <p:txBody>
          <a:bodyPr/>
          <a:lstStyle>
            <a:lvl1pPr>
              <a:defRPr/>
            </a:lvl1pPr>
          </a:lstStyle>
          <a:p>
            <a:fld id="{02660572-259E-4409-A03E-C16A89BA842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707643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9601FC97-A53B-4B7B-BEB7-F341C22AFE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8A891855-DFC6-43BF-9747-6BF0FB01889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BC688F22-B977-42A2-BEBB-1177774C83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DA06333-C0FA-40C6-AE68-CED70C273F4C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94699399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1"/>
            <a:ext cx="201168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14400" y="274640"/>
            <a:ext cx="55626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13">
            <a:extLst>
              <a:ext uri="{FF2B5EF4-FFF2-40B4-BE49-F238E27FC236}">
                <a16:creationId xmlns:a16="http://schemas.microsoft.com/office/drawing/2014/main" id="{AE6BE83B-0CAA-4CE9-A0D0-10D4E3F1D1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2">
            <a:extLst>
              <a:ext uri="{FF2B5EF4-FFF2-40B4-BE49-F238E27FC236}">
                <a16:creationId xmlns:a16="http://schemas.microsoft.com/office/drawing/2014/main" id="{5F0AE7D5-810E-47C4-95DC-764ECBE04D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22">
            <a:extLst>
              <a:ext uri="{FF2B5EF4-FFF2-40B4-BE49-F238E27FC236}">
                <a16:creationId xmlns:a16="http://schemas.microsoft.com/office/drawing/2014/main" id="{FCDCD252-F00F-4EE2-ACC0-F18AA28202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2C1698D-77BA-4008-A5DA-DF04F41380DA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17184922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/>
          <a:srcRect/>
          <a:tile tx="0" ty="0" sx="100000" sy="100000" flip="none" algn="tl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72D11E62-46DF-454F-9A97-052BB8E34007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FFFFFF"/>
          </a:solidFill>
          <a:ln w="1270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 useBgFill="1">
        <p:nvSpPr>
          <p:cNvPr id="8" name="Rounded Rectangle 7">
            <a:extLst>
              <a:ext uri="{FF2B5EF4-FFF2-40B4-BE49-F238E27FC236}">
                <a16:creationId xmlns:a16="http://schemas.microsoft.com/office/drawing/2014/main" id="{B8C6531D-E440-49E1-A7D8-3B0A65A065E6}"/>
              </a:ext>
            </a:extLst>
          </p:cNvPr>
          <p:cNvSpPr/>
          <p:nvPr/>
        </p:nvSpPr>
        <p:spPr>
          <a:xfrm>
            <a:off x="63500" y="69850"/>
            <a:ext cx="9013825" cy="6692900"/>
          </a:xfrm>
          <a:prstGeom prst="roundRect">
            <a:avLst>
              <a:gd name="adj" fmla="val 4929"/>
            </a:avLst>
          </a:prstGeom>
          <a:ln w="6350" cap="sq" cmpd="sng" algn="ctr">
            <a:solidFill>
              <a:schemeClr val="tx1"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001">
            <a:schemeClr val="l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endParaRPr lang="en-US"/>
          </a:p>
        </p:txBody>
      </p:sp>
      <p:sp>
        <p:nvSpPr>
          <p:cNvPr id="1028" name="Title Placeholder 21">
            <a:extLst>
              <a:ext uri="{FF2B5EF4-FFF2-40B4-BE49-F238E27FC236}">
                <a16:creationId xmlns:a16="http://schemas.microsoft.com/office/drawing/2014/main" id="{1D32EC61-6E27-489B-9170-8ACD22772406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914400" y="274638"/>
            <a:ext cx="77724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9144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title style</a:t>
            </a:r>
          </a:p>
        </p:txBody>
      </p:sp>
      <p:sp>
        <p:nvSpPr>
          <p:cNvPr id="1029" name="Text Placeholder 12">
            <a:extLst>
              <a:ext uri="{FF2B5EF4-FFF2-40B4-BE49-F238E27FC236}">
                <a16:creationId xmlns:a16="http://schemas.microsoft.com/office/drawing/2014/main" id="{B94E6A25-0546-460B-B613-ACB66E7E91C4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914400" y="1447800"/>
            <a:ext cx="7772400" cy="4572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14" name="Date Placeholder 13">
            <a:extLst>
              <a:ext uri="{FF2B5EF4-FFF2-40B4-BE49-F238E27FC236}">
                <a16:creationId xmlns:a16="http://schemas.microsoft.com/office/drawing/2014/main" id="{E3317F5C-9EAB-4F44-8B6D-4EBAD3FC67C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172200" y="6191250"/>
            <a:ext cx="2476500" cy="476250"/>
          </a:xfrm>
          <a:prstGeom prst="rect">
            <a:avLst/>
          </a:prstGeom>
        </p:spPr>
        <p:txBody>
          <a:bodyPr anchor="ctr" anchorCtr="0"/>
          <a:lstStyle>
            <a:lvl1pPr algn="r" eaLnBrk="1" latinLnBrk="0" hangingPunct="1">
              <a:defRPr kumimoji="0" sz="1400">
                <a:solidFill>
                  <a:schemeClr val="tx2"/>
                </a:solidFill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872B428-62F2-4CBE-9D62-360DAAA9C85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914400" y="6172200"/>
            <a:ext cx="3962400" cy="457200"/>
          </a:xfrm>
          <a:prstGeom prst="rect">
            <a:avLst/>
          </a:prstGeom>
        </p:spPr>
        <p:txBody>
          <a:bodyPr anchor="ctr" anchorCtr="0"/>
          <a:lstStyle>
            <a:lvl1pPr eaLnBrk="1" latinLnBrk="0" hangingPunct="1">
              <a:defRPr kumimoji="0" sz="1400">
                <a:solidFill>
                  <a:schemeClr val="tx2"/>
                </a:solidFill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3" name="Slide Number Placeholder 22">
            <a:extLst>
              <a:ext uri="{FF2B5EF4-FFF2-40B4-BE49-F238E27FC236}">
                <a16:creationId xmlns:a16="http://schemas.microsoft.com/office/drawing/2014/main" id="{DB6042A7-B69D-41BE-8E52-B68A25F44A5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46050" y="6210300"/>
            <a:ext cx="457200" cy="457200"/>
          </a:xfrm>
          <a:prstGeom prst="ellipse">
            <a:avLst/>
          </a:prstGeom>
          <a:solidFill>
            <a:schemeClr val="accent1"/>
          </a:solidFill>
        </p:spPr>
        <p:txBody>
          <a:bodyPr vert="horz" wrap="none" lIns="0" tIns="0" rIns="0" bIns="0" numCol="1" anchor="ctr" anchorCtr="1" compatLnSpc="1">
            <a:prstTxWarp prst="textNoShape">
              <a:avLst/>
            </a:prstTxWarp>
            <a:noAutofit/>
          </a:bodyPr>
          <a:lstStyle>
            <a:lvl1pPr algn="ctr" eaLnBrk="1" hangingPunct="1">
              <a:defRPr sz="1400">
                <a:solidFill>
                  <a:srgbClr val="FFFFFF"/>
                </a:solidFill>
                <a:latin typeface="Franklin Gothic Book" panose="020B0503020102020204" pitchFamily="34" charset="0"/>
              </a:defRPr>
            </a:lvl1pPr>
          </a:lstStyle>
          <a:p>
            <a:fld id="{C269923F-433B-492A-8853-5AB075375EC1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178" r:id="rId1"/>
    <p:sldLayoutId id="2147484171" r:id="rId2"/>
    <p:sldLayoutId id="2147484179" r:id="rId3"/>
    <p:sldLayoutId id="2147484172" r:id="rId4"/>
    <p:sldLayoutId id="2147484173" r:id="rId5"/>
    <p:sldLayoutId id="2147484174" r:id="rId6"/>
    <p:sldLayoutId id="2147484175" r:id="rId7"/>
    <p:sldLayoutId id="2147484180" r:id="rId8"/>
    <p:sldLayoutId id="2147484181" r:id="rId9"/>
    <p:sldLayoutId id="2147484176" r:id="rId10"/>
    <p:sldLayoutId id="2147484177" r:id="rId11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4000" kern="1200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4000">
          <a:solidFill>
            <a:schemeClr val="tx2"/>
          </a:solidFill>
          <a:latin typeface="Franklin Gothic Book" pitchFamily="34" charset="0"/>
        </a:defRPr>
      </a:lvl9pPr>
    </p:titleStyle>
    <p:bodyStyle>
      <a:lvl1pPr marL="273050" indent="-273050" algn="l" rtl="0" eaLnBrk="0" fontAlgn="base" hangingPunct="0">
        <a:spcBef>
          <a:spcPts val="575"/>
        </a:spcBef>
        <a:spcAft>
          <a:spcPct val="0"/>
        </a:spcAft>
        <a:buClr>
          <a:schemeClr val="accent1"/>
        </a:buClr>
        <a:buSzPct val="85000"/>
        <a:buFont typeface="Wingdings 2" panose="05020102010507070707" pitchFamily="18" charset="2"/>
        <a:buChar char=""/>
        <a:defRPr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547688" indent="-228600" algn="l" rtl="0" eaLnBrk="0" fontAlgn="base" hangingPunct="0">
        <a:spcBef>
          <a:spcPts val="375"/>
        </a:spcBef>
        <a:spcAft>
          <a:spcPct val="0"/>
        </a:spcAft>
        <a:buClr>
          <a:schemeClr val="accent2"/>
        </a:buClr>
        <a:buSzPct val="85000"/>
        <a:buFont typeface="Wingdings 2" panose="05020102010507070707" pitchFamily="18" charset="2"/>
        <a:buChar char="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822325" indent="-228600" algn="l" rtl="0" eaLnBrk="0" fontAlgn="base" hangingPunct="0">
        <a:spcBef>
          <a:spcPts val="375"/>
        </a:spcBef>
        <a:spcAft>
          <a:spcPct val="0"/>
        </a:spcAft>
        <a:buClr>
          <a:srgbClr val="E6B1AB"/>
        </a:buClr>
        <a:buSzPct val="85000"/>
        <a:buFont typeface="Wingdings 2" panose="05020102010507070707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096963" indent="-228600" algn="l" rtl="0" eaLnBrk="0" fontAlgn="base" hangingPunct="0">
        <a:spcBef>
          <a:spcPts val="375"/>
        </a:spcBef>
        <a:spcAft>
          <a:spcPct val="0"/>
        </a:spcAft>
        <a:buClr>
          <a:srgbClr val="A28E6A"/>
        </a:buClr>
        <a:buSzPct val="80000"/>
        <a:buFont typeface="Wingdings 2" panose="05020102010507070707" pitchFamily="18" charset="2"/>
        <a:buChar char="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indent="-228600" algn="l" rtl="0" eaLnBrk="0" fontAlgn="base" hangingPunct="0">
        <a:spcBef>
          <a:spcPts val="375"/>
        </a:spcBef>
        <a:spcAft>
          <a:spcPct val="0"/>
        </a:spcAft>
        <a:buClr>
          <a:srgbClr val="A28E6A"/>
        </a:buClr>
        <a:buChar char="o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645920" indent="-228600" algn="l" rtl="0" eaLnBrk="1" latinLnBrk="0" hangingPunct="1">
        <a:spcBef>
          <a:spcPts val="370"/>
        </a:spcBef>
        <a:buClr>
          <a:schemeClr val="accent3"/>
        </a:buClr>
        <a:buChar char="•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228600" algn="l" rtl="0" eaLnBrk="1" latinLnBrk="0" hangingPunct="1">
        <a:spcBef>
          <a:spcPts val="370"/>
        </a:spcBef>
        <a:buClr>
          <a:schemeClr val="accent2"/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228600" algn="l" rtl="0" eaLnBrk="1" latinLnBrk="0" hangingPunct="1">
        <a:spcBef>
          <a:spcPts val="370"/>
        </a:spcBef>
        <a:buClr>
          <a:schemeClr val="accent1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228600" algn="l" rtl="0" eaLnBrk="1" latinLnBrk="0" hangingPunct="1">
        <a:spcBef>
          <a:spcPts val="370"/>
        </a:spcBef>
        <a:buClr>
          <a:schemeClr val="accent2">
            <a:tint val="60000"/>
          </a:schemeClr>
        </a:buClr>
        <a:buChar char="•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3">
            <a:extLst>
              <a:ext uri="{FF2B5EF4-FFF2-40B4-BE49-F238E27FC236}">
                <a16:creationId xmlns:a16="http://schemas.microsoft.com/office/drawing/2014/main" id="{49EC3C9F-7E01-4E12-B3F4-6B8B2166580F}"/>
              </a:ext>
            </a:extLst>
          </p:cNvPr>
          <p:cNvSpPr>
            <a:spLocks noGrp="1" noChangeArrowheads="1"/>
          </p:cNvSpPr>
          <p:nvPr>
            <p:ph type="subTitle" idx="1"/>
          </p:nvPr>
        </p:nvSpPr>
        <p:spPr>
          <a:xfrm>
            <a:off x="457200" y="1752600"/>
            <a:ext cx="8229600" cy="914400"/>
          </a:xfrm>
        </p:spPr>
        <p:txBody>
          <a:bodyPr/>
          <a:lstStyle/>
          <a:p>
            <a:pPr eaLnBrk="1" hangingPunct="1">
              <a:lnSpc>
                <a:spcPct val="80000"/>
              </a:lnSpc>
            </a:pPr>
            <a:r>
              <a:rPr lang="en-US" altLang="en-US" sz="2400" u="sng">
                <a:solidFill>
                  <a:srgbClr val="FFFF00"/>
                </a:solidFill>
                <a:latin typeface="Algerian" panose="04020705040A02060702" pitchFamily="82" charset="0"/>
              </a:rPr>
              <a:t>AHE 612 Information and communication technology in livestock development</a:t>
            </a:r>
          </a:p>
        </p:txBody>
      </p:sp>
      <p:sp>
        <p:nvSpPr>
          <p:cNvPr id="6147" name="Text Box 4">
            <a:extLst>
              <a:ext uri="{FF2B5EF4-FFF2-40B4-BE49-F238E27FC236}">
                <a16:creationId xmlns:a16="http://schemas.microsoft.com/office/drawing/2014/main" id="{E0C3C8AA-E2A8-4B0F-B8DB-42C93B9FD12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03725" y="2936875"/>
            <a:ext cx="1841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endParaRPr lang="en-IN" altLang="en-US"/>
          </a:p>
        </p:txBody>
      </p:sp>
      <p:sp>
        <p:nvSpPr>
          <p:cNvPr id="6148" name="Text Box 8">
            <a:extLst>
              <a:ext uri="{FF2B5EF4-FFF2-40B4-BE49-F238E27FC236}">
                <a16:creationId xmlns:a16="http://schemas.microsoft.com/office/drawing/2014/main" id="{9F0B8385-EA15-482E-ADCE-962DE779227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90600" y="4773613"/>
            <a:ext cx="6934200" cy="11699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algn="ctr">
              <a:spcBef>
                <a:spcPct val="50000"/>
              </a:spcBef>
            </a:pPr>
            <a:r>
              <a:rPr lang="en-US" altLang="en-US" sz="2800" b="1">
                <a:solidFill>
                  <a:srgbClr val="C00000"/>
                </a:solidFill>
                <a:latin typeface="Bell MT" panose="02020503060305020303" pitchFamily="18" charset="0"/>
              </a:rPr>
              <a:t>Department of A. H. Extension Education</a:t>
            </a:r>
          </a:p>
          <a:p>
            <a:pPr algn="ctr">
              <a:spcBef>
                <a:spcPct val="50000"/>
              </a:spcBef>
            </a:pPr>
            <a:r>
              <a:rPr lang="en-US" altLang="en-US" sz="2800" b="1">
                <a:solidFill>
                  <a:srgbClr val="C00000"/>
                </a:solidFill>
                <a:latin typeface="Bell MT" panose="02020503060305020303" pitchFamily="18" charset="0"/>
              </a:rPr>
              <a:t>Bihar Veterinary College, Patna-14</a:t>
            </a:r>
            <a:endParaRPr lang="en-US" altLang="en-US" sz="2800">
              <a:solidFill>
                <a:srgbClr val="12E9EE"/>
              </a:solidFill>
              <a:latin typeface="Bell MT" panose="02020503060305020303" pitchFamily="18" charset="0"/>
            </a:endParaRPr>
          </a:p>
        </p:txBody>
      </p:sp>
      <p:sp>
        <p:nvSpPr>
          <p:cNvPr id="6149" name="TextBox 6">
            <a:extLst>
              <a:ext uri="{FF2B5EF4-FFF2-40B4-BE49-F238E27FC236}">
                <a16:creationId xmlns:a16="http://schemas.microsoft.com/office/drawing/2014/main" id="{B62183A4-1E99-4D23-96BC-BA145D82750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971800" y="5867400"/>
            <a:ext cx="6426200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n-US" altLang="en-US">
                <a:solidFill>
                  <a:srgbClr val="7030A0"/>
                </a:solidFill>
                <a:latin typeface="Arial Black" panose="020B0A04020102020204" pitchFamily="34" charset="0"/>
              </a:rPr>
              <a:t>         Instructor : </a:t>
            </a:r>
            <a:r>
              <a:rPr lang="en-US" altLang="en-US">
                <a:solidFill>
                  <a:srgbClr val="000099"/>
                </a:solidFill>
                <a:latin typeface="Arial Black" panose="020B0A04020102020204" pitchFamily="34" charset="0"/>
              </a:rPr>
              <a:t>Dr. Saroj K. Rajak</a:t>
            </a:r>
          </a:p>
          <a:p>
            <a:r>
              <a:rPr lang="en-US" altLang="en-US">
                <a:solidFill>
                  <a:srgbClr val="000099"/>
                </a:solidFill>
                <a:latin typeface="Aharoni" pitchFamily="2" charset="0"/>
                <a:cs typeface="Aharoni" pitchFamily="2" charset="0"/>
              </a:rPr>
              <a:t>           Asstt. Professor</a:t>
            </a:r>
          </a:p>
          <a:p>
            <a:endParaRPr lang="en-US" altLang="en-US"/>
          </a:p>
        </p:txBody>
      </p:sp>
      <p:sp>
        <p:nvSpPr>
          <p:cNvPr id="6150" name="TextBox 7">
            <a:extLst>
              <a:ext uri="{FF2B5EF4-FFF2-40B4-BE49-F238E27FC236}">
                <a16:creationId xmlns:a16="http://schemas.microsoft.com/office/drawing/2014/main" id="{A8706E72-05DF-434E-9EC9-D08EB9FA9CB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3163888"/>
            <a:ext cx="8382000" cy="1631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r>
              <a:rPr lang="en-US" altLang="en-US" sz="3600" b="1">
                <a:solidFill>
                  <a:srgbClr val="0000FF"/>
                </a:solidFill>
                <a:latin typeface="Sydney" pitchFamily="18" charset="0"/>
              </a:rPr>
              <a:t>Topic : </a:t>
            </a:r>
            <a:r>
              <a:rPr lang="en-US" altLang="en-US" sz="3200" b="1">
                <a:solidFill>
                  <a:srgbClr val="000099"/>
                </a:solidFill>
                <a:latin typeface="Bell MT" panose="02020503060305020303" pitchFamily="18" charset="0"/>
              </a:rPr>
              <a:t>Introduction to Information and       Communication Technology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en-US" altLang="en-US" sz="3200" b="1">
                <a:solidFill>
                  <a:srgbClr val="000099"/>
                </a:solidFill>
                <a:latin typeface="Bell MT" panose="02020503060305020303" pitchFamily="18" charset="0"/>
              </a:rPr>
              <a:t> ICT application in Livestock sector</a:t>
            </a:r>
            <a:r>
              <a:rPr lang="en-US" altLang="en-US" sz="3200" b="1">
                <a:solidFill>
                  <a:srgbClr val="000099"/>
                </a:solidFill>
                <a:latin typeface="Sydney" pitchFamily="18" charset="0"/>
              </a:rPr>
              <a:t> </a:t>
            </a:r>
            <a:endParaRPr lang="en-US" altLang="en-US" sz="2800" b="1">
              <a:solidFill>
                <a:srgbClr val="000099"/>
              </a:solidFill>
              <a:latin typeface="Sydney" pitchFamily="18" charset="0"/>
            </a:endParaRPr>
          </a:p>
        </p:txBody>
      </p:sp>
      <p:pic>
        <p:nvPicPr>
          <p:cNvPr id="6151" name="Picture 4" descr="E:\Dr. Saroj New 1 W bkt 21.02.2016\LOGO\New Logo\BASU LOGO copy.jpg">
            <a:extLst>
              <a:ext uri="{FF2B5EF4-FFF2-40B4-BE49-F238E27FC236}">
                <a16:creationId xmlns:a16="http://schemas.microsoft.com/office/drawing/2014/main" id="{9159CD05-A914-42B7-958D-24FA0AF791D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163513"/>
            <a:ext cx="2514600" cy="1193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BD55ADDF-3EAD-4A25-B44E-AA31876EC78A}"/>
              </a:ext>
            </a:extLst>
          </p:cNvPr>
          <p:cNvSpPr/>
          <p:nvPr/>
        </p:nvSpPr>
        <p:spPr>
          <a:xfrm>
            <a:off x="6184900" y="533400"/>
            <a:ext cx="28067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defRPr/>
            </a:pPr>
            <a:r>
              <a:rPr lang="en-US" sz="3600" kern="10" dirty="0">
                <a:ln w="19050">
                  <a:solidFill>
                    <a:srgbClr val="99CCFF"/>
                  </a:solidFill>
                  <a:round/>
                  <a:headEnd/>
                  <a:tailEnd/>
                </a:ln>
                <a:solidFill>
                  <a:srgbClr val="0066CC"/>
                </a:solidFill>
                <a:effectLst>
                  <a:outerShdw dist="35921" dir="2700000" algn="ctr" rotWithShape="0">
                    <a:srgbClr val="990000"/>
                  </a:outerShdw>
                </a:effectLst>
                <a:latin typeface="Geometr706 BlkCn BT" pitchFamily="34" charset="0"/>
              </a:rPr>
              <a:t>Lecture -1</a:t>
            </a:r>
            <a:endParaRPr lang="en-US" sz="3600" dirty="0">
              <a:latin typeface="Geometr706 BlkCn BT" pitchFamily="34" charset="0"/>
            </a:endParaRPr>
          </a:p>
        </p:txBody>
      </p:sp>
    </p:spTree>
  </p:cSld>
  <p:clrMapOvr>
    <a:masterClrMapping/>
  </p:clrMapOvr>
  <p:transition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ext Box 2">
            <a:extLst>
              <a:ext uri="{FF2B5EF4-FFF2-40B4-BE49-F238E27FC236}">
                <a16:creationId xmlns:a16="http://schemas.microsoft.com/office/drawing/2014/main" id="{7E0ACFD9-53E8-482F-AB08-5C9547ED298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1066800"/>
            <a:ext cx="9264650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66FF33"/>
                </a:solidFill>
              </a:rPr>
              <a:t>   </a:t>
            </a:r>
            <a:r>
              <a:rPr lang="en-US" altLang="en-US" b="1">
                <a:solidFill>
                  <a:srgbClr val="000099"/>
                </a:solidFill>
              </a:rPr>
              <a:t>We all know that distance is ended up. What used to be far is near,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what is local is global.</a:t>
            </a:r>
          </a:p>
        </p:txBody>
      </p:sp>
      <p:sp>
        <p:nvSpPr>
          <p:cNvPr id="7171" name="Text Box 3">
            <a:extLst>
              <a:ext uri="{FF2B5EF4-FFF2-40B4-BE49-F238E27FC236}">
                <a16:creationId xmlns:a16="http://schemas.microsoft.com/office/drawing/2014/main" id="{04D001DE-48CE-4412-A48A-E145EB886A7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2400" y="3505200"/>
            <a:ext cx="8001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66FF33"/>
                </a:solidFill>
              </a:rPr>
              <a:t>                            </a:t>
            </a:r>
          </a:p>
        </p:txBody>
      </p:sp>
      <p:sp>
        <p:nvSpPr>
          <p:cNvPr id="7172" name="Text Box 5">
            <a:extLst>
              <a:ext uri="{FF2B5EF4-FFF2-40B4-BE49-F238E27FC236}">
                <a16:creationId xmlns:a16="http://schemas.microsoft.com/office/drawing/2014/main" id="{ADBFF816-A4C1-4C14-9E45-ECF7D25DF3E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3581400"/>
            <a:ext cx="9144000" cy="3046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Information technology is that technology by which information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  is retrieved, processed, exhibited and disseminated  in a fast and error free way.</a:t>
            </a: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ICT is the broader term of Information Technology (IT) to explicitly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Include the field of electronic communication, in addition to IT (Wikipedia, 2008)</a:t>
            </a: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</p:txBody>
      </p:sp>
      <p:sp>
        <p:nvSpPr>
          <p:cNvPr id="7173" name="Text Box 6">
            <a:extLst>
              <a:ext uri="{FF2B5EF4-FFF2-40B4-BE49-F238E27FC236}">
                <a16:creationId xmlns:a16="http://schemas.microsoft.com/office/drawing/2014/main" id="{D0366013-C6F5-46D3-BF5F-62BF0BBF862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9600" y="3886200"/>
            <a:ext cx="3365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66FF33"/>
                </a:solidFill>
              </a:rPr>
              <a:t>  </a:t>
            </a:r>
          </a:p>
        </p:txBody>
      </p:sp>
      <p:sp>
        <p:nvSpPr>
          <p:cNvPr id="7174" name="Text Box 7">
            <a:extLst>
              <a:ext uri="{FF2B5EF4-FFF2-40B4-BE49-F238E27FC236}">
                <a16:creationId xmlns:a16="http://schemas.microsoft.com/office/drawing/2014/main" id="{AB6BF75B-DE25-45FA-A00B-3F8A19CFE0C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638" y="1905000"/>
            <a:ext cx="8894762" cy="1570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The term IT is defined as “the study, design, development,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implementation, support or management of computer based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information  systems, particularly software applications and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computer hardware. </a:t>
            </a:r>
          </a:p>
        </p:txBody>
      </p:sp>
      <p:sp>
        <p:nvSpPr>
          <p:cNvPr id="7175" name="Text Box 9">
            <a:extLst>
              <a:ext uri="{FF2B5EF4-FFF2-40B4-BE49-F238E27FC236}">
                <a16:creationId xmlns:a16="http://schemas.microsoft.com/office/drawing/2014/main" id="{54424495-BA1A-4E8C-8FD5-D20CE017A2F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95600" y="304800"/>
            <a:ext cx="24892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endParaRPr lang="en-US" altLang="en-US"/>
          </a:p>
        </p:txBody>
      </p:sp>
      <p:sp>
        <p:nvSpPr>
          <p:cNvPr id="7176" name="Rectangle 10">
            <a:extLst>
              <a:ext uri="{FF2B5EF4-FFF2-40B4-BE49-F238E27FC236}">
                <a16:creationId xmlns:a16="http://schemas.microsoft.com/office/drawing/2014/main" id="{571B4531-A781-40B2-AE3D-0521FF924824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8600" y="304800"/>
            <a:ext cx="838835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 u="sng">
                <a:solidFill>
                  <a:srgbClr val="C00000"/>
                </a:solidFill>
              </a:rPr>
              <a:t>INFORMATION AND COMMUNICATION TECHNOLOGY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ext Box 2">
            <a:extLst>
              <a:ext uri="{FF2B5EF4-FFF2-40B4-BE49-F238E27FC236}">
                <a16:creationId xmlns:a16="http://schemas.microsoft.com/office/drawing/2014/main" id="{08844E9F-44A5-4F7A-95BC-6B647A5A5C3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2438400"/>
            <a:ext cx="9083675" cy="1570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The objective of sustainable of Dairy Development is to improve the standard of living of  Livestock owners in multisectoral intervension including  Agriculture ,  Entrepreneurship  and Social facilities.</a:t>
            </a:r>
          </a:p>
        </p:txBody>
      </p:sp>
      <p:sp>
        <p:nvSpPr>
          <p:cNvPr id="8195" name="Text Box 3">
            <a:extLst>
              <a:ext uri="{FF2B5EF4-FFF2-40B4-BE49-F238E27FC236}">
                <a16:creationId xmlns:a16="http://schemas.microsoft.com/office/drawing/2014/main" id="{6A89A6BD-E95A-4197-9E15-9449E1200A2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3429000"/>
            <a:ext cx="7527925" cy="1938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Ø"/>
            </a:pPr>
            <a:endParaRPr lang="en-US" altLang="en-US" u="sng">
              <a:solidFill>
                <a:srgbClr val="66FF33"/>
              </a:solidFill>
            </a:endParaRPr>
          </a:p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7030A0"/>
                </a:solidFill>
              </a:rPr>
              <a:t>REQUIREMENTS OF LIVESTOCK OWNERS FROM ICT</a:t>
            </a:r>
            <a:r>
              <a:rPr lang="en-US" altLang="en-US" u="sng">
                <a:solidFill>
                  <a:srgbClr val="7030A0"/>
                </a:solidFill>
              </a:rPr>
              <a:t>.</a:t>
            </a:r>
          </a:p>
          <a:p>
            <a:pPr eaLnBrk="1" hangingPunct="1"/>
            <a:endParaRPr lang="en-US" altLang="en-US" u="sng">
              <a:solidFill>
                <a:srgbClr val="66FF33"/>
              </a:solidFill>
            </a:endParaRPr>
          </a:p>
          <a:p>
            <a:pPr eaLnBrk="1" hangingPunct="1"/>
            <a:endParaRPr lang="en-US" altLang="en-US" u="sng">
              <a:solidFill>
                <a:srgbClr val="66FF33"/>
              </a:solidFill>
            </a:endParaRPr>
          </a:p>
        </p:txBody>
      </p:sp>
      <p:sp>
        <p:nvSpPr>
          <p:cNvPr id="8196" name="Text Box 4">
            <a:extLst>
              <a:ext uri="{FF2B5EF4-FFF2-40B4-BE49-F238E27FC236}">
                <a16:creationId xmlns:a16="http://schemas.microsoft.com/office/drawing/2014/main" id="{BE6B90BF-E12C-4A86-B6F6-ED41FCAD103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90600" y="4648200"/>
            <a:ext cx="45529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§"/>
            </a:pPr>
            <a:r>
              <a:rPr lang="en-US" altLang="en-US" b="1">
                <a:solidFill>
                  <a:srgbClr val="C00000"/>
                </a:solidFill>
              </a:rPr>
              <a:t>Information on supply of inputs</a:t>
            </a:r>
            <a:endParaRPr lang="en-US" altLang="en-US" b="1">
              <a:solidFill>
                <a:srgbClr val="66FF33"/>
              </a:solidFill>
            </a:endParaRPr>
          </a:p>
        </p:txBody>
      </p:sp>
      <p:sp>
        <p:nvSpPr>
          <p:cNvPr id="8197" name="Text Box 5">
            <a:extLst>
              <a:ext uri="{FF2B5EF4-FFF2-40B4-BE49-F238E27FC236}">
                <a16:creationId xmlns:a16="http://schemas.microsoft.com/office/drawing/2014/main" id="{3FA72FEC-866A-4E7E-85CD-BD9C747A218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38200" y="5029200"/>
            <a:ext cx="2752725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§"/>
            </a:pPr>
            <a:r>
              <a:rPr lang="en-US" altLang="en-US" b="1">
                <a:solidFill>
                  <a:srgbClr val="C00000"/>
                </a:solidFill>
              </a:rPr>
              <a:t>Information about</a:t>
            </a:r>
          </a:p>
          <a:p>
            <a:pPr eaLnBrk="1" hangingPunct="1">
              <a:buFont typeface="Wingdings" panose="05000000000000000000" pitchFamily="2" charset="2"/>
              <a:buNone/>
            </a:pPr>
            <a:endParaRPr lang="en-US" altLang="en-US" b="1">
              <a:solidFill>
                <a:srgbClr val="66FF33"/>
              </a:solidFill>
            </a:endParaRPr>
          </a:p>
        </p:txBody>
      </p:sp>
      <p:sp>
        <p:nvSpPr>
          <p:cNvPr id="8198" name="Text Box 6">
            <a:extLst>
              <a:ext uri="{FF2B5EF4-FFF2-40B4-BE49-F238E27FC236}">
                <a16:creationId xmlns:a16="http://schemas.microsoft.com/office/drawing/2014/main" id="{E483BBA7-2976-4D4E-A325-4C4E34DB4BF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62000" y="5410200"/>
            <a:ext cx="3287713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§"/>
            </a:pPr>
            <a:r>
              <a:rPr lang="en-US" altLang="en-US" b="1">
                <a:solidFill>
                  <a:srgbClr val="C00000"/>
                </a:solidFill>
              </a:rPr>
              <a:t>Early warning systems</a:t>
            </a:r>
          </a:p>
        </p:txBody>
      </p:sp>
      <p:sp>
        <p:nvSpPr>
          <p:cNvPr id="8199" name="Text Box 7">
            <a:extLst>
              <a:ext uri="{FF2B5EF4-FFF2-40B4-BE49-F238E27FC236}">
                <a16:creationId xmlns:a16="http://schemas.microsoft.com/office/drawing/2014/main" id="{8FF2587D-B753-4496-BBC0-E096BA7D027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9600" y="5791200"/>
            <a:ext cx="6129338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§"/>
            </a:pPr>
            <a:r>
              <a:rPr lang="en-US" altLang="en-US" b="1">
                <a:solidFill>
                  <a:srgbClr val="C00000"/>
                </a:solidFill>
              </a:rPr>
              <a:t>Credits,market prices and their competitors</a:t>
            </a:r>
          </a:p>
        </p:txBody>
      </p:sp>
      <p:sp>
        <p:nvSpPr>
          <p:cNvPr id="8200" name="Text Box 8">
            <a:extLst>
              <a:ext uri="{FF2B5EF4-FFF2-40B4-BE49-F238E27FC236}">
                <a16:creationId xmlns:a16="http://schemas.microsoft.com/office/drawing/2014/main" id="{3DA122B9-FF4F-4F9B-A0A1-4D1BE17D229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200400" y="5029200"/>
            <a:ext cx="2681288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>
                <a:solidFill>
                  <a:srgbClr val="66FF33"/>
                </a:solidFill>
              </a:rPr>
              <a:t>   </a:t>
            </a:r>
            <a:r>
              <a:rPr lang="en-US" altLang="en-US" b="1">
                <a:solidFill>
                  <a:srgbClr val="C00000"/>
                </a:solidFill>
              </a:rPr>
              <a:t>new technologies.</a:t>
            </a:r>
          </a:p>
        </p:txBody>
      </p:sp>
      <p:sp>
        <p:nvSpPr>
          <p:cNvPr id="8201" name="Text Box 4">
            <a:extLst>
              <a:ext uri="{FF2B5EF4-FFF2-40B4-BE49-F238E27FC236}">
                <a16:creationId xmlns:a16="http://schemas.microsoft.com/office/drawing/2014/main" id="{B3A4E72E-F670-4675-BFF0-E52C7566E16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1600200"/>
            <a:ext cx="8894763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Least expensive input for agricultural development is knowledge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and Information</a:t>
            </a:r>
            <a:endParaRPr lang="en-US" altLang="en-US" b="1">
              <a:solidFill>
                <a:srgbClr val="66FF33"/>
              </a:solidFill>
            </a:endParaRPr>
          </a:p>
        </p:txBody>
      </p:sp>
      <p:sp>
        <p:nvSpPr>
          <p:cNvPr id="8202" name="Text Box 8">
            <a:extLst>
              <a:ext uri="{FF2B5EF4-FFF2-40B4-BE49-F238E27FC236}">
                <a16:creationId xmlns:a16="http://schemas.microsoft.com/office/drawing/2014/main" id="{CE06E5C1-B9FB-4361-A1F1-E00B880B06F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4138" y="228600"/>
            <a:ext cx="9059862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Ø"/>
            </a:pPr>
            <a:r>
              <a:rPr lang="en-US" altLang="en-US" b="1">
                <a:solidFill>
                  <a:srgbClr val="000099"/>
                </a:solidFill>
              </a:rPr>
              <a:t>ICT may be defined as the basket of technologies which assist or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Support or support in storage, processing of data or information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Or in dissemination of data/ information or both. 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3">
            <a:extLst>
              <a:ext uri="{FF2B5EF4-FFF2-40B4-BE49-F238E27FC236}">
                <a16:creationId xmlns:a16="http://schemas.microsoft.com/office/drawing/2014/main" id="{150B0D9D-F96D-4B1E-8647-8318271C4A08}"/>
              </a:ext>
            </a:extLst>
          </p:cNvPr>
          <p:cNvSpPr>
            <a:spLocks noGrp="1" noChangeArrowheads="1"/>
          </p:cNvSpPr>
          <p:nvPr>
            <p:ph sz="quarter" idx="1"/>
          </p:nvPr>
        </p:nvSpPr>
        <p:spPr>
          <a:xfrm>
            <a:off x="304800" y="0"/>
            <a:ext cx="8610600" cy="6858000"/>
          </a:xfrm>
        </p:spPr>
        <p:txBody>
          <a:bodyPr/>
          <a:lstStyle/>
          <a:p>
            <a:pPr marL="609600" indent="-609600" eaLnBrk="1" hangingPunct="1"/>
            <a:r>
              <a:rPr lang="en-US" altLang="en-US" sz="3200" b="1" u="sng">
                <a:solidFill>
                  <a:srgbClr val="C00000"/>
                </a:solidFill>
              </a:rPr>
              <a:t>Present Status of Livestock Farmers</a:t>
            </a:r>
            <a:endParaRPr lang="en-US" altLang="en-US" sz="2800" b="1" u="sng">
              <a:solidFill>
                <a:srgbClr val="C00000"/>
              </a:solidFill>
            </a:endParaRPr>
          </a:p>
          <a:p>
            <a:pPr marL="609600" indent="-609600"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1. Small fragmented holding.</a:t>
            </a:r>
          </a:p>
          <a:p>
            <a:pPr marL="609600" indent="-609600"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2. Poor per animal yield.</a:t>
            </a:r>
          </a:p>
          <a:p>
            <a:pPr marL="609600" indent="-609600"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3. Inferior quality produce.</a:t>
            </a:r>
          </a:p>
          <a:p>
            <a:pPr marL="609600" indent="-609600"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4. Market competitiveness and vacuum in the market.</a:t>
            </a:r>
          </a:p>
          <a:p>
            <a:pPr marL="609600" indent="-609600"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5. Multiple products in small qualities with heavy wastages.</a:t>
            </a:r>
          </a:p>
          <a:p>
            <a:pPr marL="609600" indent="-609600"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6. Selling everything in wholesale and buying everything in retail.   (No Storage facilities)</a:t>
            </a:r>
          </a:p>
          <a:p>
            <a:pPr marL="609600" indent="-609600"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7. Distress sale of produce</a:t>
            </a:r>
          </a:p>
          <a:p>
            <a:pPr marL="609600" indent="-609600"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 8. Poor bargaining power. </a:t>
            </a:r>
          </a:p>
          <a:p>
            <a:pPr marL="609600" indent="-609600"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 9. Weak market intelligence.</a:t>
            </a:r>
          </a:p>
          <a:p>
            <a:pPr marL="609600" indent="-609600"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10. Everything exploited by commission agents.</a:t>
            </a:r>
          </a:p>
          <a:p>
            <a:pPr marL="609600" indent="-609600" eaLnBrk="1" hangingPunct="1"/>
            <a:endParaRPr lang="en-US" altLang="en-US" sz="2800" b="1">
              <a:solidFill>
                <a:srgbClr val="000099"/>
              </a:solidFill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3">
            <a:extLst>
              <a:ext uri="{FF2B5EF4-FFF2-40B4-BE49-F238E27FC236}">
                <a16:creationId xmlns:a16="http://schemas.microsoft.com/office/drawing/2014/main" id="{9CA2E8A1-5E27-47DE-9FFC-85B588FBED93}"/>
              </a:ext>
            </a:extLst>
          </p:cNvPr>
          <p:cNvSpPr>
            <a:spLocks noGrp="1" noChangeArrowheads="1"/>
          </p:cNvSpPr>
          <p:nvPr>
            <p:ph sz="quarter" idx="1"/>
          </p:nvPr>
        </p:nvSpPr>
        <p:spPr>
          <a:xfrm>
            <a:off x="0" y="0"/>
            <a:ext cx="9144000" cy="6858000"/>
          </a:xfrm>
        </p:spPr>
        <p:txBody>
          <a:bodyPr/>
          <a:lstStyle/>
          <a:p>
            <a:pPr eaLnBrk="1" hangingPunct="1">
              <a:buFont typeface="Wingdings" panose="05000000000000000000" pitchFamily="2" charset="2"/>
              <a:buNone/>
            </a:pPr>
            <a:endParaRPr lang="en-US" altLang="en-US" b="1" u="sng">
              <a:solidFill>
                <a:srgbClr val="FFFF00"/>
              </a:solidFill>
            </a:endParaRP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3200" b="1" u="sng">
                <a:solidFill>
                  <a:srgbClr val="C00000"/>
                </a:solidFill>
              </a:rPr>
              <a:t>Other informations required by Livestock Owners</a:t>
            </a:r>
          </a:p>
          <a:p>
            <a:pPr eaLnBrk="1" hangingPunct="1">
              <a:buFont typeface="Wingdings" panose="05000000000000000000" pitchFamily="2" charset="2"/>
              <a:buNone/>
            </a:pPr>
            <a:endParaRPr lang="en-US" altLang="en-US" b="1" u="sng">
              <a:solidFill>
                <a:srgbClr val="000099"/>
              </a:solidFill>
            </a:endParaRP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1. Breeding and Production management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2. Feeding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3. Health and Prevention of Diseases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4. Milk Production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5. Reproductive problems and solutions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6. Care of new born calves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800" b="1">
                <a:solidFill>
                  <a:srgbClr val="000099"/>
                </a:solidFill>
              </a:rPr>
              <a:t>7. Deworming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>
            <a:extLst>
              <a:ext uri="{FF2B5EF4-FFF2-40B4-BE49-F238E27FC236}">
                <a16:creationId xmlns:a16="http://schemas.microsoft.com/office/drawing/2014/main" id="{E5BE397E-F37B-46CC-996F-312491EDB9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4400" y="274638"/>
            <a:ext cx="7543800" cy="639762"/>
          </a:xfrm>
        </p:spPr>
        <p:txBody>
          <a:bodyPr/>
          <a:lstStyle/>
          <a:p>
            <a:r>
              <a:rPr lang="en-US" altLang="en-US" sz="3200">
                <a:solidFill>
                  <a:srgbClr val="C00000"/>
                </a:solidFill>
                <a:latin typeface="Aardvark" pitchFamily="2" charset="0"/>
              </a:rPr>
              <a:t>Role of ICT in Animal Husbandry</a:t>
            </a:r>
          </a:p>
        </p:txBody>
      </p:sp>
      <p:sp>
        <p:nvSpPr>
          <p:cNvPr id="11267" name="Content Placeholder 2">
            <a:extLst>
              <a:ext uri="{FF2B5EF4-FFF2-40B4-BE49-F238E27FC236}">
                <a16:creationId xmlns:a16="http://schemas.microsoft.com/office/drawing/2014/main" id="{827FFEE6-0A5C-4693-9F0B-8B3C49772D5B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457200" y="990600"/>
            <a:ext cx="8382000" cy="5867400"/>
          </a:xfrm>
        </p:spPr>
        <p:txBody>
          <a:bodyPr/>
          <a:lstStyle/>
          <a:p>
            <a:r>
              <a:rPr lang="en-US" altLang="en-US"/>
              <a:t>1. </a:t>
            </a:r>
            <a:r>
              <a:rPr lang="en-US" altLang="en-US" sz="3000" b="1"/>
              <a:t>Production and management </a:t>
            </a:r>
          </a:p>
          <a:p>
            <a:r>
              <a:rPr lang="en-US" altLang="en-US" sz="3000" b="1"/>
              <a:t>2. Identification of animals</a:t>
            </a:r>
          </a:p>
          <a:p>
            <a:r>
              <a:rPr lang="en-US" altLang="en-US" sz="3000" b="1"/>
              <a:t>3. Record Management</a:t>
            </a:r>
          </a:p>
          <a:p>
            <a:r>
              <a:rPr lang="en-US" altLang="en-US" sz="3000" b="1"/>
              <a:t>4. On-line weight measurement</a:t>
            </a:r>
          </a:p>
          <a:p>
            <a:r>
              <a:rPr lang="en-US" altLang="en-US" sz="3000" b="1"/>
              <a:t>5. Voice recognition</a:t>
            </a:r>
          </a:p>
          <a:p>
            <a:r>
              <a:rPr lang="en-US" altLang="en-US" sz="3000" b="1"/>
              <a:t>6. Robotics</a:t>
            </a:r>
          </a:p>
          <a:p>
            <a:r>
              <a:rPr lang="en-US" altLang="en-US" sz="3000" b="1"/>
              <a:t>7. Livestock Management</a:t>
            </a:r>
          </a:p>
          <a:p>
            <a:r>
              <a:rPr lang="en-US" altLang="en-US" sz="3000" b="1"/>
              <a:t>8. Dissemination of information</a:t>
            </a:r>
          </a:p>
          <a:p>
            <a:r>
              <a:rPr lang="en-US" altLang="en-US" sz="3000" b="1"/>
              <a:t>9. Wildlife Management</a:t>
            </a:r>
          </a:p>
          <a:p>
            <a:endParaRPr lang="en-US" altLang="en-US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>
            <a:extLst>
              <a:ext uri="{FF2B5EF4-FFF2-40B4-BE49-F238E27FC236}">
                <a16:creationId xmlns:a16="http://schemas.microsoft.com/office/drawing/2014/main" id="{135DF39A-AAE9-4289-BDFF-3246B1B2BFC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39762"/>
          </a:xfrm>
        </p:spPr>
        <p:txBody>
          <a:bodyPr/>
          <a:lstStyle/>
          <a:p>
            <a:r>
              <a:rPr lang="en-US" altLang="en-US" sz="2800">
                <a:solidFill>
                  <a:srgbClr val="C00000"/>
                </a:solidFill>
                <a:latin typeface="Aardvark" pitchFamily="2" charset="0"/>
              </a:rPr>
              <a:t>ICT Projects for Livestock Development</a:t>
            </a:r>
          </a:p>
        </p:txBody>
      </p:sp>
      <p:sp>
        <p:nvSpPr>
          <p:cNvPr id="12291" name="Content Placeholder 2">
            <a:extLst>
              <a:ext uri="{FF2B5EF4-FFF2-40B4-BE49-F238E27FC236}">
                <a16:creationId xmlns:a16="http://schemas.microsoft.com/office/drawing/2014/main" id="{D7B7D173-D60E-4B58-BDFA-BCE185DAADA8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381000" y="1066800"/>
            <a:ext cx="8382000" cy="5562600"/>
          </a:xfrm>
        </p:spPr>
        <p:txBody>
          <a:bodyPr/>
          <a:lstStyle/>
          <a:p>
            <a:r>
              <a:rPr lang="en-US" altLang="en-US"/>
              <a:t>1. </a:t>
            </a:r>
            <a:r>
              <a:rPr lang="en-US" altLang="en-US">
                <a:solidFill>
                  <a:srgbClr val="000099"/>
                </a:solidFill>
                <a:latin typeface="Aharoni" pitchFamily="2" charset="0"/>
                <a:cs typeface="Aharoni" pitchFamily="2" charset="0"/>
              </a:rPr>
              <a:t>Mobile Computing based initiatives 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/>
              <a:t> </a:t>
            </a:r>
            <a:r>
              <a:rPr lang="en-US" altLang="en-US" b="1"/>
              <a:t>MSSRF : Village Knowledge Centre (VKC) of MSSRF in Puducherry  - project sponsored by NABARD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IFFCO (Indian Farmer Fertilizer Cooperative Ltd. And (KSL) Kisan Sanchar Ltd. Has introduced Green SIM Card.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KISSAN (Karshaka Information System Services and Networking) is an innovative project implemented in Kerala. 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KCC : 1800-180-1551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Warana Wired Village Project : Information through internet to cooperative societies in 70 villages of Maharastra </a:t>
            </a:r>
          </a:p>
          <a:p>
            <a:pPr>
              <a:buFont typeface="Wingdings" panose="05000000000000000000" pitchFamily="2" charset="2"/>
              <a:buChar char="q"/>
            </a:pPr>
            <a:endParaRPr lang="en-US" altLang="en-US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Title 1">
            <a:extLst>
              <a:ext uri="{FF2B5EF4-FFF2-40B4-BE49-F238E27FC236}">
                <a16:creationId xmlns:a16="http://schemas.microsoft.com/office/drawing/2014/main" id="{6FA24103-1227-4C5D-B428-4BF41EC7260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8600" y="274638"/>
            <a:ext cx="8229600" cy="563562"/>
          </a:xfrm>
        </p:spPr>
        <p:txBody>
          <a:bodyPr/>
          <a:lstStyle/>
          <a:p>
            <a:r>
              <a:rPr lang="en-US" altLang="en-US" sz="3200">
                <a:solidFill>
                  <a:srgbClr val="000099"/>
                </a:solidFill>
                <a:latin typeface="Aharoni" pitchFamily="2" charset="0"/>
                <a:cs typeface="Aharoni" pitchFamily="2" charset="0"/>
              </a:rPr>
              <a:t>2</a:t>
            </a:r>
            <a:r>
              <a:rPr lang="en-US" altLang="en-US" sz="2800">
                <a:solidFill>
                  <a:srgbClr val="000099"/>
                </a:solidFill>
                <a:latin typeface="Aharoni" pitchFamily="2" charset="0"/>
                <a:cs typeface="Aharoni" pitchFamily="2" charset="0"/>
              </a:rPr>
              <a:t>. Decision support System based Initiatives</a:t>
            </a:r>
            <a:endParaRPr lang="en-US" altLang="en-US" sz="3200">
              <a:solidFill>
                <a:srgbClr val="000099"/>
              </a:solidFill>
              <a:latin typeface="Aharoni" pitchFamily="2" charset="0"/>
              <a:cs typeface="Aharoni" pitchFamily="2" charset="0"/>
            </a:endParaRPr>
          </a:p>
        </p:txBody>
      </p:sp>
      <p:sp>
        <p:nvSpPr>
          <p:cNvPr id="13315" name="Content Placeholder 2">
            <a:extLst>
              <a:ext uri="{FF2B5EF4-FFF2-40B4-BE49-F238E27FC236}">
                <a16:creationId xmlns:a16="http://schemas.microsoft.com/office/drawing/2014/main" id="{88058708-DC2D-4636-B2CE-0267B2456AF6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381000" y="990600"/>
            <a:ext cx="8534400" cy="5486400"/>
          </a:xfrm>
        </p:spPr>
        <p:txBody>
          <a:bodyPr/>
          <a:lstStyle/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ERP (Enterprise Resource Planning : for online feed formulation In poultry industry </a:t>
            </a:r>
          </a:p>
          <a:p>
            <a:pPr>
              <a:buFont typeface="Wingdings" panose="05000000000000000000" pitchFamily="2" charset="2"/>
              <a:buChar char="q"/>
            </a:pPr>
            <a:endParaRPr lang="en-US" altLang="en-US" b="1"/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IT in Cooperative Dairy</a:t>
            </a:r>
          </a:p>
          <a:p>
            <a:pPr>
              <a:buFont typeface="Wingdings" panose="05000000000000000000" pitchFamily="2" charset="2"/>
              <a:buChar char="q"/>
            </a:pPr>
            <a:endParaRPr lang="en-US" altLang="en-US" b="1"/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Akashgangea – Automatic milk collection centre </a:t>
            </a:r>
          </a:p>
          <a:p>
            <a:pPr>
              <a:buFont typeface="Wingdings" panose="05000000000000000000" pitchFamily="2" charset="2"/>
              <a:buChar char="q"/>
            </a:pPr>
            <a:endParaRPr lang="en-US" altLang="en-US" b="1"/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Touch screen information kiosk</a:t>
            </a:r>
          </a:p>
          <a:p>
            <a:pPr>
              <a:buFont typeface="Wingdings" panose="05000000000000000000" pitchFamily="2" charset="2"/>
              <a:buChar char="q"/>
            </a:pPr>
            <a:endParaRPr lang="en-US" altLang="en-US" b="1"/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Computerized dairy farm management 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>
            <a:extLst>
              <a:ext uri="{FF2B5EF4-FFF2-40B4-BE49-F238E27FC236}">
                <a16:creationId xmlns:a16="http://schemas.microsoft.com/office/drawing/2014/main" id="{89A79056-7C39-4EDC-870E-DAAA27EA020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4800" y="274638"/>
            <a:ext cx="8077200" cy="792162"/>
          </a:xfrm>
        </p:spPr>
        <p:txBody>
          <a:bodyPr/>
          <a:lstStyle/>
          <a:p>
            <a:r>
              <a:rPr lang="en-US" altLang="en-US">
                <a:solidFill>
                  <a:srgbClr val="000099"/>
                </a:solidFill>
                <a:latin typeface="Aharoni" pitchFamily="2" charset="0"/>
                <a:cs typeface="Aharoni" pitchFamily="2" charset="0"/>
              </a:rPr>
              <a:t>3. Web based initiatives </a:t>
            </a:r>
          </a:p>
        </p:txBody>
      </p:sp>
      <p:sp>
        <p:nvSpPr>
          <p:cNvPr id="14339" name="Content Placeholder 2">
            <a:extLst>
              <a:ext uri="{FF2B5EF4-FFF2-40B4-BE49-F238E27FC236}">
                <a16:creationId xmlns:a16="http://schemas.microsoft.com/office/drawing/2014/main" id="{110F9490-06BD-4F19-95FA-1C9A952F1635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304800" y="1143000"/>
            <a:ext cx="8534400" cy="5410200"/>
          </a:xfrm>
        </p:spPr>
        <p:txBody>
          <a:bodyPr/>
          <a:lstStyle/>
          <a:p>
            <a:pPr>
              <a:buFont typeface="Wingdings" panose="05000000000000000000" pitchFamily="2" charset="2"/>
              <a:buChar char="q"/>
            </a:pPr>
            <a:r>
              <a:rPr lang="en-US" altLang="en-US"/>
              <a:t> </a:t>
            </a:r>
            <a:r>
              <a:rPr lang="en-US" altLang="en-US" b="1"/>
              <a:t>National Animal Disease Reporting System 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Dairy Information System Kiosk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India Development Gateway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Goat Management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Animal Health Information System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Feeding Management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Information system of Animal Genetic Resources of India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Computer programme for identification of eggs and larvae of parasite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US" altLang="en-US" b="1"/>
              <a:t> Software for Identification and Management of Nematodes in India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ext Box 2">
            <a:extLst>
              <a:ext uri="{FF2B5EF4-FFF2-40B4-BE49-F238E27FC236}">
                <a16:creationId xmlns:a16="http://schemas.microsoft.com/office/drawing/2014/main" id="{48077B91-24CF-46B0-BA51-DDD8026AABE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90600" y="0"/>
            <a:ext cx="649922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b="1" u="sng">
                <a:solidFill>
                  <a:srgbClr val="C00000"/>
                </a:solidFill>
              </a:rPr>
              <a:t>CONRTIBUTION BY TRADITIONAL MEDIA</a:t>
            </a:r>
          </a:p>
        </p:txBody>
      </p:sp>
      <p:sp>
        <p:nvSpPr>
          <p:cNvPr id="15363" name="Text Box 3">
            <a:extLst>
              <a:ext uri="{FF2B5EF4-FFF2-40B4-BE49-F238E27FC236}">
                <a16:creationId xmlns:a16="http://schemas.microsoft.com/office/drawing/2014/main" id="{2ED33B0E-CC95-490C-ABA8-F3117C46DE2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28600" y="650875"/>
            <a:ext cx="9144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Tx/>
              <a:buChar char="•"/>
            </a:pPr>
            <a:r>
              <a:rPr lang="en-US" altLang="en-US" b="1">
                <a:solidFill>
                  <a:srgbClr val="000099"/>
                </a:solidFill>
              </a:rPr>
              <a:t>Played a major role in diffusing information to rural communities</a:t>
            </a:r>
          </a:p>
        </p:txBody>
      </p:sp>
      <p:sp>
        <p:nvSpPr>
          <p:cNvPr id="15364" name="Text Box 4">
            <a:extLst>
              <a:ext uri="{FF2B5EF4-FFF2-40B4-BE49-F238E27FC236}">
                <a16:creationId xmlns:a16="http://schemas.microsoft.com/office/drawing/2014/main" id="{A477BA0D-5CA9-41C0-9E83-535342C5B9E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4800" y="1219200"/>
            <a:ext cx="8558213" cy="1938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Tx/>
              <a:buChar char="•"/>
            </a:pPr>
            <a:r>
              <a:rPr lang="en-US" altLang="en-US" b="1">
                <a:solidFill>
                  <a:srgbClr val="000099"/>
                </a:solidFill>
              </a:rPr>
              <a:t>Need to connect rural communities, research &amp; extension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networks provide access to much needed knowledge technology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and services.</a:t>
            </a: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  <a:p>
            <a:pPr eaLnBrk="1" hangingPunct="1"/>
            <a:endParaRPr lang="en-US" altLang="en-US" b="1">
              <a:solidFill>
                <a:srgbClr val="000099"/>
              </a:solidFill>
            </a:endParaRPr>
          </a:p>
        </p:txBody>
      </p:sp>
      <p:sp>
        <p:nvSpPr>
          <p:cNvPr id="15365" name="Text Box 5">
            <a:extLst>
              <a:ext uri="{FF2B5EF4-FFF2-40B4-BE49-F238E27FC236}">
                <a16:creationId xmlns:a16="http://schemas.microsoft.com/office/drawing/2014/main" id="{08B5FEF4-057F-4E62-AFD0-A817DCEE303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4800" y="2286000"/>
            <a:ext cx="8507413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Clr>
                <a:schemeClr val="accent1"/>
              </a:buClr>
              <a:buFontTx/>
              <a:buChar char="•"/>
            </a:pPr>
            <a:endParaRPr lang="en-US" altLang="en-US" b="1">
              <a:solidFill>
                <a:srgbClr val="000099"/>
              </a:solidFill>
            </a:endParaRPr>
          </a:p>
          <a:p>
            <a:pPr eaLnBrk="1" hangingPunct="1">
              <a:buClr>
                <a:schemeClr val="accent1"/>
              </a:buClr>
              <a:buFontTx/>
              <a:buChar char="•"/>
            </a:pPr>
            <a:r>
              <a:rPr lang="en-US" altLang="en-US" b="1">
                <a:solidFill>
                  <a:srgbClr val="000099"/>
                </a:solidFill>
              </a:rPr>
              <a:t>Rural information system must involve rural communities and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local concept must be of prime importance.</a:t>
            </a:r>
          </a:p>
        </p:txBody>
      </p:sp>
      <p:sp>
        <p:nvSpPr>
          <p:cNvPr id="15366" name="Text Box 6">
            <a:extLst>
              <a:ext uri="{FF2B5EF4-FFF2-40B4-BE49-F238E27FC236}">
                <a16:creationId xmlns:a16="http://schemas.microsoft.com/office/drawing/2014/main" id="{CE1981AB-8480-4B46-8F1E-8244A40318B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5725" y="3505200"/>
            <a:ext cx="9058275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Tx/>
              <a:buChar char="•"/>
            </a:pPr>
            <a:endParaRPr lang="en-US" altLang="en-US" b="1">
              <a:solidFill>
                <a:srgbClr val="000099"/>
              </a:solidFill>
            </a:endParaRPr>
          </a:p>
          <a:p>
            <a:pPr eaLnBrk="1" hangingPunct="1">
              <a:buFontTx/>
              <a:buChar char="•"/>
            </a:pPr>
            <a:r>
              <a:rPr lang="en-US" altLang="en-US" b="1">
                <a:solidFill>
                  <a:srgbClr val="C00000"/>
                </a:solidFill>
              </a:rPr>
              <a:t>Video ,Television, films, Slides, Pictures, Drama, Dance, Folk songs</a:t>
            </a:r>
          </a:p>
          <a:p>
            <a:pPr eaLnBrk="1" hangingPunct="1"/>
            <a:r>
              <a:rPr lang="en-US" altLang="en-US" b="1">
                <a:solidFill>
                  <a:srgbClr val="C00000"/>
                </a:solidFill>
              </a:rPr>
              <a:t>,etc has also been used to speed up the flow of information.</a:t>
            </a:r>
          </a:p>
        </p:txBody>
      </p:sp>
      <p:sp>
        <p:nvSpPr>
          <p:cNvPr id="15367" name="Text Box 7">
            <a:extLst>
              <a:ext uri="{FF2B5EF4-FFF2-40B4-BE49-F238E27FC236}">
                <a16:creationId xmlns:a16="http://schemas.microsoft.com/office/drawing/2014/main" id="{221A1356-F4F7-4687-8D16-372F9F5D972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4800" y="5029200"/>
            <a:ext cx="8785225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Clr>
                <a:schemeClr val="accent1"/>
              </a:buClr>
              <a:buFontTx/>
              <a:buChar char="•"/>
            </a:pPr>
            <a:r>
              <a:rPr lang="en-US" altLang="en-US" b="1">
                <a:solidFill>
                  <a:srgbClr val="000099"/>
                </a:solidFill>
              </a:rPr>
              <a:t>New ICT has potential of getting vast amount of information to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rural population in a more timely ,comprehensive &amp; cost effective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 manner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Title 1">
            <a:extLst>
              <a:ext uri="{FF2B5EF4-FFF2-40B4-BE49-F238E27FC236}">
                <a16:creationId xmlns:a16="http://schemas.microsoft.com/office/drawing/2014/main" id="{E8BEA2AB-8145-4368-B9BD-C7B029408A3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endParaRPr lang="en-US" altLang="en-US">
              <a:solidFill>
                <a:srgbClr val="C00000"/>
              </a:solidFill>
              <a:latin typeface="Arial Black" panose="020B0A04020102020204" pitchFamily="34" charset="0"/>
            </a:endParaRPr>
          </a:p>
        </p:txBody>
      </p:sp>
      <p:sp>
        <p:nvSpPr>
          <p:cNvPr id="16387" name="Content Placeholder 2">
            <a:extLst>
              <a:ext uri="{FF2B5EF4-FFF2-40B4-BE49-F238E27FC236}">
                <a16:creationId xmlns:a16="http://schemas.microsoft.com/office/drawing/2014/main" id="{73026D7F-EADA-4D9A-8FCF-BB70EE2C2F02}"/>
              </a:ext>
            </a:extLst>
          </p:cNvPr>
          <p:cNvSpPr>
            <a:spLocks noGrp="1"/>
          </p:cNvSpPr>
          <p:nvPr>
            <p:ph sz="quarter" idx="1"/>
          </p:nvPr>
        </p:nvSpPr>
        <p:spPr>
          <a:xfrm>
            <a:off x="990600" y="1981200"/>
            <a:ext cx="7772400" cy="4572000"/>
          </a:xfrm>
        </p:spPr>
        <p:txBody>
          <a:bodyPr/>
          <a:lstStyle/>
          <a:p>
            <a:pPr>
              <a:buFont typeface="Wingdings 2" panose="05020102010507070707" pitchFamily="18" charset="2"/>
              <a:buNone/>
            </a:pPr>
            <a:r>
              <a:rPr lang="en-US" altLang="en-US" sz="3600" b="1" u="sng">
                <a:solidFill>
                  <a:srgbClr val="C00000"/>
                </a:solidFill>
              </a:rPr>
              <a:t>Potential of new ICT</a:t>
            </a:r>
          </a:p>
          <a:p>
            <a:pPr>
              <a:buFont typeface="Wingdings 2" panose="05020102010507070707" pitchFamily="18" charset="2"/>
              <a:buNone/>
            </a:pPr>
            <a:r>
              <a:rPr lang="en-US" altLang="en-US" sz="3600" b="1" u="sng">
                <a:solidFill>
                  <a:srgbClr val="C00000"/>
                </a:solidFill>
                <a:latin typeface="Arial" panose="020B0604020202020204" pitchFamily="34" charset="0"/>
              </a:rPr>
              <a:t>Venturing into computerization at the rural level</a:t>
            </a:r>
          </a:p>
          <a:p>
            <a:pPr>
              <a:buFont typeface="Wingdings 2" panose="05020102010507070707" pitchFamily="18" charset="2"/>
              <a:buNone/>
            </a:pPr>
            <a:endParaRPr lang="en-US" altLang="en-US" sz="3600" b="1" u="sng">
              <a:solidFill>
                <a:srgbClr val="000099"/>
              </a:solidFill>
            </a:endParaRPr>
          </a:p>
          <a:p>
            <a:pPr>
              <a:buFont typeface="Wingdings 2" panose="05020102010507070707" pitchFamily="18" charset="2"/>
              <a:buNone/>
            </a:pPr>
            <a:endParaRPr lang="en-US" altLang="en-US" sz="3600" b="1" u="sng">
              <a:solidFill>
                <a:srgbClr val="000099"/>
              </a:solidFill>
            </a:endParaRPr>
          </a:p>
          <a:p>
            <a:endParaRPr lang="en-US" altLang="en-US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ext Box 2">
            <a:extLst>
              <a:ext uri="{FF2B5EF4-FFF2-40B4-BE49-F238E27FC236}">
                <a16:creationId xmlns:a16="http://schemas.microsoft.com/office/drawing/2014/main" id="{33A147B6-FCC0-4094-93A0-48C696CC1E5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04800" y="304800"/>
            <a:ext cx="8555038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Clr>
                <a:schemeClr val="accent1"/>
              </a:buClr>
              <a:buFont typeface="Wingdings" panose="05000000000000000000" pitchFamily="2" charset="2"/>
              <a:buChar char="Ø"/>
            </a:pPr>
            <a:r>
              <a:rPr lang="en-US" altLang="en-US" sz="2800" b="1" u="sng">
                <a:solidFill>
                  <a:srgbClr val="C00000"/>
                </a:solidFill>
              </a:rPr>
              <a:t>POTENTIAL OF NEW ICT FOR DEVELOPMENT</a:t>
            </a:r>
          </a:p>
        </p:txBody>
      </p:sp>
      <p:sp>
        <p:nvSpPr>
          <p:cNvPr id="17411" name="Text Box 3">
            <a:extLst>
              <a:ext uri="{FF2B5EF4-FFF2-40B4-BE49-F238E27FC236}">
                <a16:creationId xmlns:a16="http://schemas.microsoft.com/office/drawing/2014/main" id="{653E02E2-7E43-459D-BD46-38123B94243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95275" y="1143000"/>
            <a:ext cx="8928100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§"/>
            </a:pPr>
            <a:r>
              <a:rPr lang="en-US" altLang="en-US" b="1">
                <a:solidFill>
                  <a:srgbClr val="000099"/>
                </a:solidFill>
              </a:rPr>
              <a:t>The modern technology offer new and multiple perspectives such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as faster and better focused access to information.</a:t>
            </a:r>
          </a:p>
        </p:txBody>
      </p:sp>
      <p:sp>
        <p:nvSpPr>
          <p:cNvPr id="17412" name="Text Box 4">
            <a:extLst>
              <a:ext uri="{FF2B5EF4-FFF2-40B4-BE49-F238E27FC236}">
                <a16:creationId xmlns:a16="http://schemas.microsoft.com/office/drawing/2014/main" id="{8A794F69-0D07-45C8-91B0-DC6F4ABA699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2209800"/>
            <a:ext cx="5438775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Clr>
                <a:schemeClr val="accent1"/>
              </a:buClr>
              <a:buFont typeface="Wingdings" panose="05000000000000000000" pitchFamily="2" charset="2"/>
              <a:buChar char="§"/>
            </a:pPr>
            <a:r>
              <a:rPr lang="en-US" altLang="en-US" b="1">
                <a:solidFill>
                  <a:srgbClr val="000099"/>
                </a:solidFill>
              </a:rPr>
              <a:t>E-mail is the most commonly used ICT</a:t>
            </a:r>
          </a:p>
        </p:txBody>
      </p:sp>
      <p:sp>
        <p:nvSpPr>
          <p:cNvPr id="17413" name="Text Box 5">
            <a:extLst>
              <a:ext uri="{FF2B5EF4-FFF2-40B4-BE49-F238E27FC236}">
                <a16:creationId xmlns:a16="http://schemas.microsoft.com/office/drawing/2014/main" id="{3C6EB996-5597-472E-A7DB-7B32EF12825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2743200"/>
            <a:ext cx="8801100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§"/>
            </a:pPr>
            <a:r>
              <a:rPr lang="en-US" altLang="en-US" b="1">
                <a:solidFill>
                  <a:srgbClr val="000099"/>
                </a:solidFill>
              </a:rPr>
              <a:t> w.w.w. enables people to access information on millions of other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computers</a:t>
            </a:r>
          </a:p>
        </p:txBody>
      </p:sp>
      <p:sp>
        <p:nvSpPr>
          <p:cNvPr id="17414" name="Text Box 6">
            <a:extLst>
              <a:ext uri="{FF2B5EF4-FFF2-40B4-BE49-F238E27FC236}">
                <a16:creationId xmlns:a16="http://schemas.microsoft.com/office/drawing/2014/main" id="{6CC35235-38A9-4235-8FAE-0D7B1BE08B4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3733800"/>
            <a:ext cx="8339138" cy="1200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§"/>
            </a:pPr>
            <a:r>
              <a:rPr lang="en-US" altLang="en-US" b="1">
                <a:solidFill>
                  <a:srgbClr val="000099"/>
                </a:solidFill>
              </a:rPr>
              <a:t>Internet opens new communication  channels that bring new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Knowledge and information resources to rural </a:t>
            </a:r>
          </a:p>
          <a:p>
            <a:pPr eaLnBrk="1" hangingPunct="1"/>
            <a:r>
              <a:rPr lang="en-US" altLang="en-US" b="1">
                <a:solidFill>
                  <a:srgbClr val="000099"/>
                </a:solidFill>
              </a:rPr>
              <a:t>communities.</a:t>
            </a:r>
          </a:p>
        </p:txBody>
      </p:sp>
      <p:sp>
        <p:nvSpPr>
          <p:cNvPr id="17415" name="Text Box 7">
            <a:extLst>
              <a:ext uri="{FF2B5EF4-FFF2-40B4-BE49-F238E27FC236}">
                <a16:creationId xmlns:a16="http://schemas.microsoft.com/office/drawing/2014/main" id="{399C6DA9-253F-4494-BAF1-1F95E0B11C8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57200" y="5486400"/>
            <a:ext cx="8451850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Clr>
                <a:schemeClr val="accent1"/>
              </a:buClr>
              <a:buFont typeface="Wingdings" panose="05000000000000000000" pitchFamily="2" charset="2"/>
              <a:buChar char="§"/>
            </a:pPr>
            <a:r>
              <a:rPr lang="en-US" altLang="en-US" b="1">
                <a:solidFill>
                  <a:srgbClr val="C00000"/>
                </a:solidFill>
              </a:rPr>
              <a:t>Smartphone's are easily accessible and equipped with apps of </a:t>
            </a:r>
          </a:p>
          <a:p>
            <a:pPr eaLnBrk="1" hangingPunct="1">
              <a:buClr>
                <a:schemeClr val="accent1"/>
              </a:buClr>
            </a:pPr>
            <a:r>
              <a:rPr lang="en-US" altLang="en-US" b="1">
                <a:solidFill>
                  <a:srgbClr val="C00000"/>
                </a:solidFill>
              </a:rPr>
              <a:t>Social Media. </a:t>
            </a:r>
          </a:p>
        </p:txBody>
      </p:sp>
      <p:sp>
        <p:nvSpPr>
          <p:cNvPr id="17416" name="Text Box 8">
            <a:extLst>
              <a:ext uri="{FF2B5EF4-FFF2-40B4-BE49-F238E27FC236}">
                <a16:creationId xmlns:a16="http://schemas.microsoft.com/office/drawing/2014/main" id="{3A91C209-76DF-4BFB-8A5B-9BF42CD3497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822325" y="5908675"/>
            <a:ext cx="2603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b="1">
                <a:solidFill>
                  <a:srgbClr val="000099"/>
                </a:solidFill>
              </a:rPr>
              <a:t>.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ext Box 2">
            <a:extLst>
              <a:ext uri="{FF2B5EF4-FFF2-40B4-BE49-F238E27FC236}">
                <a16:creationId xmlns:a16="http://schemas.microsoft.com/office/drawing/2014/main" id="{55C8CE69-137E-49FB-8BE5-173374E31FE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457200"/>
            <a:ext cx="9340850" cy="3908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b="1" u="sng">
                <a:solidFill>
                  <a:srgbClr val="C00000"/>
                </a:solidFill>
                <a:latin typeface="Arial" panose="020B0604020202020204" pitchFamily="34" charset="0"/>
              </a:rPr>
              <a:t>Venturing into computerization at the rural level</a:t>
            </a:r>
          </a:p>
          <a:p>
            <a:pPr eaLnBrk="1" hangingPunct="1"/>
            <a:endParaRPr lang="en-US" altLang="en-US" b="1" u="sng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The potential of computer in rural development was recognised after 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research of some academics during 1975-80 (patel 1979)</a:t>
            </a:r>
          </a:p>
          <a:p>
            <a:pPr eaLnBrk="1" hangingPunct="1"/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The general awareness of the utility of computers was created in the</a:t>
            </a:r>
          </a:p>
          <a:p>
            <a:pPr eaLnBrk="1" hangingPunct="1"/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 bureaucracy through seminars and training programmes (computer </a:t>
            </a:r>
          </a:p>
          <a:p>
            <a:pPr eaLnBrk="1" hangingPunct="1"/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Society of India 1981)</a:t>
            </a:r>
          </a:p>
          <a:p>
            <a:pPr eaLnBrk="1" hangingPunct="1"/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By 1988 about 15 districts of India has started using personal computers.</a:t>
            </a:r>
          </a:p>
          <a:p>
            <a:pPr eaLnBrk="1" hangingPunct="1"/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Text Box 2">
            <a:extLst>
              <a:ext uri="{FF2B5EF4-FFF2-40B4-BE49-F238E27FC236}">
                <a16:creationId xmlns:a16="http://schemas.microsoft.com/office/drawing/2014/main" id="{4B447AA4-573A-4DEE-BB75-C4E799C8F6E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8925" y="649288"/>
            <a:ext cx="8763000" cy="8302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 u="sng">
                <a:solidFill>
                  <a:srgbClr val="C00000"/>
                </a:solidFill>
                <a:latin typeface="Arial" panose="020B0604020202020204" pitchFamily="34" charset="0"/>
              </a:rPr>
              <a:t>Govt. of India programme for district level</a:t>
            </a:r>
            <a:r>
              <a:rPr lang="en-US" altLang="en-US" u="sng">
                <a:solidFill>
                  <a:srgbClr val="C00000"/>
                </a:solidFill>
                <a:latin typeface="Arial" panose="020B0604020202020204" pitchFamily="34" charset="0"/>
              </a:rPr>
              <a:t> </a:t>
            </a:r>
            <a:r>
              <a:rPr lang="en-US" altLang="en-US" b="1" u="sng">
                <a:solidFill>
                  <a:srgbClr val="C00000"/>
                </a:solidFill>
                <a:latin typeface="Arial" panose="020B0604020202020204" pitchFamily="34" charset="0"/>
              </a:rPr>
              <a:t>computerization</a:t>
            </a:r>
          </a:p>
          <a:p>
            <a:pPr eaLnBrk="1" hangingPunct="1"/>
            <a:endParaRPr lang="en-US" altLang="en-US" b="1">
              <a:solidFill>
                <a:srgbClr val="00FF00"/>
              </a:solidFill>
              <a:latin typeface="Arial" panose="020B0604020202020204" pitchFamily="34" charset="0"/>
            </a:endParaRPr>
          </a:p>
        </p:txBody>
      </p:sp>
      <p:sp>
        <p:nvSpPr>
          <p:cNvPr id="19459" name="Text Box 3">
            <a:extLst>
              <a:ext uri="{FF2B5EF4-FFF2-40B4-BE49-F238E27FC236}">
                <a16:creationId xmlns:a16="http://schemas.microsoft.com/office/drawing/2014/main" id="{C8921FD0-A4B7-410A-B863-9852C7CEBB7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88925" y="1382713"/>
            <a:ext cx="8883650" cy="4054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The NIC was chosen for to implement a national programme called 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District Information System of National Informatics Centre (DISNIC) to 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computerize all district offices.</a:t>
            </a:r>
          </a:p>
          <a:p>
            <a:pPr eaLnBrk="1" hangingPunct="1"/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Free hardware and software was offered to states (Planning 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Commission (1989).</a:t>
            </a:r>
          </a:p>
          <a:p>
            <a:pPr eaLnBrk="1" hangingPunct="1"/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By 1990 each district computer was connected to a state computer 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through a local dish antenna and a satellite communication network.</a:t>
            </a:r>
          </a:p>
          <a:p>
            <a:pPr eaLnBrk="1" hangingPunct="1"/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The state computer in tern was connected to a computer in New Delhi.</a:t>
            </a:r>
          </a:p>
          <a:p>
            <a:pPr eaLnBrk="1" hangingPunct="1"/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This network is called NICNET.	</a:t>
            </a: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Text Box 2">
            <a:extLst>
              <a:ext uri="{FF2B5EF4-FFF2-40B4-BE49-F238E27FC236}">
                <a16:creationId xmlns:a16="http://schemas.microsoft.com/office/drawing/2014/main" id="{AAA55D60-8912-4503-B36E-931715A3358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590800" y="257175"/>
            <a:ext cx="4344988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b="1" u="sng">
                <a:solidFill>
                  <a:srgbClr val="C00000"/>
                </a:solidFill>
                <a:latin typeface="Arial" panose="020B0604020202020204" pitchFamily="34" charset="0"/>
              </a:rPr>
              <a:t>Contribution from Television</a:t>
            </a:r>
          </a:p>
        </p:txBody>
      </p:sp>
      <p:sp>
        <p:nvSpPr>
          <p:cNvPr id="20483" name="Text Box 3">
            <a:extLst>
              <a:ext uri="{FF2B5EF4-FFF2-40B4-BE49-F238E27FC236}">
                <a16:creationId xmlns:a16="http://schemas.microsoft.com/office/drawing/2014/main" id="{2D5D582B-1EAF-4141-A719-BEFF54464EF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65125" y="1763713"/>
            <a:ext cx="8828088" cy="701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Today Indian Television has grown into one of the largest networks in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 the world</a:t>
            </a:r>
          </a:p>
        </p:txBody>
      </p:sp>
      <p:sp>
        <p:nvSpPr>
          <p:cNvPr id="20484" name="Text Box 4">
            <a:extLst>
              <a:ext uri="{FF2B5EF4-FFF2-40B4-BE49-F238E27FC236}">
                <a16:creationId xmlns:a16="http://schemas.microsoft.com/office/drawing/2014/main" id="{90B3271A-64DA-485B-AB2B-99CEDB9A902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11150" y="3352800"/>
            <a:ext cx="8832850" cy="701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Introduced in 1959 and used as an educational &amp; development tool by</a:t>
            </a:r>
          </a:p>
          <a:p>
            <a:pPr eaLnBrk="1" hangingPunct="1"/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 Govt. agencies.</a:t>
            </a:r>
          </a:p>
        </p:txBody>
      </p:sp>
      <p:sp>
        <p:nvSpPr>
          <p:cNvPr id="20485" name="Text Box 5">
            <a:extLst>
              <a:ext uri="{FF2B5EF4-FFF2-40B4-BE49-F238E27FC236}">
                <a16:creationId xmlns:a16="http://schemas.microsoft.com/office/drawing/2014/main" id="{EB1BED2A-A8B7-4F96-A0FB-C89A4DA6BB5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1325" y="4278313"/>
            <a:ext cx="8188325" cy="2225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Television in India today is primarily a medium for entertainment</a:t>
            </a:r>
          </a:p>
          <a:p>
            <a:pPr eaLnBrk="1" hangingPunct="1">
              <a:buFont typeface="Wingdings" panose="05000000000000000000" pitchFamily="2" charset="2"/>
              <a:buChar char="q"/>
            </a:pPr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Almost all Doordarshan Kendras are broadcasting programmes 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related to Livestock and allied viz. Krishi Darshan, Gaon Ghar etc.</a:t>
            </a:r>
          </a:p>
          <a:p>
            <a:pPr eaLnBrk="1" hangingPunct="1">
              <a:buFont typeface="Wingdings" panose="05000000000000000000" pitchFamily="2" charset="2"/>
              <a:buNone/>
            </a:pPr>
            <a:endParaRPr lang="en-US" altLang="en-US" sz="2000" b="1">
              <a:solidFill>
                <a:srgbClr val="000099"/>
              </a:solidFill>
              <a:latin typeface="Arial" panose="020B0604020202020204" pitchFamily="34" charset="0"/>
            </a:endParaRPr>
          </a:p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Some private television channels such as E-TV Bihar is also </a:t>
            </a:r>
          </a:p>
          <a:p>
            <a:pPr eaLnBrk="1" hangingPunct="1">
              <a:buFont typeface="Wingdings" panose="05000000000000000000" pitchFamily="2" charset="2"/>
              <a:buNone/>
            </a:pPr>
            <a:r>
              <a:rPr lang="en-US" altLang="en-US" sz="2000" b="1">
                <a:solidFill>
                  <a:srgbClr val="000099"/>
                </a:solidFill>
                <a:latin typeface="Arial" panose="020B0604020202020204" pitchFamily="34" charset="0"/>
              </a:rPr>
              <a:t>broadcasting programmes on Livestock and allied viz. Annadata.</a:t>
            </a:r>
          </a:p>
        </p:txBody>
      </p:sp>
      <p:sp>
        <p:nvSpPr>
          <p:cNvPr id="20486" name="TextBox 5">
            <a:extLst>
              <a:ext uri="{FF2B5EF4-FFF2-40B4-BE49-F238E27FC236}">
                <a16:creationId xmlns:a16="http://schemas.microsoft.com/office/drawing/2014/main" id="{DAEFB313-60E5-46F8-827F-3AFD731C9F7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81000" y="2438400"/>
            <a:ext cx="8229600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 New Roman" panose="02020603050405020304" pitchFamily="18" charset="0"/>
                <a:cs typeface="Arial" panose="020B0604020202020204" pitchFamily="34" charset="0"/>
              </a:defRPr>
            </a:lvl9pPr>
          </a:lstStyle>
          <a:p>
            <a:pPr eaLnBrk="1" hangingPunct="1">
              <a:buFont typeface="Wingdings" panose="05000000000000000000" pitchFamily="2" charset="2"/>
              <a:buChar char="q"/>
            </a:pPr>
            <a:r>
              <a:rPr lang="en-US" altLang="en-US" b="1">
                <a:solidFill>
                  <a:srgbClr val="C00000"/>
                </a:solidFill>
              </a:rPr>
              <a:t>Smart Televisions</a:t>
            </a:r>
            <a:r>
              <a:rPr lang="en-US" altLang="en-US" b="1">
                <a:solidFill>
                  <a:srgbClr val="000099"/>
                </a:solidFill>
              </a:rPr>
              <a:t> are playing role of Computer and supports Several other devices.</a:t>
            </a:r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Equity">
  <a:themeElements>
    <a:clrScheme name="Equity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Equity">
      <a:majorFont>
        <a:latin typeface="Franklin Gothic Book"/>
        <a:ea typeface=""/>
        <a:cs typeface=""/>
        <a:font script="Grek" typeface="Calibri"/>
        <a:font script="Cyrl" typeface="Calibri"/>
        <a:font script="Jpan" typeface="HGｺﾞｼｯｸM"/>
        <a:font script="Hang" typeface="바탕"/>
        <a:font script="Hans" typeface="幼圆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Perpetua"/>
        <a:ea typeface=""/>
        <a:cs typeface=""/>
        <a:font script="Grek" typeface="Cambria"/>
        <a:font script="Cyrl" typeface="Cambria"/>
        <a:font script="Jpan" typeface="HG創英ﾌﾟﾚｾﾞﾝｽEB"/>
        <a:font script="Hang" typeface="맑은 고딕"/>
        <a:font script="Hans" typeface="宋体"/>
        <a:font script="Hant" typeface="新細明體"/>
        <a:font script="Arab" typeface="Times New Roman"/>
        <a:font script="Hebr" typeface="Aharoni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Equity">
      <a: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tint val="30000"/>
                <a:satMod val="300000"/>
              </a:schemeClr>
              <a:schemeClr val="phClr">
                <a:tint val="40000"/>
                <a:satMod val="200000"/>
              </a:schemeClr>
            </a:duotone>
          </a:blip>
          <a:tile tx="0" ty="0" sx="70000" sy="70000" flip="none" algn="ctr"/>
        </a:blipFill>
        <a:blipFill>
          <a:blip xmlns:r="http://schemas.openxmlformats.org/officeDocument/2006/relationships" r:embed="rId1">
            <a:duotone>
              <a:schemeClr val="phClr">
                <a:shade val="22000"/>
                <a:satMod val="160000"/>
              </a:schemeClr>
              <a:schemeClr val="phClr">
                <a:shade val="45000"/>
                <a:satMod val="100000"/>
              </a:schemeClr>
            </a:duotone>
          </a:blip>
          <a:tile tx="0" ty="0" sx="65000" sy="65000" flip="none" algn="ctr"/>
        </a:blipFill>
      </a:fillStyleLst>
      <a:lnStyleLst>
        <a:ln w="9525" cap="flat" cmpd="sng" algn="ctr">
          <a:solidFill>
            <a:schemeClr val="phClr">
              <a:shade val="60000"/>
              <a:satMod val="110000"/>
            </a:schemeClr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38100" dist="25400" dir="5400000" algn="t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50800" dist="50800" dir="5400000" algn="t" rotWithShape="0">
              <a:srgbClr val="000000">
                <a:alpha val="60000"/>
              </a:srgbClr>
            </a:outerShdw>
          </a:effectLst>
          <a:scene3d>
            <a:camera prst="isometricBottomUp" fov="0">
              <a:rot lat="0" lon="0" rev="0"/>
            </a:camera>
            <a:lightRig rig="soft" dir="b">
              <a:rot lat="0" lon="0" rev="9000000"/>
            </a:lightRig>
          </a:scene3d>
          <a:sp3d contourW="35000" prstMaterial="matte">
            <a:bevelT w="45000" h="38100" prst="convex"/>
            <a:contourClr>
              <a:schemeClr val="phClr">
                <a:tint val="1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40000"/>
                <a:satMod val="165000"/>
              </a:schemeClr>
            </a:gs>
            <a:gs pos="50000">
              <a:schemeClr val="phClr">
                <a:shade val="80000"/>
                <a:satMod val="155000"/>
              </a:schemeClr>
            </a:gs>
            <a:gs pos="100000">
              <a:schemeClr val="phClr">
                <a:tint val="95000"/>
                <a:satMod val="200000"/>
              </a:schemeClr>
            </a:gs>
          </a:gsLst>
          <a:lin ang="16200000" scaled="1"/>
        </a:gradFill>
        <a:blipFill>
          <a:blip xmlns:r="http://schemas.openxmlformats.org/officeDocument/2006/relationships" r:embed="rId1">
            <a:duotone>
              <a:schemeClr val="phClr">
                <a:tint val="95000"/>
                <a:satMod val="200000"/>
              </a:schemeClr>
              <a:schemeClr val="phClr">
                <a:shade val="80000"/>
                <a:satMod val="100000"/>
              </a:schemeClr>
            </a:duotone>
          </a:blip>
          <a:tile tx="0" ty="0" sx="55000" sy="5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1315</TotalTime>
  <Words>1093</Words>
  <Application>Microsoft Office PowerPoint</Application>
  <PresentationFormat>On-screen Show (4:3)</PresentationFormat>
  <Paragraphs>160</Paragraphs>
  <Slides>15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13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9" baseType="lpstr">
      <vt:lpstr>Times New Roman</vt:lpstr>
      <vt:lpstr>Arial</vt:lpstr>
      <vt:lpstr>Franklin Gothic Book</vt:lpstr>
      <vt:lpstr>Perpetua</vt:lpstr>
      <vt:lpstr>Wingdings 2</vt:lpstr>
      <vt:lpstr>Calibri</vt:lpstr>
      <vt:lpstr>Algerian</vt:lpstr>
      <vt:lpstr>Bell MT</vt:lpstr>
      <vt:lpstr>Arial Black</vt:lpstr>
      <vt:lpstr>Aharoni</vt:lpstr>
      <vt:lpstr>Sydney</vt:lpstr>
      <vt:lpstr>Wingdings</vt:lpstr>
      <vt:lpstr>Aardvark</vt:lpstr>
      <vt:lpstr>Equity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Role of ICT in Animal Husbandry</vt:lpstr>
      <vt:lpstr>ICT Projects for Livestock Development</vt:lpstr>
      <vt:lpstr>2. Decision support System based Initiatives</vt:lpstr>
      <vt:lpstr>3. Web based initiatives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personal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imam</dc:creator>
  <cp:lastModifiedBy>Nirbhay Kumar Mishra</cp:lastModifiedBy>
  <cp:revision>164</cp:revision>
  <dcterms:created xsi:type="dcterms:W3CDTF">2004-06-18T15:55:55Z</dcterms:created>
  <dcterms:modified xsi:type="dcterms:W3CDTF">2020-10-21T09:00:54Z</dcterms:modified>
</cp:coreProperties>
</file>