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412" r:id="rId2"/>
    <p:sldId id="370" r:id="rId3"/>
    <p:sldId id="371" r:id="rId4"/>
    <p:sldId id="372" r:id="rId5"/>
    <p:sldId id="373" r:id="rId6"/>
    <p:sldId id="374" r:id="rId7"/>
    <p:sldId id="375" r:id="rId8"/>
    <p:sldId id="376" r:id="rId9"/>
    <p:sldId id="377" r:id="rId10"/>
    <p:sldId id="378" r:id="rId11"/>
    <p:sldId id="379" r:id="rId12"/>
    <p:sldId id="380" r:id="rId13"/>
    <p:sldId id="381" r:id="rId14"/>
    <p:sldId id="382" r:id="rId15"/>
    <p:sldId id="383" r:id="rId16"/>
    <p:sldId id="384" r:id="rId17"/>
    <p:sldId id="385" r:id="rId18"/>
    <p:sldId id="419" r:id="rId19"/>
    <p:sldId id="313" r:id="rId20"/>
    <p:sldId id="314" r:id="rId21"/>
    <p:sldId id="315" r:id="rId22"/>
    <p:sldId id="309" r:id="rId23"/>
    <p:sldId id="310" r:id="rId24"/>
    <p:sldId id="311" r:id="rId25"/>
    <p:sldId id="312" r:id="rId26"/>
    <p:sldId id="307" r:id="rId27"/>
    <p:sldId id="308" r:id="rId28"/>
    <p:sldId id="304" r:id="rId29"/>
    <p:sldId id="274" r:id="rId30"/>
    <p:sldId id="275" r:id="rId31"/>
    <p:sldId id="318" r:id="rId32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99"/>
    <a:srgbClr val="0000FF"/>
    <a:srgbClr val="33CC33"/>
    <a:srgbClr val="FFFF99"/>
    <a:srgbClr val="FFFFCC"/>
    <a:srgbClr val="FFFFFF"/>
    <a:srgbClr val="CC0000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32787"/>
    <p:restoredTop sz="77419" autoAdjust="0"/>
  </p:normalViewPr>
  <p:slideViewPr>
    <p:cSldViewPr>
      <p:cViewPr varScale="1">
        <p:scale>
          <a:sx n="49" d="100"/>
          <a:sy n="49" d="100"/>
        </p:scale>
        <p:origin x="1056" y="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EBA08BAF-A3E0-4F60-AD88-E00922AF24EF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E3656B09-EE73-411C-A655-C8D7FE4CA35F}"/>
              </a:ext>
            </a:extLst>
          </p:cNvPr>
          <p:cNvSpPr/>
          <p:nvPr/>
        </p:nvSpPr>
        <p:spPr>
          <a:xfrm>
            <a:off x="65088" y="69850"/>
            <a:ext cx="9013825" cy="6691313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63DD9F08-63F7-4A22-86FB-5DE2290B36B1}"/>
              </a:ext>
            </a:extLst>
          </p:cNvPr>
          <p:cNvSpPr/>
          <p:nvPr/>
        </p:nvSpPr>
        <p:spPr>
          <a:xfrm>
            <a:off x="63500" y="1449388"/>
            <a:ext cx="9020175" cy="15271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06CCFCE-F94E-4849-A8A6-1865CDD064D5}"/>
              </a:ext>
            </a:extLst>
          </p:cNvPr>
          <p:cNvSpPr/>
          <p:nvPr/>
        </p:nvSpPr>
        <p:spPr>
          <a:xfrm>
            <a:off x="63500" y="1397000"/>
            <a:ext cx="9020175" cy="12065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BA8059C-9DDC-4E20-ABF1-2326C9563482}"/>
              </a:ext>
            </a:extLst>
          </p:cNvPr>
          <p:cNvSpPr/>
          <p:nvPr/>
        </p:nvSpPr>
        <p:spPr>
          <a:xfrm>
            <a:off x="63500" y="2976563"/>
            <a:ext cx="9020175" cy="1111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27">
            <a:extLst>
              <a:ext uri="{FF2B5EF4-FFF2-40B4-BE49-F238E27FC236}">
                <a16:creationId xmlns:a16="http://schemas.microsoft.com/office/drawing/2014/main" id="{619719D4-5557-4BB3-8592-DA459EBF86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" name="Footer Placeholder 16">
            <a:extLst>
              <a:ext uri="{FF2B5EF4-FFF2-40B4-BE49-F238E27FC236}">
                <a16:creationId xmlns:a16="http://schemas.microsoft.com/office/drawing/2014/main" id="{FCB8EC0D-7495-424E-B700-A2FCE2B0EB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8">
            <a:extLst>
              <a:ext uri="{FF2B5EF4-FFF2-40B4-BE49-F238E27FC236}">
                <a16:creationId xmlns:a16="http://schemas.microsoft.com/office/drawing/2014/main" id="{4D050AA9-3215-4BBE-A916-53CF7628F7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2859227-2CCD-47DA-9818-36F6A007318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3399007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3F0473D0-9DED-4D92-B589-2302D20254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FFB680EE-47F0-4F92-B161-4DEB72FB33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3F0050DF-4311-48D4-AD32-7B25A09019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B99B6CE-9271-4A9A-B5F5-918D1BA135F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428958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49736829-C9BC-4724-8949-F837D5907562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807E2EA6-4D6F-4CAD-8207-905D65C894CC}"/>
              </a:ext>
            </a:extLst>
          </p:cNvPr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ED93673E-371B-45A2-8E64-6786FE7C4A2A}"/>
              </a:ext>
            </a:extLst>
          </p:cNvPr>
          <p:cNvSpPr/>
          <p:nvPr/>
        </p:nvSpPr>
        <p:spPr>
          <a:xfrm flipV="1">
            <a:off x="69850" y="2376488"/>
            <a:ext cx="901382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750D0EA-961E-4B95-83D2-4CBA9B551CEF}"/>
              </a:ext>
            </a:extLst>
          </p:cNvPr>
          <p:cNvSpPr/>
          <p:nvPr/>
        </p:nvSpPr>
        <p:spPr>
          <a:xfrm>
            <a:off x="69850" y="2341563"/>
            <a:ext cx="901382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E6A8064-2164-4978-9961-692F0E2F879B}"/>
              </a:ext>
            </a:extLst>
          </p:cNvPr>
          <p:cNvSpPr/>
          <p:nvPr/>
        </p:nvSpPr>
        <p:spPr>
          <a:xfrm>
            <a:off x="68263" y="2468563"/>
            <a:ext cx="9015412" cy="4603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/>
          <a:lstStyle>
            <a:lvl1pPr algn="l">
              <a:buNone/>
              <a:defRPr sz="4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Date Placeholder 3">
            <a:extLst>
              <a:ext uri="{FF2B5EF4-FFF2-40B4-BE49-F238E27FC236}">
                <a16:creationId xmlns:a16="http://schemas.microsoft.com/office/drawing/2014/main" id="{81A2B4E6-6848-450B-A0B1-D482B5754C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1021A896-AAB0-4A95-B0E3-2AF6D56111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7F651E2B-7F7E-4159-A5CD-9CDE840704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47FC0CC2-E97C-47DB-B689-A4CD5252024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2189507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13">
            <a:extLst>
              <a:ext uri="{FF2B5EF4-FFF2-40B4-BE49-F238E27FC236}">
                <a16:creationId xmlns:a16="http://schemas.microsoft.com/office/drawing/2014/main" id="{84E16CE2-5B4E-4A40-8DBA-913B748694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">
            <a:extLst>
              <a:ext uri="{FF2B5EF4-FFF2-40B4-BE49-F238E27FC236}">
                <a16:creationId xmlns:a16="http://schemas.microsoft.com/office/drawing/2014/main" id="{68358E08-8CE5-4855-B703-2ACD0A4950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22">
            <a:extLst>
              <a:ext uri="{FF2B5EF4-FFF2-40B4-BE49-F238E27FC236}">
                <a16:creationId xmlns:a16="http://schemas.microsoft.com/office/drawing/2014/main" id="{DE1C986F-4667-41ED-A6F6-8BC843875C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FF59F6A-D04C-4AAC-9EAC-3AAB5CAE6B1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560908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13">
            <a:extLst>
              <a:ext uri="{FF2B5EF4-FFF2-40B4-BE49-F238E27FC236}">
                <a16:creationId xmlns:a16="http://schemas.microsoft.com/office/drawing/2014/main" id="{B37613F3-969A-4834-BD2B-CF0D6118D3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2">
            <a:extLst>
              <a:ext uri="{FF2B5EF4-FFF2-40B4-BE49-F238E27FC236}">
                <a16:creationId xmlns:a16="http://schemas.microsoft.com/office/drawing/2014/main" id="{205B3FD8-6B91-45DC-B595-70FCFD3045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22">
            <a:extLst>
              <a:ext uri="{FF2B5EF4-FFF2-40B4-BE49-F238E27FC236}">
                <a16:creationId xmlns:a16="http://schemas.microsoft.com/office/drawing/2014/main" id="{D8E906A1-94C7-4D57-80B8-64BEB27360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747B974-76B2-42F3-A25C-339DC4E306B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626877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13">
            <a:extLst>
              <a:ext uri="{FF2B5EF4-FFF2-40B4-BE49-F238E27FC236}">
                <a16:creationId xmlns:a16="http://schemas.microsoft.com/office/drawing/2014/main" id="{3E63D968-EB96-4D7D-8FC1-6FF3D78DA3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2">
            <a:extLst>
              <a:ext uri="{FF2B5EF4-FFF2-40B4-BE49-F238E27FC236}">
                <a16:creationId xmlns:a16="http://schemas.microsoft.com/office/drawing/2014/main" id="{F18224AC-9600-467A-B0AF-7E1DB5E100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22">
            <a:extLst>
              <a:ext uri="{FF2B5EF4-FFF2-40B4-BE49-F238E27FC236}">
                <a16:creationId xmlns:a16="http://schemas.microsoft.com/office/drawing/2014/main" id="{CB5DB0D9-356E-4A39-9F8B-AB5830BED1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FEEC0D2-9D82-40B1-A630-9E5E8B8999C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467061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3">
            <a:extLst>
              <a:ext uri="{FF2B5EF4-FFF2-40B4-BE49-F238E27FC236}">
                <a16:creationId xmlns:a16="http://schemas.microsoft.com/office/drawing/2014/main" id="{FCF11C17-70B3-4B3F-994F-13DDBF0165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D3C55FF-32D2-4C28-A90A-2FB4367776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22">
            <a:extLst>
              <a:ext uri="{FF2B5EF4-FFF2-40B4-BE49-F238E27FC236}">
                <a16:creationId xmlns:a16="http://schemas.microsoft.com/office/drawing/2014/main" id="{EAC8116D-6169-4D52-B956-EEB75F0D9C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3CAC2F0-7118-4CF0-9197-5240A61DBA1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0121072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5084A4A1-B32F-4301-83C5-C89560A28568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6" name="Rounded Rectangle 10">
            <a:extLst>
              <a:ext uri="{FF2B5EF4-FFF2-40B4-BE49-F238E27FC236}">
                <a16:creationId xmlns:a16="http://schemas.microsoft.com/office/drawing/2014/main" id="{A9FC7391-F99A-4B2F-B431-7095C60780EB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 algn="l">
              <a:buNone/>
              <a:defRPr sz="40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4">
            <a:extLst>
              <a:ext uri="{FF2B5EF4-FFF2-40B4-BE49-F238E27FC236}">
                <a16:creationId xmlns:a16="http://schemas.microsoft.com/office/drawing/2014/main" id="{52A71188-CCF1-45D9-8107-49F44A4389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5">
            <a:extLst>
              <a:ext uri="{FF2B5EF4-FFF2-40B4-BE49-F238E27FC236}">
                <a16:creationId xmlns:a16="http://schemas.microsoft.com/office/drawing/2014/main" id="{6B4B2AFB-617D-441E-999C-065713D631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6">
            <a:extLst>
              <a:ext uri="{FF2B5EF4-FFF2-40B4-BE49-F238E27FC236}">
                <a16:creationId xmlns:a16="http://schemas.microsoft.com/office/drawing/2014/main" id="{C6EB7DA9-9514-4591-88F9-6150FC3C37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3320EE8-DF6C-4C46-89CF-AC2011BBCCA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7445478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21B46AA0-7DD2-4181-8DA8-3C22CD8983A5}"/>
              </a:ext>
            </a:extLst>
          </p:cNvPr>
          <p:cNvSpPr/>
          <p:nvPr/>
        </p:nvSpPr>
        <p:spPr>
          <a:xfrm flipV="1">
            <a:off x="68263" y="4683125"/>
            <a:ext cx="900747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B568081E-1102-49F2-B2CD-2C8B22DC584C}"/>
              </a:ext>
            </a:extLst>
          </p:cNvPr>
          <p:cNvSpPr/>
          <p:nvPr/>
        </p:nvSpPr>
        <p:spPr>
          <a:xfrm>
            <a:off x="68263" y="4649788"/>
            <a:ext cx="900747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2A16232B-729F-454C-B0F5-8D6BF59972FD}"/>
              </a:ext>
            </a:extLst>
          </p:cNvPr>
          <p:cNvSpPr/>
          <p:nvPr/>
        </p:nvSpPr>
        <p:spPr>
          <a:xfrm>
            <a:off x="68263" y="4773613"/>
            <a:ext cx="9007475" cy="476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8" name="Date Placeholder 4">
            <a:extLst>
              <a:ext uri="{FF2B5EF4-FFF2-40B4-BE49-F238E27FC236}">
                <a16:creationId xmlns:a16="http://schemas.microsoft.com/office/drawing/2014/main" id="{50B7AA21-9CB8-41CE-8D3F-38DEFCE2EE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Footer Placeholder 5">
            <a:extLst>
              <a:ext uri="{FF2B5EF4-FFF2-40B4-BE49-F238E27FC236}">
                <a16:creationId xmlns:a16="http://schemas.microsoft.com/office/drawing/2014/main" id="{EBDBE5CD-CD57-4B99-BA13-A857C91EC8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Slide Number Placeholder 6">
            <a:extLst>
              <a:ext uri="{FF2B5EF4-FFF2-40B4-BE49-F238E27FC236}">
                <a16:creationId xmlns:a16="http://schemas.microsoft.com/office/drawing/2014/main" id="{D1F91FDC-8897-4626-BF67-9BE563AF8A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C07BBF67-4416-416A-AAE3-6ED7CEFBB86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7028066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DD7B163B-B1C8-480F-9D97-75B6B76B22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629DB994-2A09-4EEC-BD02-FC7E68173C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4035A1BF-5415-4BC4-9AF7-8B32E607C4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5373FA7-B7B2-47A0-A97D-EF6B852BB8E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8095038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EC2CC533-778B-4D3E-92A8-1DC1B2FFB6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432B6B2C-4323-4DB3-8822-31CEC9741F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94CC95FA-4D8B-4BB6-AAA5-1E7FC20174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00E4E27-6E71-42BA-B0D4-1E6BF492E7F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575675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894C4CB5-35C4-4809-9126-319A45AF93B0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8" name="Rounded Rectangle 7">
            <a:extLst>
              <a:ext uri="{FF2B5EF4-FFF2-40B4-BE49-F238E27FC236}">
                <a16:creationId xmlns:a16="http://schemas.microsoft.com/office/drawing/2014/main" id="{645D2ED6-0392-48B1-92EA-5C74FC8F94BF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28" name="Title Placeholder 21">
            <a:extLst>
              <a:ext uri="{FF2B5EF4-FFF2-40B4-BE49-F238E27FC236}">
                <a16:creationId xmlns:a16="http://schemas.microsoft.com/office/drawing/2014/main" id="{643011E3-B388-4880-8AC4-F5ED9C81197F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914400" y="274638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9144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9" name="Text Placeholder 12">
            <a:extLst>
              <a:ext uri="{FF2B5EF4-FFF2-40B4-BE49-F238E27FC236}">
                <a16:creationId xmlns:a16="http://schemas.microsoft.com/office/drawing/2014/main" id="{72CBD393-07F3-4DAA-B112-EB4346C3121C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914400" y="1447800"/>
            <a:ext cx="77724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4" name="Date Placeholder 13">
            <a:extLst>
              <a:ext uri="{FF2B5EF4-FFF2-40B4-BE49-F238E27FC236}">
                <a16:creationId xmlns:a16="http://schemas.microsoft.com/office/drawing/2014/main" id="{468A8933-6E0D-4792-9C5B-7F9249173F8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593C191-BCE6-4133-BFB3-7F0CB916C34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3" name="Slide Number Placeholder 22">
            <a:extLst>
              <a:ext uri="{FF2B5EF4-FFF2-40B4-BE49-F238E27FC236}">
                <a16:creationId xmlns:a16="http://schemas.microsoft.com/office/drawing/2014/main" id="{2B9D4EA5-5E59-4EF5-A58D-1BA680B3DEC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46050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vert="horz" wrap="none" lIns="0" tIns="0" rIns="0" bIns="0" numCol="1" anchor="ctr" anchorCtr="1" compatLnSpc="1">
            <a:prstTxWarp prst="textNoShape">
              <a:avLst/>
            </a:prstTxWarp>
            <a:noAutofit/>
          </a:bodyPr>
          <a:lstStyle>
            <a:lvl1pPr algn="ctr" eaLnBrk="1" hangingPunct="1">
              <a:defRPr sz="1400">
                <a:solidFill>
                  <a:srgbClr val="FFFFFF"/>
                </a:solidFill>
                <a:latin typeface="Franklin Gothic Book" panose="020B0503020102020204" pitchFamily="34" charset="0"/>
              </a:defRPr>
            </a:lvl1pPr>
          </a:lstStyle>
          <a:p>
            <a:fld id="{2B66FB5F-F415-432D-9F20-AFFA3DB5E4C2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178" r:id="rId1"/>
    <p:sldLayoutId id="2147484171" r:id="rId2"/>
    <p:sldLayoutId id="2147484179" r:id="rId3"/>
    <p:sldLayoutId id="2147484172" r:id="rId4"/>
    <p:sldLayoutId id="2147484173" r:id="rId5"/>
    <p:sldLayoutId id="2147484174" r:id="rId6"/>
    <p:sldLayoutId id="2147484175" r:id="rId7"/>
    <p:sldLayoutId id="2147484180" r:id="rId8"/>
    <p:sldLayoutId id="2147484181" r:id="rId9"/>
    <p:sldLayoutId id="2147484176" r:id="rId10"/>
    <p:sldLayoutId id="2147484177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4000" kern="12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9pPr>
    </p:titleStyle>
    <p:bodyStyle>
      <a:lvl1pPr marL="273050" indent="-273050" algn="l" rtl="0" eaLnBrk="0" fontAlgn="base" hangingPunct="0">
        <a:spcBef>
          <a:spcPts val="575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28600" algn="l" rtl="0" eaLnBrk="0" fontAlgn="base" hangingPunct="0">
        <a:spcBef>
          <a:spcPts val="375"/>
        </a:spcBef>
        <a:spcAft>
          <a:spcPct val="0"/>
        </a:spcAft>
        <a:buClr>
          <a:schemeClr val="accent2"/>
        </a:buClr>
        <a:buSzPct val="85000"/>
        <a:buFont typeface="Wingdings 2" panose="05020102010507070707" pitchFamily="18" charset="2"/>
        <a:buChar char="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ts val="375"/>
        </a:spcBef>
        <a:spcAft>
          <a:spcPct val="0"/>
        </a:spcAft>
        <a:buClr>
          <a:srgbClr val="E6B1AB"/>
        </a:buClr>
        <a:buSzPct val="85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SzPct val="80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Char char="o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3">
            <a:extLst>
              <a:ext uri="{FF2B5EF4-FFF2-40B4-BE49-F238E27FC236}">
                <a16:creationId xmlns:a16="http://schemas.microsoft.com/office/drawing/2014/main" id="{3993CFC4-4A54-451F-A58F-39B77E3448EF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457200" y="1752600"/>
            <a:ext cx="8229600" cy="1524000"/>
          </a:xfrm>
        </p:spPr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altLang="en-US" sz="2400" u="sng">
                <a:solidFill>
                  <a:srgbClr val="FFFF00"/>
                </a:solidFill>
                <a:latin typeface="Algerian" panose="04020705040A02060702" pitchFamily="82" charset="0"/>
              </a:rPr>
              <a:t>AHE 612    Information and communication technology</a:t>
            </a:r>
          </a:p>
        </p:txBody>
      </p:sp>
      <p:sp>
        <p:nvSpPr>
          <p:cNvPr id="6147" name="Text Box 4">
            <a:extLst>
              <a:ext uri="{FF2B5EF4-FFF2-40B4-BE49-F238E27FC236}">
                <a16:creationId xmlns:a16="http://schemas.microsoft.com/office/drawing/2014/main" id="{CF122805-ABEA-46A8-8145-99B9E51EFC7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3725" y="29368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endParaRPr lang="en-IN" altLang="en-US"/>
          </a:p>
        </p:txBody>
      </p:sp>
      <p:sp>
        <p:nvSpPr>
          <p:cNvPr id="6148" name="Text Box 8">
            <a:extLst>
              <a:ext uri="{FF2B5EF4-FFF2-40B4-BE49-F238E27FC236}">
                <a16:creationId xmlns:a16="http://schemas.microsoft.com/office/drawing/2014/main" id="{9553C6A4-9E36-4D86-81E2-DE302DB5D8C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4773613"/>
            <a:ext cx="6934200" cy="1169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Department of A. H. Extension Education</a:t>
            </a:r>
          </a:p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Bihar Veterinary College, Patna-14</a:t>
            </a:r>
            <a:endParaRPr lang="en-US" altLang="en-US" sz="2800">
              <a:solidFill>
                <a:srgbClr val="12E9EE"/>
              </a:solidFill>
              <a:latin typeface="Bell MT" panose="02020503060305020303" pitchFamily="18" charset="0"/>
            </a:endParaRPr>
          </a:p>
        </p:txBody>
      </p:sp>
      <p:sp>
        <p:nvSpPr>
          <p:cNvPr id="6149" name="TextBox 6">
            <a:extLst>
              <a:ext uri="{FF2B5EF4-FFF2-40B4-BE49-F238E27FC236}">
                <a16:creationId xmlns:a16="http://schemas.microsoft.com/office/drawing/2014/main" id="{8AF19043-EB3D-4E26-83F3-87DD20D5DD5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71800" y="5867400"/>
            <a:ext cx="6426200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>
                <a:solidFill>
                  <a:srgbClr val="7030A0"/>
                </a:solidFill>
                <a:latin typeface="Arial Black" panose="020B0A04020102020204" pitchFamily="34" charset="0"/>
              </a:rPr>
              <a:t>         Instructor : </a:t>
            </a:r>
            <a:r>
              <a:rPr lang="en-US" altLang="en-US">
                <a:solidFill>
                  <a:srgbClr val="000099"/>
                </a:solidFill>
                <a:latin typeface="Arial Black" panose="020B0A04020102020204" pitchFamily="34" charset="0"/>
              </a:rPr>
              <a:t>Dr. Saroj K. Rajak</a:t>
            </a:r>
          </a:p>
          <a:p>
            <a:r>
              <a:rPr lang="en-US" altLang="en-US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           Asstt. Professor</a:t>
            </a:r>
          </a:p>
          <a:p>
            <a:endParaRPr lang="en-US" altLang="en-US"/>
          </a:p>
        </p:txBody>
      </p:sp>
      <p:sp>
        <p:nvSpPr>
          <p:cNvPr id="6150" name="TextBox 7">
            <a:extLst>
              <a:ext uri="{FF2B5EF4-FFF2-40B4-BE49-F238E27FC236}">
                <a16:creationId xmlns:a16="http://schemas.microsoft.com/office/drawing/2014/main" id="{D90D9CC0-86FE-4B02-A12D-3F2C33B0F05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3163888"/>
            <a:ext cx="8382000" cy="1631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 sz="3600" b="1">
                <a:solidFill>
                  <a:srgbClr val="0000FF"/>
                </a:solidFill>
                <a:latin typeface="Sydney" pitchFamily="18" charset="0"/>
              </a:rPr>
              <a:t>Topic : </a:t>
            </a:r>
            <a:r>
              <a:rPr lang="en-US" altLang="en-US" sz="3200" b="1">
                <a:solidFill>
                  <a:srgbClr val="000099"/>
                </a:solidFill>
                <a:latin typeface="Bell MT" panose="02020503060305020303" pitchFamily="18" charset="0"/>
              </a:rPr>
              <a:t>Virtual Reality and Cyber Extension</a:t>
            </a:r>
          </a:p>
          <a:p>
            <a:pPr>
              <a:buFont typeface="Arial" panose="020B0604020202020204" pitchFamily="34" charset="0"/>
              <a:buChar char="•"/>
            </a:pPr>
            <a:endParaRPr lang="en-US" altLang="en-US" sz="2800" b="1">
              <a:solidFill>
                <a:srgbClr val="000099"/>
              </a:solidFill>
              <a:latin typeface="Sydney" pitchFamily="18" charset="0"/>
            </a:endParaRPr>
          </a:p>
        </p:txBody>
      </p:sp>
      <p:pic>
        <p:nvPicPr>
          <p:cNvPr id="6151" name="Picture 4" descr="E:\Dr. Saroj New 1 W bkt 21.02.2016\LOGO\New Logo\BASU LOGO copy.jpg">
            <a:extLst>
              <a:ext uri="{FF2B5EF4-FFF2-40B4-BE49-F238E27FC236}">
                <a16:creationId xmlns:a16="http://schemas.microsoft.com/office/drawing/2014/main" id="{27D3BA46-8272-4E24-A17B-74C07FA358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163513"/>
            <a:ext cx="2514600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5FA3EB2F-3246-48D3-8036-9BF55F6A091F}"/>
              </a:ext>
            </a:extLst>
          </p:cNvPr>
          <p:cNvSpPr/>
          <p:nvPr/>
        </p:nvSpPr>
        <p:spPr>
          <a:xfrm>
            <a:off x="6184900" y="533400"/>
            <a:ext cx="28067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Geometr706 BlkCn BT" pitchFamily="34" charset="0"/>
              </a:rPr>
              <a:t>Lecture -4</a:t>
            </a:r>
            <a:endParaRPr lang="en-US" sz="3600" dirty="0">
              <a:latin typeface="Geometr706 BlkCn BT" pitchFamily="34" charset="0"/>
            </a:endParaRP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>
            <a:extLst>
              <a:ext uri="{FF2B5EF4-FFF2-40B4-BE49-F238E27FC236}">
                <a16:creationId xmlns:a16="http://schemas.microsoft.com/office/drawing/2014/main" id="{7E64AAD0-BACD-4B7D-B277-CFFC35BDA0D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7171" name="Content Placeholder 2">
            <a:extLst>
              <a:ext uri="{FF2B5EF4-FFF2-40B4-BE49-F238E27FC236}">
                <a16:creationId xmlns:a16="http://schemas.microsoft.com/office/drawing/2014/main" id="{EE2790B5-5470-42A9-B011-B9F9C698DF1A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7172" name="Picture 2" descr="1&#10; ">
            <a:extLst>
              <a:ext uri="{FF2B5EF4-FFF2-40B4-BE49-F238E27FC236}">
                <a16:creationId xmlns:a16="http://schemas.microsoft.com/office/drawing/2014/main" id="{95FD5878-A853-4156-B0CF-FC715EAF79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8650" y="277813"/>
            <a:ext cx="8058150" cy="604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>
            <a:extLst>
              <a:ext uri="{FF2B5EF4-FFF2-40B4-BE49-F238E27FC236}">
                <a16:creationId xmlns:a16="http://schemas.microsoft.com/office/drawing/2014/main" id="{D87B0078-595E-41E9-920A-7C47B42EFFE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8195" name="Content Placeholder 2">
            <a:extLst>
              <a:ext uri="{FF2B5EF4-FFF2-40B4-BE49-F238E27FC236}">
                <a16:creationId xmlns:a16="http://schemas.microsoft.com/office/drawing/2014/main" id="{DFD4B2E5-F4B0-4B68-A583-478E4CAEDA74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8196" name="Picture 2" descr="What is Virtual Reality?&#10; Virtual Reality means feeling the imaginary(virtual) world,&#10;rather than the real one. The imagi...">
            <a:extLst>
              <a:ext uri="{FF2B5EF4-FFF2-40B4-BE49-F238E27FC236}">
                <a16:creationId xmlns:a16="http://schemas.microsoft.com/office/drawing/2014/main" id="{893BC198-FDC1-4F50-9882-B55827E4F1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7013" y="255588"/>
            <a:ext cx="8459787" cy="6351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>
            <a:extLst>
              <a:ext uri="{FF2B5EF4-FFF2-40B4-BE49-F238E27FC236}">
                <a16:creationId xmlns:a16="http://schemas.microsoft.com/office/drawing/2014/main" id="{3D6104D4-95CA-40F4-AA1C-02BCAA61E4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9219" name="Content Placeholder 2">
            <a:extLst>
              <a:ext uri="{FF2B5EF4-FFF2-40B4-BE49-F238E27FC236}">
                <a16:creationId xmlns:a16="http://schemas.microsoft.com/office/drawing/2014/main" id="{B7F04F02-80E2-4DCD-BE13-824DD0988281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9220" name="Picture 2" descr="History&#10; More than one person has been involved in the development of&#10;this technological system.&#10; In 1950’s visionary ci...">
            <a:extLst>
              <a:ext uri="{FF2B5EF4-FFF2-40B4-BE49-F238E27FC236}">
                <a16:creationId xmlns:a16="http://schemas.microsoft.com/office/drawing/2014/main" id="{037CF634-CBAF-419F-88EF-1EFC76316EC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3050"/>
            <a:ext cx="8393113" cy="6302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>
            <a:extLst>
              <a:ext uri="{FF2B5EF4-FFF2-40B4-BE49-F238E27FC236}">
                <a16:creationId xmlns:a16="http://schemas.microsoft.com/office/drawing/2014/main" id="{3CA212B7-65DF-4B63-8379-66185D312E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0243" name="Content Placeholder 2">
            <a:extLst>
              <a:ext uri="{FF2B5EF4-FFF2-40B4-BE49-F238E27FC236}">
                <a16:creationId xmlns:a16="http://schemas.microsoft.com/office/drawing/2014/main" id="{54778F07-5A7D-4BB9-8E8C-1885D8CFCFE4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0244" name="Picture 2" descr="Types of Virtual Reality&#10; Immersive Virtual Reality&#10; Non-Immersive Virtual Reality&#10; Window on world Virtual Reality&#10;5&#10; ">
            <a:extLst>
              <a:ext uri="{FF2B5EF4-FFF2-40B4-BE49-F238E27FC236}">
                <a16:creationId xmlns:a16="http://schemas.microsoft.com/office/drawing/2014/main" id="{E8895898-73C0-44E8-A1E2-58802B00F8F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55588"/>
            <a:ext cx="8464550" cy="6354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>
            <a:extLst>
              <a:ext uri="{FF2B5EF4-FFF2-40B4-BE49-F238E27FC236}">
                <a16:creationId xmlns:a16="http://schemas.microsoft.com/office/drawing/2014/main" id="{1903896A-644A-45A6-8189-9DEEC99F7D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1267" name="Content Placeholder 2">
            <a:extLst>
              <a:ext uri="{FF2B5EF4-FFF2-40B4-BE49-F238E27FC236}">
                <a16:creationId xmlns:a16="http://schemas.microsoft.com/office/drawing/2014/main" id="{046D604A-6DBF-45B2-A5B7-8E15BC83C4AE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1268" name="Picture 2" descr="•Immersive Virtual Reality&#10;Immersive Virtual Reality&#10;Immersion into virtual reality is a perception of being&#10;physically pr...">
            <a:extLst>
              <a:ext uri="{FF2B5EF4-FFF2-40B4-BE49-F238E27FC236}">
                <a16:creationId xmlns:a16="http://schemas.microsoft.com/office/drawing/2014/main" id="{AE2FB012-5714-4133-950C-6C922995A5A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5" y="277813"/>
            <a:ext cx="8378825" cy="6289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>
            <a:extLst>
              <a:ext uri="{FF2B5EF4-FFF2-40B4-BE49-F238E27FC236}">
                <a16:creationId xmlns:a16="http://schemas.microsoft.com/office/drawing/2014/main" id="{C3D7796B-674E-46CE-B99C-BCC9A8AED4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2291" name="Content Placeholder 2">
            <a:extLst>
              <a:ext uri="{FF2B5EF4-FFF2-40B4-BE49-F238E27FC236}">
                <a16:creationId xmlns:a16="http://schemas.microsoft.com/office/drawing/2014/main" id="{A4CC3CA7-B912-497F-A898-27854D959B88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2292" name="Picture 2" descr="Non-Immersive Virtual Reality&#10; Large display, but doesn’t surround the user.&#10;7&#10; ">
            <a:extLst>
              <a:ext uri="{FF2B5EF4-FFF2-40B4-BE49-F238E27FC236}">
                <a16:creationId xmlns:a16="http://schemas.microsoft.com/office/drawing/2014/main" id="{605917A2-2B1C-43A9-B82C-6E53C65B64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250825"/>
            <a:ext cx="8305800" cy="6237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>
            <a:extLst>
              <a:ext uri="{FF2B5EF4-FFF2-40B4-BE49-F238E27FC236}">
                <a16:creationId xmlns:a16="http://schemas.microsoft.com/office/drawing/2014/main" id="{6907F974-E47F-406C-9204-8287BCD019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3315" name="Content Placeholder 2">
            <a:extLst>
              <a:ext uri="{FF2B5EF4-FFF2-40B4-BE49-F238E27FC236}">
                <a16:creationId xmlns:a16="http://schemas.microsoft.com/office/drawing/2014/main" id="{BAD258FB-C607-4E5A-BD1B-0120F1AE0453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914400" y="1127125"/>
            <a:ext cx="7772400" cy="4572000"/>
          </a:xfrm>
        </p:spPr>
        <p:txBody>
          <a:bodyPr/>
          <a:lstStyle/>
          <a:p>
            <a:endParaRPr lang="en-IN" altLang="en-US"/>
          </a:p>
        </p:txBody>
      </p:sp>
      <p:pic>
        <p:nvPicPr>
          <p:cNvPr id="13316" name="Picture 2" descr="Window on world Virtual Reality&#10; Desktop- based Virtual Reality involves displaying a&#10;3-dimensional virtual on regular de...">
            <a:extLst>
              <a:ext uri="{FF2B5EF4-FFF2-40B4-BE49-F238E27FC236}">
                <a16:creationId xmlns:a16="http://schemas.microsoft.com/office/drawing/2014/main" id="{00AE29F4-69FF-43B2-842E-A0EEBF737E7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9413" y="285750"/>
            <a:ext cx="8307387" cy="6235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>
            <a:extLst>
              <a:ext uri="{FF2B5EF4-FFF2-40B4-BE49-F238E27FC236}">
                <a16:creationId xmlns:a16="http://schemas.microsoft.com/office/drawing/2014/main" id="{F482DACD-F07F-4797-84E4-5792760944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4339" name="Content Placeholder 2">
            <a:extLst>
              <a:ext uri="{FF2B5EF4-FFF2-40B4-BE49-F238E27FC236}">
                <a16:creationId xmlns:a16="http://schemas.microsoft.com/office/drawing/2014/main" id="{895D524F-83D1-468C-89BD-0442929E53AE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4340" name="Picture 2" descr="Hardware Devices&#10; Input Devices&#10; Output Devices&#10;9&#10; ">
            <a:extLst>
              <a:ext uri="{FF2B5EF4-FFF2-40B4-BE49-F238E27FC236}">
                <a16:creationId xmlns:a16="http://schemas.microsoft.com/office/drawing/2014/main" id="{FB39EDAF-D9DF-4A44-BAA1-42EA4FE1479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00" y="274638"/>
            <a:ext cx="8159750" cy="6126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>
            <a:extLst>
              <a:ext uri="{FF2B5EF4-FFF2-40B4-BE49-F238E27FC236}">
                <a16:creationId xmlns:a16="http://schemas.microsoft.com/office/drawing/2014/main" id="{C0C71597-C468-49D7-89D6-5AE3909E55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5363" name="Content Placeholder 2">
            <a:extLst>
              <a:ext uri="{FF2B5EF4-FFF2-40B4-BE49-F238E27FC236}">
                <a16:creationId xmlns:a16="http://schemas.microsoft.com/office/drawing/2014/main" id="{A08894CB-10B0-48C6-901E-4581675C0500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5364" name="Picture 2" descr="Magic wand&#10;Prio VR&#10;Stem&#10;Razer Hydra Leap Motion&#10;Control VR&#10;Input Devices&#10;10&#10; ">
            <a:extLst>
              <a:ext uri="{FF2B5EF4-FFF2-40B4-BE49-F238E27FC236}">
                <a16:creationId xmlns:a16="http://schemas.microsoft.com/office/drawing/2014/main" id="{4C4EF18D-9808-4674-9D9B-995F173C47B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2088" y="228600"/>
            <a:ext cx="8494712" cy="6378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>
            <a:extLst>
              <a:ext uri="{FF2B5EF4-FFF2-40B4-BE49-F238E27FC236}">
                <a16:creationId xmlns:a16="http://schemas.microsoft.com/office/drawing/2014/main" id="{BFDF969C-C0BD-431C-A309-C93A89F0D6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6387" name="Content Placeholder 2">
            <a:extLst>
              <a:ext uri="{FF2B5EF4-FFF2-40B4-BE49-F238E27FC236}">
                <a16:creationId xmlns:a16="http://schemas.microsoft.com/office/drawing/2014/main" id="{6B127C0A-1E1B-4262-A4E8-902B5C28E80F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6388" name="Picture 2" descr="Sensing Gloves&#10;3D Audio&#10;Output Devices&#10;Helsinki&#10;Headset&#10;11&#10; ">
            <a:extLst>
              <a:ext uri="{FF2B5EF4-FFF2-40B4-BE49-F238E27FC236}">
                <a16:creationId xmlns:a16="http://schemas.microsoft.com/office/drawing/2014/main" id="{30C50AD2-A81A-4BFE-9125-BB2D7CA2FB8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250" y="274638"/>
            <a:ext cx="8648700" cy="6091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1">
            <a:extLst>
              <a:ext uri="{FF2B5EF4-FFF2-40B4-BE49-F238E27FC236}">
                <a16:creationId xmlns:a16="http://schemas.microsoft.com/office/drawing/2014/main" id="{942607AC-3581-45CF-87C5-2CE5BB1734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7411" name="Content Placeholder 2">
            <a:extLst>
              <a:ext uri="{FF2B5EF4-FFF2-40B4-BE49-F238E27FC236}">
                <a16:creationId xmlns:a16="http://schemas.microsoft.com/office/drawing/2014/main" id="{9DF7886B-945D-469E-B518-2B74735FB5D1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7412" name="Picture 2" descr="Applications of Virtual Reality&#10;1. Virtual Reality in the Military&#10;12&#10; ">
            <a:extLst>
              <a:ext uri="{FF2B5EF4-FFF2-40B4-BE49-F238E27FC236}">
                <a16:creationId xmlns:a16="http://schemas.microsoft.com/office/drawing/2014/main" id="{60257CDB-2953-4625-B95E-C5B0DB5D4F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274638"/>
            <a:ext cx="8442325" cy="6337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>
            <a:extLst>
              <a:ext uri="{FF2B5EF4-FFF2-40B4-BE49-F238E27FC236}">
                <a16:creationId xmlns:a16="http://schemas.microsoft.com/office/drawing/2014/main" id="{01DA4748-82A3-4620-B025-09EF335F61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8435" name="Content Placeholder 2">
            <a:extLst>
              <a:ext uri="{FF2B5EF4-FFF2-40B4-BE49-F238E27FC236}">
                <a16:creationId xmlns:a16="http://schemas.microsoft.com/office/drawing/2014/main" id="{6A9841DC-D3ED-42D6-9341-81C9F5C7A64F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8436" name="Picture 2" descr="2.Virtual Reality in Healthcare&#10;13&#10; ">
            <a:extLst>
              <a:ext uri="{FF2B5EF4-FFF2-40B4-BE49-F238E27FC236}">
                <a16:creationId xmlns:a16="http://schemas.microsoft.com/office/drawing/2014/main" id="{40C40E2B-49D2-4B54-977D-536FFBA024B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3213" y="274638"/>
            <a:ext cx="8058150" cy="604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>
            <a:extLst>
              <a:ext uri="{FF2B5EF4-FFF2-40B4-BE49-F238E27FC236}">
                <a16:creationId xmlns:a16="http://schemas.microsoft.com/office/drawing/2014/main" id="{9B502479-491D-4621-B99F-00B8B95CCA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19459" name="Content Placeholder 2">
            <a:extLst>
              <a:ext uri="{FF2B5EF4-FFF2-40B4-BE49-F238E27FC236}">
                <a16:creationId xmlns:a16="http://schemas.microsoft.com/office/drawing/2014/main" id="{075BA962-C9FD-4410-A7F4-6520276C1FAD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19460" name="Picture 2" descr="3.Virtual Reality and Education&#10;14&#10; ">
            <a:extLst>
              <a:ext uri="{FF2B5EF4-FFF2-40B4-BE49-F238E27FC236}">
                <a16:creationId xmlns:a16="http://schemas.microsoft.com/office/drawing/2014/main" id="{6516F839-9B70-48DB-AE32-5FDBCD8792B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688" y="273050"/>
            <a:ext cx="8393112" cy="6302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>
            <a:extLst>
              <a:ext uri="{FF2B5EF4-FFF2-40B4-BE49-F238E27FC236}">
                <a16:creationId xmlns:a16="http://schemas.microsoft.com/office/drawing/2014/main" id="{FD70DCFB-9364-4FE6-B1FA-8193908426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0483" name="Content Placeholder 2">
            <a:extLst>
              <a:ext uri="{FF2B5EF4-FFF2-40B4-BE49-F238E27FC236}">
                <a16:creationId xmlns:a16="http://schemas.microsoft.com/office/drawing/2014/main" id="{3B47A22F-2B72-4A69-B62A-F29268753CE0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0484" name="Picture 2" descr="4.Virtual Reality and Scientific Visualization&#10;15&#10; ">
            <a:extLst>
              <a:ext uri="{FF2B5EF4-FFF2-40B4-BE49-F238E27FC236}">
                <a16:creationId xmlns:a16="http://schemas.microsoft.com/office/drawing/2014/main" id="{9729CA43-8776-4B08-B58A-F745318A0B1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363" y="311150"/>
            <a:ext cx="8178800" cy="6140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>
            <a:extLst>
              <a:ext uri="{FF2B5EF4-FFF2-40B4-BE49-F238E27FC236}">
                <a16:creationId xmlns:a16="http://schemas.microsoft.com/office/drawing/2014/main" id="{DC0A585D-9FD2-4D18-AD15-5A67B8DBE1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1507" name="Content Placeholder 2">
            <a:extLst>
              <a:ext uri="{FF2B5EF4-FFF2-40B4-BE49-F238E27FC236}">
                <a16:creationId xmlns:a16="http://schemas.microsoft.com/office/drawing/2014/main" id="{A2E56BE7-A246-48C3-8EAB-1512EBA8D9A9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1508" name="Picture 2" descr="5.Virtual Reality in Entertainment&#10;16&#10; ">
            <a:extLst>
              <a:ext uri="{FF2B5EF4-FFF2-40B4-BE49-F238E27FC236}">
                <a16:creationId xmlns:a16="http://schemas.microsoft.com/office/drawing/2014/main" id="{9AE8411B-7734-4F20-9371-A7440D8075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381000"/>
            <a:ext cx="8281988" cy="6218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>
            <a:extLst>
              <a:ext uri="{FF2B5EF4-FFF2-40B4-BE49-F238E27FC236}">
                <a16:creationId xmlns:a16="http://schemas.microsoft.com/office/drawing/2014/main" id="{E17A138C-9607-4C4A-BB6D-5171127F3D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altLang="en-US"/>
          </a:p>
        </p:txBody>
      </p:sp>
      <p:sp>
        <p:nvSpPr>
          <p:cNvPr id="22531" name="Content Placeholder 2">
            <a:extLst>
              <a:ext uri="{FF2B5EF4-FFF2-40B4-BE49-F238E27FC236}">
                <a16:creationId xmlns:a16="http://schemas.microsoft.com/office/drawing/2014/main" id="{6F2C2F1E-9148-4125-ABB8-3476E26D348D}"/>
              </a:ext>
            </a:extLst>
          </p:cNvPr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endParaRPr lang="en-IN" altLang="en-US"/>
          </a:p>
        </p:txBody>
      </p:sp>
      <p:pic>
        <p:nvPicPr>
          <p:cNvPr id="22532" name="Picture 2" descr="Advantages and Disadvantages&#10;Advantages&#10; Virtual reality creates a&#10;realistic world.&#10; It enables user to explore&#10;places.&#10;...">
            <a:extLst>
              <a:ext uri="{FF2B5EF4-FFF2-40B4-BE49-F238E27FC236}">
                <a16:creationId xmlns:a16="http://schemas.microsoft.com/office/drawing/2014/main" id="{CB75087F-FD61-4642-8FC9-0236383115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133350"/>
            <a:ext cx="8458200" cy="635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Content Placeholder 2">
            <a:extLst>
              <a:ext uri="{FF2B5EF4-FFF2-40B4-BE49-F238E27FC236}">
                <a16:creationId xmlns:a16="http://schemas.microsoft.com/office/drawing/2014/main" id="{6C0FFC99-AE67-4F4B-9A27-DDDFA7E3E06B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990600" y="1981200"/>
            <a:ext cx="7772400" cy="4572000"/>
          </a:xfrm>
        </p:spPr>
        <p:txBody>
          <a:bodyPr/>
          <a:lstStyle/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endParaRPr lang="en-US" altLang="en-US"/>
          </a:p>
        </p:txBody>
      </p:sp>
      <p:sp>
        <p:nvSpPr>
          <p:cNvPr id="4" name="Rounded Rectangle 3">
            <a:extLst>
              <a:ext uri="{FF2B5EF4-FFF2-40B4-BE49-F238E27FC236}">
                <a16:creationId xmlns:a16="http://schemas.microsoft.com/office/drawing/2014/main" id="{4C42AE41-E530-4E62-A2F0-3EA3B56A3575}"/>
              </a:ext>
            </a:extLst>
          </p:cNvPr>
          <p:cNvSpPr/>
          <p:nvPr/>
        </p:nvSpPr>
        <p:spPr>
          <a:xfrm>
            <a:off x="1676400" y="2362200"/>
            <a:ext cx="6553200" cy="25146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IN" sz="7200" dirty="0">
                <a:solidFill>
                  <a:srgbClr val="FFFF00"/>
                </a:solidFill>
              </a:rPr>
              <a:t>Cyber Extension </a:t>
            </a:r>
          </a:p>
        </p:txBody>
      </p:sp>
      <p:sp>
        <p:nvSpPr>
          <p:cNvPr id="23556" name="Title 4">
            <a:extLst>
              <a:ext uri="{FF2B5EF4-FFF2-40B4-BE49-F238E27FC236}">
                <a16:creationId xmlns:a16="http://schemas.microsoft.com/office/drawing/2014/main" id="{A77693E8-0E30-43D6-801E-4B9308333D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altLang="en-US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extBox 1">
            <a:extLst>
              <a:ext uri="{FF2B5EF4-FFF2-40B4-BE49-F238E27FC236}">
                <a16:creationId xmlns:a16="http://schemas.microsoft.com/office/drawing/2014/main" id="{877C8FC5-6DC9-4082-AA9E-D2941084FA2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0" y="457200"/>
            <a:ext cx="3106738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solidFill>
                  <a:srgbClr val="C00000"/>
                </a:solidFill>
              </a:rPr>
              <a:t>Cyber Extension</a:t>
            </a:r>
          </a:p>
        </p:txBody>
      </p:sp>
      <p:sp>
        <p:nvSpPr>
          <p:cNvPr id="24579" name="TextBox 2">
            <a:extLst>
              <a:ext uri="{FF2B5EF4-FFF2-40B4-BE49-F238E27FC236}">
                <a16:creationId xmlns:a16="http://schemas.microsoft.com/office/drawing/2014/main" id="{C46BC7D4-604E-4B56-A421-40B418FA115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447800"/>
            <a:ext cx="9498013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Cyber Extension can be defines as Extension over the cyber space.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“Cyber extension is using the power of online computer networks with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The help of communication channels to deliver the content in the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Form of text, graphics, audio and video either passively or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interactively to facilitate dissemination of agricultural technology.”</a:t>
            </a:r>
          </a:p>
        </p:txBody>
      </p:sp>
      <p:sp>
        <p:nvSpPr>
          <p:cNvPr id="24580" name="TextBox 3">
            <a:extLst>
              <a:ext uri="{FF2B5EF4-FFF2-40B4-BE49-F238E27FC236}">
                <a16:creationId xmlns:a16="http://schemas.microsoft.com/office/drawing/2014/main" id="{01BFB06D-5CED-41F5-BFB0-02C01572B42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667000" y="3505200"/>
            <a:ext cx="3629025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C00000"/>
                </a:solidFill>
              </a:rPr>
              <a:t>Cyber Extension Tools</a:t>
            </a:r>
          </a:p>
        </p:txBody>
      </p:sp>
      <p:sp>
        <p:nvSpPr>
          <p:cNvPr id="24581" name="TextBox 4">
            <a:extLst>
              <a:ext uri="{FF2B5EF4-FFF2-40B4-BE49-F238E27FC236}">
                <a16:creationId xmlns:a16="http://schemas.microsoft.com/office/drawing/2014/main" id="{8B0EA53F-864D-45CB-80B0-CE6EF8BE9E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267200"/>
            <a:ext cx="7848600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All the tools of internet used for browsing the agricultural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Information form the basket of the cyber extension tools.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extBox 1">
            <a:extLst>
              <a:ext uri="{FF2B5EF4-FFF2-40B4-BE49-F238E27FC236}">
                <a16:creationId xmlns:a16="http://schemas.microsoft.com/office/drawing/2014/main" id="{5270D9B5-352C-43DD-A005-926EDAD12CD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09800" y="533400"/>
            <a:ext cx="3738563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Cyber Extension Tools are:</a:t>
            </a:r>
          </a:p>
        </p:txBody>
      </p:sp>
      <p:sp>
        <p:nvSpPr>
          <p:cNvPr id="25603" name="TextBox 2">
            <a:extLst>
              <a:ext uri="{FF2B5EF4-FFF2-40B4-BE49-F238E27FC236}">
                <a16:creationId xmlns:a16="http://schemas.microsoft.com/office/drawing/2014/main" id="{DF18F9F0-6347-4733-BBFF-9FF484F799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447800"/>
            <a:ext cx="7377113" cy="4894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e-mail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Interactive expert system on diseases of livestock,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Crop, pests, and problems related with the agriculture.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INTERNET browsing for the extension information 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Video Conferencing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Call Centers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Discussion  groups and news groups 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extBox 1">
            <a:extLst>
              <a:ext uri="{FF2B5EF4-FFF2-40B4-BE49-F238E27FC236}">
                <a16:creationId xmlns:a16="http://schemas.microsoft.com/office/drawing/2014/main" id="{7DB87A2D-71E4-4CAE-BF20-BCC1C6882A8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09800" y="457200"/>
            <a:ext cx="552291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C00000"/>
                </a:solidFill>
              </a:rPr>
              <a:t>Success Stories of Cyber Extension</a:t>
            </a:r>
          </a:p>
        </p:txBody>
      </p:sp>
      <p:sp>
        <p:nvSpPr>
          <p:cNvPr id="26627" name="TextBox 2">
            <a:extLst>
              <a:ext uri="{FF2B5EF4-FFF2-40B4-BE49-F238E27FC236}">
                <a16:creationId xmlns:a16="http://schemas.microsoft.com/office/drawing/2014/main" id="{1F0A3BC7-C999-4DF1-B0A5-00FAA4BCC08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1219200"/>
            <a:ext cx="8024813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Central government initiatives to provide connectivity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To the expert system – NATP-ITD (1998) component,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ICAR- Extension Component under NATP, NIC initiatives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 kolhapur of Maharastra (Warana Wired Villages)</a:t>
            </a:r>
          </a:p>
        </p:txBody>
      </p:sp>
      <p:sp>
        <p:nvSpPr>
          <p:cNvPr id="26628" name="TextBox 3">
            <a:extLst>
              <a:ext uri="{FF2B5EF4-FFF2-40B4-BE49-F238E27FC236}">
                <a16:creationId xmlns:a16="http://schemas.microsoft.com/office/drawing/2014/main" id="{312BC009-9191-423E-B31B-B189378225D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124200"/>
            <a:ext cx="8682038" cy="4154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State  initiatives: </a:t>
            </a:r>
            <a:r>
              <a:rPr lang="en-US" altLang="en-US" b="1">
                <a:solidFill>
                  <a:srgbClr val="000099"/>
                </a:solidFill>
              </a:rPr>
              <a:t>Maharastra governments initiatives to promote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Information kiosks, Kerala Government (Akshaya Project) to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Connect all village panchayats.</a:t>
            </a:r>
          </a:p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NGO ‘s Projects</a:t>
            </a:r>
            <a:r>
              <a:rPr lang="en-US" altLang="en-US" b="1">
                <a:solidFill>
                  <a:srgbClr val="FFFF00"/>
                </a:solidFill>
              </a:rPr>
              <a:t>: </a:t>
            </a:r>
            <a:r>
              <a:rPr lang="en-US" altLang="en-US" b="1">
                <a:solidFill>
                  <a:srgbClr val="000099"/>
                </a:solidFill>
              </a:rPr>
              <a:t>Information villages project in pondicherry by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MSSRF chennai.</a:t>
            </a:r>
          </a:p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Multiple rural services</a:t>
            </a:r>
            <a:r>
              <a:rPr lang="en-US" altLang="en-US" b="1">
                <a:solidFill>
                  <a:srgbClr val="000099"/>
                </a:solidFill>
              </a:rPr>
              <a:t>: Include agriculture extension such as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Warana, Gyandoot (Raj), Jhabua development communication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project (MP), Mango information network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TextBox 2">
            <a:extLst>
              <a:ext uri="{FF2B5EF4-FFF2-40B4-BE49-F238E27FC236}">
                <a16:creationId xmlns:a16="http://schemas.microsoft.com/office/drawing/2014/main" id="{CCBB667D-3565-48E6-93C7-8A5550B48D5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304800"/>
            <a:ext cx="51435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>
                <a:solidFill>
                  <a:srgbClr val="C00000"/>
                </a:solidFill>
              </a:rPr>
              <a:t>Concept of Information Kiosk</a:t>
            </a:r>
          </a:p>
        </p:txBody>
      </p:sp>
      <p:sp>
        <p:nvSpPr>
          <p:cNvPr id="27651" name="TextBox 3">
            <a:extLst>
              <a:ext uri="{FF2B5EF4-FFF2-40B4-BE49-F238E27FC236}">
                <a16:creationId xmlns:a16="http://schemas.microsoft.com/office/drawing/2014/main" id="{F511446A-4074-40CC-90DF-5A99CF92305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8425" y="990600"/>
            <a:ext cx="9045575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The concept of “ICT Kiosk” is to provide various services including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Livestock, Agricultural information to the rural people to enhance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accessibility  of information at village level through Internet.</a:t>
            </a:r>
          </a:p>
        </p:txBody>
      </p:sp>
      <p:sp>
        <p:nvSpPr>
          <p:cNvPr id="27652" name="TextBox 4">
            <a:extLst>
              <a:ext uri="{FF2B5EF4-FFF2-40B4-BE49-F238E27FC236}">
                <a16:creationId xmlns:a16="http://schemas.microsoft.com/office/drawing/2014/main" id="{7F519DFD-DA77-4E23-8A5F-F49B482734C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2209800"/>
            <a:ext cx="17938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INTERNET</a:t>
            </a:r>
          </a:p>
        </p:txBody>
      </p:sp>
      <p:sp>
        <p:nvSpPr>
          <p:cNvPr id="27653" name="TextBox 5">
            <a:extLst>
              <a:ext uri="{FF2B5EF4-FFF2-40B4-BE49-F238E27FC236}">
                <a16:creationId xmlns:a16="http://schemas.microsoft.com/office/drawing/2014/main" id="{9E5CA662-7F9C-4023-B583-F43F592A959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2743200"/>
            <a:ext cx="8729663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Internet is worldwide network of computer networks. It is open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Inter connections of Networks that enables connected computers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To communicate with each other.</a:t>
            </a:r>
          </a:p>
        </p:txBody>
      </p:sp>
      <p:sp>
        <p:nvSpPr>
          <p:cNvPr id="27654" name="TextBox 7">
            <a:extLst>
              <a:ext uri="{FF2B5EF4-FFF2-40B4-BE49-F238E27FC236}">
                <a16:creationId xmlns:a16="http://schemas.microsoft.com/office/drawing/2014/main" id="{C1434C11-28C8-4C63-ADA1-4C4B3053881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563" y="4114800"/>
            <a:ext cx="9088437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Internet in not owned by any individual organization or the country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It is free for open service facility. It is governed by INTERNIC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(Internet Network Information Centre).</a:t>
            </a: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TextBox 1">
            <a:extLst>
              <a:ext uri="{FF2B5EF4-FFF2-40B4-BE49-F238E27FC236}">
                <a16:creationId xmlns:a16="http://schemas.microsoft.com/office/drawing/2014/main" id="{3FE7B202-2E7B-41C2-93C7-9695A586C89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228600"/>
            <a:ext cx="3160713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solidFill>
                  <a:srgbClr val="C00000"/>
                </a:solidFill>
              </a:rPr>
              <a:t>Internet Services</a:t>
            </a:r>
          </a:p>
        </p:txBody>
      </p:sp>
      <p:sp>
        <p:nvSpPr>
          <p:cNvPr id="28675" name="TextBox 2">
            <a:extLst>
              <a:ext uri="{FF2B5EF4-FFF2-40B4-BE49-F238E27FC236}">
                <a16:creationId xmlns:a16="http://schemas.microsoft.com/office/drawing/2014/main" id="{A9282FF7-D1E6-4C98-9480-FE687E032E4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68300" y="1143000"/>
            <a:ext cx="8775700" cy="3046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Some of the best known services available on the internet include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Following: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World Wide Web (www)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File Transfer Protocol (FTP) service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Electronic Mail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Discussion groups and News Groups.</a:t>
            </a: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Telnet Service. </a:t>
            </a:r>
          </a:p>
        </p:txBody>
      </p:sp>
      <p:sp>
        <p:nvSpPr>
          <p:cNvPr id="28676" name="TextBox 3">
            <a:extLst>
              <a:ext uri="{FF2B5EF4-FFF2-40B4-BE49-F238E27FC236}">
                <a16:creationId xmlns:a16="http://schemas.microsoft.com/office/drawing/2014/main" id="{1943DB29-1B7A-40E8-9745-C8819EBF3AA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4114800"/>
            <a:ext cx="2541588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C00000"/>
                </a:solidFill>
              </a:rPr>
              <a:t>Search Engines</a:t>
            </a:r>
          </a:p>
        </p:txBody>
      </p:sp>
      <p:sp>
        <p:nvSpPr>
          <p:cNvPr id="28677" name="TextBox 4">
            <a:extLst>
              <a:ext uri="{FF2B5EF4-FFF2-40B4-BE49-F238E27FC236}">
                <a16:creationId xmlns:a16="http://schemas.microsoft.com/office/drawing/2014/main" id="{5FC9860C-2AC9-46E4-A9BF-789158456B8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5029200"/>
            <a:ext cx="8334375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Search engines are powerful tools as they do searching for any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User of the internet by following information on the www.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extBox 1">
            <a:extLst>
              <a:ext uri="{FF2B5EF4-FFF2-40B4-BE49-F238E27FC236}">
                <a16:creationId xmlns:a16="http://schemas.microsoft.com/office/drawing/2014/main" id="{21989F12-1D2E-4EA5-A7EB-8776B6A8372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431213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Some of the popular search engines are: Google, Yahoo, Rediff,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Altavista, ask.com, gigablast.com etc.</a:t>
            </a:r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A92C5879-A642-423A-9E7C-A84BAD89F426}"/>
              </a:ext>
            </a:extLst>
          </p:cNvPr>
          <p:cNvGraphicFramePr>
            <a:graphicFrameLocks noGrp="1"/>
          </p:cNvGraphicFramePr>
          <p:nvPr/>
        </p:nvGraphicFramePr>
        <p:xfrm>
          <a:off x="685800" y="1295400"/>
          <a:ext cx="7620000" cy="5257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810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810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77982">
                <a:tc>
                  <a:txBody>
                    <a:bodyPr/>
                    <a:lstStyle/>
                    <a:p>
                      <a:r>
                        <a:rPr lang="en-US" sz="1800" dirty="0"/>
                        <a:t>Name of the Search</a:t>
                      </a:r>
                      <a:r>
                        <a:rPr lang="en-US" sz="1800" baseline="0" dirty="0"/>
                        <a:t> Engine</a:t>
                      </a:r>
                      <a:endParaRPr lang="en-US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Name of the Country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/>
                        <a:t>Ansearch</a:t>
                      </a:r>
                      <a:endParaRPr lang="en-US" sz="1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Australia/US/UK/NZ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/>
                        <a:t>Araby</a:t>
                      </a:r>
                      <a:endParaRPr lang="en-US" sz="1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Middle East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/>
                        <a:t>Baidu</a:t>
                      </a:r>
                      <a:endParaRPr lang="en-US" sz="1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China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/>
                        <a:t>Daum</a:t>
                      </a:r>
                      <a:endParaRPr lang="en-US" sz="1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Korea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rgbClr val="C00000"/>
                          </a:solidFill>
                        </a:rPr>
                        <a:t>Guruji.com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rgbClr val="C00000"/>
                          </a:solidFill>
                        </a:rPr>
                        <a:t>India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/>
                        <a:t>Miner.hu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Hungary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/>
                        <a:t>Najdi.si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Slovenia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/>
                        <a:t>Nover</a:t>
                      </a:r>
                      <a:endParaRPr lang="en-US" sz="18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Korea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/>
                        <a:t>Rambler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/>
                        <a:t>Russia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477982">
                <a:tc>
                  <a:txBody>
                    <a:bodyPr/>
                    <a:lstStyle/>
                    <a:p>
                      <a:r>
                        <a:rPr lang="en-US" sz="1800" b="1" dirty="0" err="1">
                          <a:solidFill>
                            <a:srgbClr val="C00000"/>
                          </a:solidFill>
                        </a:rPr>
                        <a:t>Rediff</a:t>
                      </a:r>
                      <a:endParaRPr lang="en-US" sz="1800" b="1" dirty="0">
                        <a:solidFill>
                          <a:srgbClr val="C0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800" b="1" dirty="0">
                          <a:solidFill>
                            <a:srgbClr val="C00000"/>
                          </a:solidFill>
                        </a:rPr>
                        <a:t>India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extBox 1">
            <a:extLst>
              <a:ext uri="{FF2B5EF4-FFF2-40B4-BE49-F238E27FC236}">
                <a16:creationId xmlns:a16="http://schemas.microsoft.com/office/drawing/2014/main" id="{A3CAB5EE-DDD0-46FA-96A5-145B22907FA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00200" y="304800"/>
            <a:ext cx="628491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C00000"/>
                </a:solidFill>
              </a:rPr>
              <a:t>Veterinary/Agricultural Search Engines</a:t>
            </a:r>
          </a:p>
        </p:txBody>
      </p:sp>
      <p:sp>
        <p:nvSpPr>
          <p:cNvPr id="30723" name="TextBox 2">
            <a:extLst>
              <a:ext uri="{FF2B5EF4-FFF2-40B4-BE49-F238E27FC236}">
                <a16:creationId xmlns:a16="http://schemas.microsoft.com/office/drawing/2014/main" id="{E65DC485-8075-44B1-97A4-F9570B4701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066800"/>
            <a:ext cx="9018588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The major search engines for agriculture and livestock domain are:</a:t>
            </a:r>
          </a:p>
        </p:txBody>
      </p:sp>
      <p:sp>
        <p:nvSpPr>
          <p:cNvPr id="30724" name="TextBox 3">
            <a:extLst>
              <a:ext uri="{FF2B5EF4-FFF2-40B4-BE49-F238E27FC236}">
                <a16:creationId xmlns:a16="http://schemas.microsoft.com/office/drawing/2014/main" id="{51B8CD01-0864-4E0F-94E8-12B57B5751B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981200"/>
            <a:ext cx="4572000" cy="4524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 agfind.com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 agriculture.com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www.agricultureinformation.com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 usagnet.com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www.farms.com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www.agcareers.com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www.produceindustry.com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www.fruitsearch.com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www.producelink.com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Content Placeholder 2">
            <a:extLst>
              <a:ext uri="{FF2B5EF4-FFF2-40B4-BE49-F238E27FC236}">
                <a16:creationId xmlns:a16="http://schemas.microsoft.com/office/drawing/2014/main" id="{D46769FC-18D9-4DA4-AB08-357B85BF905B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228600" y="228600"/>
            <a:ext cx="8686800" cy="6248400"/>
          </a:xfrm>
        </p:spPr>
        <p:txBody>
          <a:bodyPr/>
          <a:lstStyle/>
          <a:p>
            <a:r>
              <a:rPr lang="en-US" altLang="en-US" sz="2800" b="1" u="sng">
                <a:solidFill>
                  <a:srgbClr val="000099"/>
                </a:solidFill>
              </a:rPr>
              <a:t>Some useful website addresses for Livestock Owner</a:t>
            </a:r>
            <a:r>
              <a:rPr lang="en-US" altLang="en-US" sz="2400" b="1" u="sng">
                <a:solidFill>
                  <a:srgbClr val="000099"/>
                </a:solidFill>
              </a:rPr>
              <a:t>s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www.ahd.bih.nic.in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www.dahd.nic.in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www.bihar.com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www.gov.bih.nic.in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www.biharonline.gov.in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www.krishi.bih.nic.in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www.pusavarsity.org.in</a:t>
            </a:r>
          </a:p>
          <a:p>
            <a:r>
              <a:rPr lang="en-US" altLang="en-US" sz="3200" b="1">
                <a:solidFill>
                  <a:srgbClr val="C00000"/>
                </a:solidFill>
              </a:rPr>
              <a:t>www.bvcpatna.org.in</a:t>
            </a:r>
          </a:p>
          <a:p>
            <a:endParaRPr lang="en-US" altLang="en-US" sz="3200" b="1">
              <a:solidFill>
                <a:srgbClr val="FFFF00"/>
              </a:solidFill>
            </a:endParaRPr>
          </a:p>
          <a:p>
            <a:endParaRPr lang="en-US" altLang="en-US"/>
          </a:p>
          <a:p>
            <a:endParaRPr lang="en-US" altLang="en-US"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Content Placeholder 2">
            <a:extLst>
              <a:ext uri="{FF2B5EF4-FFF2-40B4-BE49-F238E27FC236}">
                <a16:creationId xmlns:a16="http://schemas.microsoft.com/office/drawing/2014/main" id="{A5971CDA-7A90-4C0E-8977-C2E79F70B2A7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304800" y="304800"/>
            <a:ext cx="8382000" cy="6248400"/>
          </a:xfrm>
        </p:spPr>
        <p:txBody>
          <a:bodyPr/>
          <a:lstStyle/>
          <a:p>
            <a:r>
              <a:rPr lang="en-US" altLang="en-US" sz="4000" b="1">
                <a:solidFill>
                  <a:srgbClr val="C00000"/>
                </a:solidFill>
              </a:rPr>
              <a:t>www.ivri.nic.in</a:t>
            </a:r>
          </a:p>
          <a:p>
            <a:r>
              <a:rPr lang="en-US" altLang="en-US" sz="4000" b="1">
                <a:solidFill>
                  <a:srgbClr val="C00000"/>
                </a:solidFill>
              </a:rPr>
              <a:t>www.ndri.res.in</a:t>
            </a:r>
          </a:p>
          <a:p>
            <a:r>
              <a:rPr lang="en-US" altLang="en-US" sz="4000" b="1">
                <a:solidFill>
                  <a:srgbClr val="C00000"/>
                </a:solidFill>
              </a:rPr>
              <a:t>www.nddb.org</a:t>
            </a:r>
          </a:p>
          <a:p>
            <a:r>
              <a:rPr lang="en-US" altLang="en-US" sz="4000" b="1">
                <a:solidFill>
                  <a:srgbClr val="C00000"/>
                </a:solidFill>
              </a:rPr>
              <a:t>www.vci.nic.in</a:t>
            </a:r>
          </a:p>
          <a:p>
            <a:r>
              <a:rPr lang="en-US" altLang="en-US" sz="4000" b="1">
                <a:solidFill>
                  <a:srgbClr val="C00000"/>
                </a:solidFill>
              </a:rPr>
              <a:t>www.icar.org.in</a:t>
            </a:r>
          </a:p>
        </p:txBody>
      </p:sp>
      <p:pic>
        <p:nvPicPr>
          <p:cNvPr id="32771" name="Picture 4" descr="http://t3.gstatic.com/images?q=tbn:ANd9GcTEY8pTZ4DWG3qV1xywrTCl0Wwgef6KBQYYzJPyDdznTtg7qD-KMUqS5oLP">
            <a:extLst>
              <a:ext uri="{FF2B5EF4-FFF2-40B4-BE49-F238E27FC236}">
                <a16:creationId xmlns:a16="http://schemas.microsoft.com/office/drawing/2014/main" id="{CAB95C02-ED97-4C40-96EB-508A0717640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800" y="3810000"/>
            <a:ext cx="6934200" cy="2819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3">
            <a:extLst>
              <a:ext uri="{FF2B5EF4-FFF2-40B4-BE49-F238E27FC236}">
                <a16:creationId xmlns:a16="http://schemas.microsoft.com/office/drawing/2014/main" id="{9B89377E-FB20-4E69-88B7-CA19B2E8554B}"/>
              </a:ext>
            </a:extLst>
          </p:cNvPr>
          <p:cNvSpPr>
            <a:spLocks noGrp="1" noChangeArrowheads="1"/>
          </p:cNvSpPr>
          <p:nvPr>
            <p:ph sz="quarter" idx="1"/>
          </p:nvPr>
        </p:nvSpPr>
        <p:spPr>
          <a:xfrm>
            <a:off x="0" y="381000"/>
            <a:ext cx="9144000" cy="64770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 u="sng">
                <a:solidFill>
                  <a:srgbClr val="7030A0"/>
                </a:solidFill>
              </a:rPr>
              <a:t>Some other useful website addresses for Livestock Owners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sz="2800" b="1" u="sng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www.e-choupal.com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www.e-agriculture.org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www.mssrf.org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www.itcportal.com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www.fao.org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www.gisdevelopment.net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600" b="1">
                <a:solidFill>
                  <a:srgbClr val="C00000"/>
                </a:solidFill>
              </a:rPr>
              <a:t>www.ruralinformatics.nic.in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sz="3200" b="1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Text Box 2">
            <a:extLst>
              <a:ext uri="{FF2B5EF4-FFF2-40B4-BE49-F238E27FC236}">
                <a16:creationId xmlns:a16="http://schemas.microsoft.com/office/drawing/2014/main" id="{6C43534D-4C21-4368-A660-A4D24CCDD09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27125" y="268288"/>
            <a:ext cx="4789488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e-Choupal – a boost for farmers</a:t>
            </a:r>
          </a:p>
        </p:txBody>
      </p:sp>
      <p:sp>
        <p:nvSpPr>
          <p:cNvPr id="34819" name="Text Box 4">
            <a:extLst>
              <a:ext uri="{FF2B5EF4-FFF2-40B4-BE49-F238E27FC236}">
                <a16:creationId xmlns:a16="http://schemas.microsoft.com/office/drawing/2014/main" id="{2AFA7496-EB5B-41CD-A8F9-474D846FD0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1325" y="1382713"/>
            <a:ext cx="8188325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IT  through e-choupal aims to enhancing competitiveness in the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global market.</a:t>
            </a:r>
          </a:p>
        </p:txBody>
      </p:sp>
      <p:sp>
        <p:nvSpPr>
          <p:cNvPr id="34820" name="Text Box 5">
            <a:extLst>
              <a:ext uri="{FF2B5EF4-FFF2-40B4-BE49-F238E27FC236}">
                <a16:creationId xmlns:a16="http://schemas.microsoft.com/office/drawing/2014/main" id="{F0AA587A-2A94-47FF-971E-92A95C18117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286000"/>
            <a:ext cx="5402263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Role of choupal sanchalak is central role.</a:t>
            </a:r>
          </a:p>
        </p:txBody>
      </p:sp>
      <p:sp>
        <p:nvSpPr>
          <p:cNvPr id="34821" name="Text Box 6">
            <a:extLst>
              <a:ext uri="{FF2B5EF4-FFF2-40B4-BE49-F238E27FC236}">
                <a16:creationId xmlns:a16="http://schemas.microsoft.com/office/drawing/2014/main" id="{2E9BECDA-6E1E-4ED4-AB2B-5E2857BB77F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5775" y="2819400"/>
            <a:ext cx="865822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e-choupal delivers real-time information and customizes knowledge.</a:t>
            </a:r>
          </a:p>
        </p:txBody>
      </p:sp>
      <p:sp>
        <p:nvSpPr>
          <p:cNvPr id="34822" name="Text Box 7">
            <a:extLst>
              <a:ext uri="{FF2B5EF4-FFF2-40B4-BE49-F238E27FC236}">
                <a16:creationId xmlns:a16="http://schemas.microsoft.com/office/drawing/2014/main" id="{4E33582B-1301-4174-B7FA-64521B72A0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352800"/>
            <a:ext cx="5713413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e-choupal creates direct marketing channel.</a:t>
            </a:r>
          </a:p>
        </p:txBody>
      </p:sp>
      <p:sp>
        <p:nvSpPr>
          <p:cNvPr id="34823" name="Text Box 8">
            <a:extLst>
              <a:ext uri="{FF2B5EF4-FFF2-40B4-BE49-F238E27FC236}">
                <a16:creationId xmlns:a16="http://schemas.microsoft.com/office/drawing/2014/main" id="{5FEBB541-CDD4-41F7-B8FF-FB49C48499A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810000"/>
            <a:ext cx="8077200" cy="181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e-choupal is benefiting over 4 million farmers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b="1">
                <a:solidFill>
                  <a:srgbClr val="000099"/>
                </a:solidFill>
              </a:rPr>
              <a:t>The programme involves the installation of computers with Internet access in rural areas of India to offer farmers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up-to-date marketing and agricultural information.</a:t>
            </a:r>
            <a:r>
              <a:rPr lang="en-US" altLang="en-US" b="1">
                <a:solidFill>
                  <a:srgbClr val="000099"/>
                </a:solidFill>
                <a:latin typeface="Arial" panose="020B0604020202020204" pitchFamily="34" charset="0"/>
              </a:rPr>
              <a:t>.</a:t>
            </a: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ext Box 2">
            <a:extLst>
              <a:ext uri="{FF2B5EF4-FFF2-40B4-BE49-F238E27FC236}">
                <a16:creationId xmlns:a16="http://schemas.microsoft.com/office/drawing/2014/main" id="{306ECD66-1007-4EA7-BBC6-52587E88455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649288"/>
            <a:ext cx="36195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A digital transformation</a:t>
            </a:r>
          </a:p>
        </p:txBody>
      </p:sp>
      <p:sp>
        <p:nvSpPr>
          <p:cNvPr id="35843" name="Text Box 3">
            <a:extLst>
              <a:ext uri="{FF2B5EF4-FFF2-40B4-BE49-F238E27FC236}">
                <a16:creationId xmlns:a16="http://schemas.microsoft.com/office/drawing/2014/main" id="{BF9AA2DD-4CA9-4287-A7BE-35BB67DB55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1611313"/>
            <a:ext cx="8555038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ITC began to silent evolution of rural India with Soya growers in the 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villages of M.P.</a:t>
            </a:r>
          </a:p>
        </p:txBody>
      </p:sp>
      <p:sp>
        <p:nvSpPr>
          <p:cNvPr id="35844" name="Text Box 4">
            <a:extLst>
              <a:ext uri="{FF2B5EF4-FFF2-40B4-BE49-F238E27FC236}">
                <a16:creationId xmlns:a16="http://schemas.microsoft.com/office/drawing/2014/main" id="{2945FC64-C8DC-4CEF-91A0-77D67AC6D4E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2678113"/>
            <a:ext cx="8870950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Farmers log on to the site through Internet kiosks to get information on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the best farming practices.</a:t>
            </a:r>
          </a:p>
        </p:txBody>
      </p:sp>
      <p:sp>
        <p:nvSpPr>
          <p:cNvPr id="35845" name="Text Box 5">
            <a:extLst>
              <a:ext uri="{FF2B5EF4-FFF2-40B4-BE49-F238E27FC236}">
                <a16:creationId xmlns:a16="http://schemas.microsoft.com/office/drawing/2014/main" id="{B481E93D-1945-476C-924B-71680748212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3897313"/>
            <a:ext cx="76200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Proves a transparent and cost effective marketing channel.</a:t>
            </a:r>
          </a:p>
          <a:p>
            <a:pPr eaLnBrk="1" hangingPunct="1">
              <a:buFontTx/>
              <a:buChar char="•"/>
            </a:pPr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Tx/>
              <a:buChar char="•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Kisaan Call Centres are established in all KVK’s. No. is </a:t>
            </a:r>
            <a:r>
              <a:rPr lang="en-US" altLang="en-US" b="1">
                <a:solidFill>
                  <a:srgbClr val="000099"/>
                </a:solidFill>
                <a:latin typeface="Arial" panose="020B0604020202020204" pitchFamily="34" charset="0"/>
              </a:rPr>
              <a:t>1551</a:t>
            </a:r>
          </a:p>
        </p:txBody>
      </p:sp>
      <p:sp>
        <p:nvSpPr>
          <p:cNvPr id="35846" name="Text Box 6">
            <a:extLst>
              <a:ext uri="{FF2B5EF4-FFF2-40B4-BE49-F238E27FC236}">
                <a16:creationId xmlns:a16="http://schemas.microsoft.com/office/drawing/2014/main" id="{478F5131-C176-401D-BCCA-9758373DB27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5257800"/>
            <a:ext cx="6097588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Linking farmers to remunerative markets</a:t>
            </a:r>
          </a:p>
        </p:txBody>
      </p:sp>
      <p:sp>
        <p:nvSpPr>
          <p:cNvPr id="35847" name="Text Box 7">
            <a:extLst>
              <a:ext uri="{FF2B5EF4-FFF2-40B4-BE49-F238E27FC236}">
                <a16:creationId xmlns:a16="http://schemas.microsoft.com/office/drawing/2014/main" id="{46EBD262-4BCD-4E33-98B4-9E977F69CE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5867400"/>
            <a:ext cx="8545513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The e- choupal site helps farmers to discover the best price for their 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Quality at the village itself.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 descr="http://t1.gstatic.com/images?q=tbn:ANd9GcSFtnyI4UqqR3mRi3pJYdbFSH_E4UoKjPQYVcOlcTSY01CUOHU_">
            <a:extLst>
              <a:ext uri="{FF2B5EF4-FFF2-40B4-BE49-F238E27FC236}">
                <a16:creationId xmlns:a16="http://schemas.microsoft.com/office/drawing/2014/main" id="{7F2500AF-E967-48FE-B892-753451D608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381000"/>
            <a:ext cx="7086600" cy="472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1316</TotalTime>
  <Words>859</Words>
  <Application>Microsoft Office PowerPoint</Application>
  <PresentationFormat>On-screen Show (4:3)</PresentationFormat>
  <Paragraphs>152</Paragraphs>
  <Slides>31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44" baseType="lpstr">
      <vt:lpstr>Times New Roman</vt:lpstr>
      <vt:lpstr>Arial</vt:lpstr>
      <vt:lpstr>Franklin Gothic Book</vt:lpstr>
      <vt:lpstr>Perpetua</vt:lpstr>
      <vt:lpstr>Wingdings 2</vt:lpstr>
      <vt:lpstr>Calibri</vt:lpstr>
      <vt:lpstr>Algerian</vt:lpstr>
      <vt:lpstr>Bell MT</vt:lpstr>
      <vt:lpstr>Arial Black</vt:lpstr>
      <vt:lpstr>Aharoni</vt:lpstr>
      <vt:lpstr>Sydney</vt:lpstr>
      <vt:lpstr>Wingdings</vt:lpstr>
      <vt:lpstr>Equity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personal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imam</dc:creator>
  <cp:lastModifiedBy>Nirbhay Kumar Mishra</cp:lastModifiedBy>
  <cp:revision>163</cp:revision>
  <dcterms:created xsi:type="dcterms:W3CDTF">2004-06-18T15:55:55Z</dcterms:created>
  <dcterms:modified xsi:type="dcterms:W3CDTF">2020-10-21T09:01:44Z</dcterms:modified>
</cp:coreProperties>
</file>