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-558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502F2D5-04FB-4B7E-A1A1-FD8E58ADEF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6C02CD17-47C9-4FF6-B72C-99B2C2D961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611D9DB-A026-4B19-A2CC-DBA3E026A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FA42-DB9B-4ABE-A040-4C1FBB33A86C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44FA9C3-3ED1-4AA1-A9A4-02883873D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4FA011A-AFF9-4283-BF55-E478BBC4E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CF747-7862-41B9-8923-8B36812106D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6955077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AC2A511-49CE-476E-87CD-6D8459202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9CA19D2-2F09-4AE3-ABCC-C3A331928D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967BF27-17EE-4904-9ECB-6CC3200D4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FA42-DB9B-4ABE-A040-4C1FBB33A86C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CAA37D5-6251-4CB7-A04D-356BA8AE9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EEA9062-BD35-4C4C-A51B-D4DA00950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CF747-7862-41B9-8923-8B36812106D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137191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3E69AFF-8809-4910-A6CF-421E61F0E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C008214-C518-4DEE-8F59-054CA52388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8E8F8A8-C797-421E-941A-BB4D3306A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FA42-DB9B-4ABE-A040-4C1FBB33A86C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FBC7FDB-8897-464C-A9CF-00DD2FA5B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3353823-8001-46D8-B6C9-0ACACBA37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CF747-7862-41B9-8923-8B36812106D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2612232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0AA85AF-2CE7-4FCC-8F42-A3ECD6C1D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99ECE9C-75F7-4A20-8C9B-FD007643C5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8F2A2F6-C6D3-4D7F-AA34-C90534BB62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16BA3C1-7076-4C25-80F3-AB0F58BEB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FA42-DB9B-4ABE-A040-4C1FBB33A86C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AFF9A3F-3BCB-4722-8424-872D73ABC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D783242-89FF-442F-A4B4-FE3005E7F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CF747-7862-41B9-8923-8B36812106D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3617075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587A977-20A4-452E-88D1-E40FAAAD5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4084855-CD5E-40EA-87EC-C3E77F7EE5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77228D3A-2322-4E6C-BD6D-3F470FA24F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5DF59788-B33D-47DB-B49F-93BADEA2B4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848922A6-2A27-4198-BFA5-207B7B16EE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6AF019E4-DB93-41CF-98C1-3A0A6E657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FA42-DB9B-4ABE-A040-4C1FBB33A86C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FAD9B515-A572-466E-AD58-49CA3AEB17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47DBB2B7-7E07-422B-982C-4689CF62D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CF747-7862-41B9-8923-8B36812106D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1277173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0516DF3-959E-499E-B9B2-E7E3B7069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765AB144-9FA6-4FBA-A8AC-F93A7DD83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FA42-DB9B-4ABE-A040-4C1FBB33A86C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F9D54269-4D92-4981-813F-63CA67C75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5A8B93C6-F4ED-49D9-B804-3E2AD1172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CF747-7862-41B9-8923-8B36812106D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2509840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F3762557-350D-437E-BF83-5C1990776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FA42-DB9B-4ABE-A040-4C1FBB33A86C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0E8AD087-1F99-4C70-85F9-0504D430C6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8ECACED-B556-4B79-8698-CBCA9CEE2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CF747-7862-41B9-8923-8B36812106D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3673883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023B98D-EFA1-4837-ABC8-4DF710175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A1C8543-E933-47FB-B957-3C7A923B3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512668C3-FED6-4D0F-9FB1-58F849D3B8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04DF7F5-D300-452D-8D8B-0D3E7CBCE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FA42-DB9B-4ABE-A040-4C1FBB33A86C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B8559383-BBB5-48FB-A21A-68C8EF7C5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B92F5253-101E-40F6-89C4-04E602E9F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CF747-7862-41B9-8923-8B36812106D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990247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81F64E0-36BD-4BBC-AEC8-40E6CB513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91E93B7D-0DF6-41DD-9517-B36358059C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B7F4FA67-4C45-45B2-B0CC-2C66E6F988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B20367CF-C661-4DA4-B4A5-79F1C969F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FA42-DB9B-4ABE-A040-4C1FBB33A86C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1D1E5796-9627-45A6-9BB8-4F5646AF71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B60A9FA0-C037-41D1-A71C-5E3A97FFD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CF747-7862-41B9-8923-8B36812106D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714916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76E2452-58BA-4A99-8236-50A761B16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236F2726-00A1-4016-833F-96D903F9FB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6455B42-0CDE-4AE4-8136-5B7ACFCF81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FA42-DB9B-4ABE-A040-4C1FBB33A86C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29C4456-E513-4EA3-8FAE-A70C2E2D85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37549A1-B4C5-4F14-99A4-EAB73A133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CF747-7862-41B9-8923-8B36812106D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88588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10186541-10E2-4295-ACD2-C4FF47381F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A8DD910F-6D67-45A5-8A79-2E067E35B0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D0DAD78-D9A7-4FEE-8FC5-E9E23AB3A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FA42-DB9B-4ABE-A040-4C1FBB33A86C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616ADF4-6F7D-4DA7-A0F2-4F35D46E79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4080A9A-FF4D-430A-8BD1-B5BB3C85B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CF747-7862-41B9-8923-8B36812106D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2362915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858730DB-9EF5-448C-B034-72EE9CAD1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90D35F7-3055-4C6D-953F-AA13FAB400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7D3C6B9-83FB-4EED-B823-004304953A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C9FA42-DB9B-4ABE-A040-4C1FBB33A86C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17352C7-574C-4CB1-874A-BA031CD7D0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503C6A3-A2AE-49CB-857A-481E816795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1CF747-7862-41B9-8923-8B36812106D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3226965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2E9B882-8B5A-4476-B007-E7C96F71D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58506" y="983411"/>
            <a:ext cx="9144000" cy="2320506"/>
          </a:xfrm>
        </p:spPr>
        <p:txBody>
          <a:bodyPr>
            <a:normAutofit fontScale="90000"/>
          </a:bodyPr>
          <a:lstStyle/>
          <a:p>
            <a:r>
              <a:rPr lang="en-IN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IN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IN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IN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IN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IN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IN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IN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IN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IN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IN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IN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IN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IN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IN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IN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IN" sz="3600" dirty="0" smtClean="0">
                <a:latin typeface="Times New Roman" pitchFamily="18" charset="0"/>
                <a:cs typeface="Times New Roman" pitchFamily="18" charset="0"/>
              </a:rPr>
              <a:t>Clinical </a:t>
            </a:r>
            <a:r>
              <a:rPr lang="en-IN" sz="3600" dirty="0" smtClean="0">
                <a:latin typeface="Times New Roman" pitchFamily="18" charset="0"/>
                <a:cs typeface="Times New Roman" pitchFamily="18" charset="0"/>
              </a:rPr>
              <a:t>Practice-II(VSR-603</a:t>
            </a:r>
            <a:r>
              <a:rPr lang="en-IN" sz="3600" dirty="0" smtClean="0">
                <a:latin typeface="Times New Roman" pitchFamily="18" charset="0"/>
                <a:cs typeface="Times New Roman" pitchFamily="18" charset="0"/>
              </a:rPr>
              <a:t>)</a:t>
            </a:r>
            <a:br>
              <a:rPr lang="en-IN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IN" sz="3600" dirty="0" smtClean="0">
                <a:latin typeface="Times New Roman" pitchFamily="18" charset="0"/>
                <a:cs typeface="Times New Roman" pitchFamily="18" charset="0"/>
              </a:rPr>
              <a:t>ANAESTHESIA</a:t>
            </a:r>
            <a:r>
              <a:rPr lang="en-IN" sz="36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IN" sz="3600" dirty="0">
                <a:latin typeface="Times New Roman" pitchFamily="18" charset="0"/>
                <a:cs typeface="Times New Roman" pitchFamily="18" charset="0"/>
              </a:rPr>
            </a:br>
            <a:r>
              <a:rPr lang="en-IN" sz="3600" dirty="0">
                <a:latin typeface="Times New Roman" pitchFamily="18" charset="0"/>
                <a:cs typeface="Times New Roman" pitchFamily="18" charset="0"/>
              </a:rPr>
              <a:t>PG course</a:t>
            </a:r>
            <a:r>
              <a:rPr lang="en-IN" dirty="0"/>
              <a:t/>
            </a:r>
            <a:br>
              <a:rPr lang="en-IN" dirty="0"/>
            </a:br>
            <a:r>
              <a:rPr lang="en-IN" dirty="0"/>
              <a:t>                           </a:t>
            </a:r>
            <a:r>
              <a:rPr lang="en-IN" sz="3100" dirty="0"/>
              <a:t/>
            </a:r>
            <a:br>
              <a:rPr lang="en-IN" sz="3100" dirty="0"/>
            </a:br>
            <a:endParaRPr lang="en-IN" sz="3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CF45F647-3766-4528-A4F6-64C5AEDE07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456590"/>
            <a:ext cx="9144000" cy="1376039"/>
          </a:xfrm>
        </p:spPr>
        <p:txBody>
          <a:bodyPr>
            <a:normAutofit fontScale="85000" lnSpcReduction="20000"/>
          </a:bodyPr>
          <a:lstStyle/>
          <a:p>
            <a:r>
              <a:rPr lang="en-IN" dirty="0"/>
              <a:t>                                   Dr. Mithilesh Kumar</a:t>
            </a:r>
          </a:p>
          <a:p>
            <a:r>
              <a:rPr lang="en-IN" dirty="0"/>
              <a:t>                                                 Assistant Professor cum Jr. </a:t>
            </a:r>
            <a:r>
              <a:rPr lang="en-IN" dirty="0" smtClean="0"/>
              <a:t>Scientist</a:t>
            </a:r>
          </a:p>
          <a:p>
            <a:r>
              <a:rPr lang="en-IN" dirty="0" smtClean="0"/>
              <a:t>                                                  Dept. of Surgery &amp; Radiology </a:t>
            </a:r>
            <a:endParaRPr lang="en-IN" dirty="0"/>
          </a:p>
          <a:p>
            <a:r>
              <a:rPr lang="en-IN" dirty="0"/>
              <a:t>                                                  Bihar Veterinary College, Patna</a:t>
            </a:r>
          </a:p>
        </p:txBody>
      </p:sp>
    </p:spTree>
    <p:extLst>
      <p:ext uri="{BB962C8B-B14F-4D97-AF65-F5344CB8AC3E}">
        <p14:creationId xmlns:p14="http://schemas.microsoft.com/office/powerpoint/2010/main" xmlns="" val="31674666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C4F1629-8B85-4AF6-97AE-2F9724E34D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Anaesthesia</a:t>
            </a:r>
          </a:p>
          <a:p>
            <a:r>
              <a:rPr lang="en-IN" dirty="0"/>
              <a:t>Local Anaesthesia</a:t>
            </a:r>
          </a:p>
          <a:p>
            <a:r>
              <a:rPr lang="en-IN" dirty="0"/>
              <a:t>Regional Anaesthesia</a:t>
            </a:r>
          </a:p>
          <a:p>
            <a:r>
              <a:rPr lang="en-IN" dirty="0"/>
              <a:t>General Anaesthesia</a:t>
            </a:r>
          </a:p>
          <a:p>
            <a:r>
              <a:rPr lang="en-IN" dirty="0"/>
              <a:t>Surgical Anaesthesia : Unconsciousness where adequate muscular relaxation produced.</a:t>
            </a:r>
          </a:p>
        </p:txBody>
      </p:sp>
    </p:spTree>
    <p:extLst>
      <p:ext uri="{BB962C8B-B14F-4D97-AF65-F5344CB8AC3E}">
        <p14:creationId xmlns:p14="http://schemas.microsoft.com/office/powerpoint/2010/main" xmlns="" val="32053536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8B85AC0-E418-4F55-9349-7D8BD21568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Analgesia :- Loss of pain</a:t>
            </a:r>
          </a:p>
          <a:p>
            <a:r>
              <a:rPr lang="en-IN" dirty="0"/>
              <a:t>Tranquilisation : Behavioural change in which patient is relaxed but unconcerned with surrounding.</a:t>
            </a:r>
          </a:p>
          <a:p>
            <a:r>
              <a:rPr lang="en-IN" dirty="0"/>
              <a:t>Sedation : Mild central depression when patient is awake but calm.</a:t>
            </a:r>
          </a:p>
          <a:p>
            <a:r>
              <a:rPr lang="en-IN" dirty="0"/>
              <a:t>Narcosis : Deep sleep accompanied by analgesia.</a:t>
            </a:r>
          </a:p>
          <a:p>
            <a:r>
              <a:rPr lang="en-IN" dirty="0"/>
              <a:t>Hypnosis: artificially induced sleep and results from moderate depression of CNS.</a:t>
            </a:r>
          </a:p>
        </p:txBody>
      </p:sp>
    </p:spTree>
    <p:extLst>
      <p:ext uri="{BB962C8B-B14F-4D97-AF65-F5344CB8AC3E}">
        <p14:creationId xmlns:p14="http://schemas.microsoft.com/office/powerpoint/2010/main" xmlns="" val="2419111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6D767B5-9E18-4567-9F37-89AF81D5D2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Anaesthetic agent : Produces both unconsciousness and absence of response.</a:t>
            </a:r>
          </a:p>
          <a:p>
            <a:r>
              <a:rPr lang="en-IN" dirty="0"/>
              <a:t>Analgesic agent :- Temporarily abolishes awareness of pain.</a:t>
            </a:r>
          </a:p>
          <a:p>
            <a:r>
              <a:rPr lang="en-IN" dirty="0"/>
              <a:t>Narcotic : Produce insensibility from which simple stimuli can achieve.</a:t>
            </a:r>
          </a:p>
          <a:p>
            <a:r>
              <a:rPr lang="en-IN" dirty="0"/>
              <a:t>Hypnotic : used to induce sleep.</a:t>
            </a:r>
          </a:p>
          <a:p>
            <a:r>
              <a:rPr lang="en-IN" dirty="0"/>
              <a:t>Sedative : used to calm a nervous, excited animal.</a:t>
            </a:r>
          </a:p>
          <a:p>
            <a:r>
              <a:rPr lang="en-IN" dirty="0"/>
              <a:t>Tranquiliser :- Produce sedation.</a:t>
            </a:r>
          </a:p>
        </p:txBody>
      </p:sp>
    </p:spTree>
    <p:extLst>
      <p:ext uri="{BB962C8B-B14F-4D97-AF65-F5344CB8AC3E}">
        <p14:creationId xmlns:p14="http://schemas.microsoft.com/office/powerpoint/2010/main" xmlns="" val="5480223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60C8968-3F49-4411-938A-F803C04F3B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Selection of anaesthetic agent depends on 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dirty="0"/>
              <a:t>Time required to perform a surgical procedure : Ultra short acting and Inhalant anaesthetic  agent.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dirty="0"/>
              <a:t>The metabolic rate of an animal : Young animal has low metabolism.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dirty="0"/>
              <a:t>Age of the animal : Aged animals are poor anaesthetic risk.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dirty="0"/>
              <a:t>Breed : Brachycephalic having pendulous soft palate and restricted respiratory passage. </a:t>
            </a:r>
          </a:p>
          <a:p>
            <a:pPr>
              <a:buFont typeface="Wingdings" panose="05000000000000000000" pitchFamily="2" charset="2"/>
              <a:buChar char="Ø"/>
            </a:pPr>
            <a:endParaRPr lang="en-IN" dirty="0"/>
          </a:p>
          <a:p>
            <a:pPr>
              <a:buFont typeface="Wingdings" panose="05000000000000000000" pitchFamily="2" charset="2"/>
              <a:buChar char="Ø"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xmlns="" val="36059092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7FC209F-2A09-4B8E-AF44-8E365AB9F1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IN" dirty="0"/>
              <a:t>Species differences : Regional anaesthesia desirable in cattle, buffalo and goat.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dirty="0"/>
              <a:t>Type Surgery /Surgeon : Barbiturate are contraindicated for CS. Positive pressure surgery used for thorax.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dirty="0"/>
              <a:t>Physical state or health of animal: patients with no detectable disease can be given barbiturate, non barbiturate or inhalation agent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dirty="0"/>
              <a:t>Systemic disease like uraemia, toxaemia may have altered hepatic and kidney function, Inhalation agents preferred. </a:t>
            </a:r>
          </a:p>
          <a:p>
            <a:pPr>
              <a:buFont typeface="Wingdings" panose="05000000000000000000" pitchFamily="2" charset="2"/>
              <a:buChar char="Ø"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xmlns="" val="5927580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444529D-1D34-4352-808A-5329E1298B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IN" dirty="0"/>
              <a:t> Availability of equipment's and personnel:-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dirty="0"/>
              <a:t>Qualified anaesthetist.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dirty="0"/>
              <a:t>Art of anaesthesia.</a:t>
            </a:r>
          </a:p>
        </p:txBody>
      </p:sp>
    </p:spTree>
    <p:extLst>
      <p:ext uri="{BB962C8B-B14F-4D97-AF65-F5344CB8AC3E}">
        <p14:creationId xmlns:p14="http://schemas.microsoft.com/office/powerpoint/2010/main" xmlns="" val="23761509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0729685-70C8-431C-890A-4B79B1D0F5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Local Anaesthetic Agents:-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dirty="0"/>
              <a:t>Cocaine hydrochloride- Surface anaesthesia for cornea and Conjunctiva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dirty="0"/>
              <a:t>Procaine hydrochloride-Non irritant and non toxic. Poor </a:t>
            </a:r>
            <a:r>
              <a:rPr lang="en-IN" dirty="0" err="1"/>
              <a:t>mucouos</a:t>
            </a:r>
            <a:r>
              <a:rPr lang="en-IN" dirty="0"/>
              <a:t> membrane penetration.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dirty="0"/>
              <a:t>Butacaine- Surface anaesthesia for eye, nose and throat</a:t>
            </a:r>
          </a:p>
        </p:txBody>
      </p:sp>
    </p:spTree>
    <p:extLst>
      <p:ext uri="{BB962C8B-B14F-4D97-AF65-F5344CB8AC3E}">
        <p14:creationId xmlns:p14="http://schemas.microsoft.com/office/powerpoint/2010/main" xmlns="" val="25062529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F137841-CC61-43AC-9533-D8FCAF615A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Amethocaine:- 1% solution is used for instillation into eye.</a:t>
            </a:r>
          </a:p>
          <a:p>
            <a:r>
              <a:rPr lang="en-IN" dirty="0"/>
              <a:t>Tetracaine:- Drug of choice for corneal anaesthesia </a:t>
            </a:r>
          </a:p>
          <a:p>
            <a:r>
              <a:rPr lang="en-IN" dirty="0"/>
              <a:t>Lignocaine hydrochloride :-Surface and injectable anaesthetic</a:t>
            </a:r>
          </a:p>
          <a:p>
            <a:r>
              <a:rPr lang="en-IN" dirty="0" err="1"/>
              <a:t>Tutocaine</a:t>
            </a:r>
            <a:r>
              <a:rPr lang="en-IN" dirty="0"/>
              <a:t> hydrochloride:- Derivative of procaine, Infiltration anaesthesia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xmlns="" val="34908940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E9FD8B5-A473-4731-85C0-4D1A815967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Mepivacaine hydrochloride:- Similar to lignocaine.</a:t>
            </a:r>
          </a:p>
          <a:p>
            <a:r>
              <a:rPr lang="en-IN" dirty="0"/>
              <a:t>Bupivacaine hydrochloride (Morcain):- 0.5%solution is equivalent to 2%  Lignocaine.</a:t>
            </a:r>
          </a:p>
          <a:p>
            <a:r>
              <a:rPr lang="en-IN" dirty="0"/>
              <a:t>Ethyl chloride:- Surface anaesthesia</a:t>
            </a:r>
          </a:p>
          <a:p>
            <a:pPr marL="0" indent="0">
              <a:buNone/>
            </a:pPr>
            <a:r>
              <a:rPr lang="en-IN" dirty="0"/>
              <a:t>                              - removes heat and freezes the area. </a:t>
            </a:r>
          </a:p>
          <a:p>
            <a:pPr marL="0" indent="0" algn="ctr">
              <a:buNone/>
            </a:pPr>
            <a:r>
              <a:rPr lang="en-IN" dirty="0"/>
              <a:t>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xmlns="" val="6403114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513</TotalTime>
  <Words>397</Words>
  <Application>Microsoft Office PowerPoint</Application>
  <PresentationFormat>Custom</PresentationFormat>
  <Paragraphs>46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        Clinical Practice-II(VSR-603) ANAESTHESIA PG course                             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ANAESTHESIA</dc:title>
  <dc:creator>HP</dc:creator>
  <cp:lastModifiedBy>Windows User</cp:lastModifiedBy>
  <cp:revision>37</cp:revision>
  <dcterms:created xsi:type="dcterms:W3CDTF">2020-09-22T04:37:44Z</dcterms:created>
  <dcterms:modified xsi:type="dcterms:W3CDTF">2020-10-20T09:19:45Z</dcterms:modified>
</cp:coreProperties>
</file>