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32767"/>
    </p:ext>
    <p:ext uri="{FD5EFAAD-0ECE-453E-9831-46B23BE46B34}">
      <p15:chartTrackingRefBased xmlns:p15="http://schemas.microsoft.com/office/powerpoint/2012/main" xmlns="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 snapToGrid="0">
      <p:cViewPr varScale="1">
        <p:scale>
          <a:sx n="110" d="100"/>
          <a:sy n="110" d="100"/>
        </p:scale>
        <p:origin x="-558" y="-90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2FDB673A-0C25-4FFF-9044-4C50018FAA0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xmlns="" id="{8701D505-3B72-4811-97F0-3B55C6100B52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E44D6C15-417C-493D-85B5-E9056566DF8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9F0AA3-CFA5-4C9C-92DE-45C642F106E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1E33B95A-7B1A-4CED-AC7E-0F238FAFACC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7694F938-35A5-4EC1-9241-36B44D7223D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FC2173-E8E6-43A0-959A-321C20ACD450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77943747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20DCF0E3-72F4-4804-8C78-6A4E106EFA2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C4BBEE78-CD71-4569-A3DD-BC27C7ADDCB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4638A9FD-CD51-495A-B773-AC32B78E587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9F0AA3-CFA5-4C9C-92DE-45C642F106E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E34FB4D3-0476-4F8A-85FD-4C1A91D32E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96FE28D0-8CFA-4AF3-B063-7A30861E22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FC2173-E8E6-43A0-959A-321C20ACD450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367346149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0820CD35-261D-44A3-AA8A-14E4B3BAC6E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xmlns="" id="{0566B235-EC3D-4DFC-B6F4-E83A20BE2F2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1641CE86-5279-41E9-AAC7-3CB67909975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9F0AA3-CFA5-4C9C-92DE-45C642F106E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2EAF65EE-F615-45E5-9FE9-28F89397BE8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DADCADC8-C722-4596-BC9C-65341E81EF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FC2173-E8E6-43A0-959A-321C20ACD450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41502091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2FBD8F08-2DF2-4FD4-AEED-FF327022C1F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637048AB-9D67-4AD7-A1B4-ED7D7BAD1AF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xmlns="" id="{87249BCB-E112-45F8-8144-787C9CD8E37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xmlns="" id="{DB3B36F0-DCEF-436D-B386-914407CC25A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9F0AA3-CFA5-4C9C-92DE-45C642F106E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xmlns="" id="{E3BD4264-12F1-4CE8-A374-3177FD55271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xmlns="" id="{196592C7-C9EE-4F22-B7A7-9B8D70CCCF6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FC2173-E8E6-43A0-959A-321C20ACD450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365413620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7233DC2A-3D6E-4117-B68D-1FA00775918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xmlns="" id="{DF07372B-2F25-493B-9086-FF3D80B30BF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xmlns="" id="{80DC107B-A600-477C-89E3-60C7B422EB3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xmlns="" id="{CB21BF7C-03EA-4272-A67D-E9BC7387E5AA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xmlns="" id="{073D7C58-F6E9-4FD4-A122-1B24218DF865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xmlns="" id="{FBC80F95-952A-401F-85E9-BB2AB960216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9F0AA3-CFA5-4C9C-92DE-45C642F106E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xmlns="" id="{7E397DDB-AD18-4623-A6C8-F925029CD69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xmlns="" id="{5DEA3AEC-388B-4AAB-B2A2-77F4A889D33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FC2173-E8E6-43A0-959A-321C20ACD450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1048660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916EDE60-58F7-4E11-A4BE-4ADC71663E9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xmlns="" id="{1C792878-5E62-4535-AF18-C4CF62F7FD3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9F0AA3-CFA5-4C9C-92DE-45C642F106E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xmlns="" id="{A4DB0EB9-3024-48B3-85EA-224BF6E2FAB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xmlns="" id="{F4F247C9-F7B8-4455-93D3-AE20B376CDE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FC2173-E8E6-43A0-959A-321C20ACD450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330949650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xmlns="" id="{A9381BF8-F582-4AF1-8ED1-B4F989F14F9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9F0AA3-CFA5-4C9C-92DE-45C642F106E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xmlns="" id="{EC86763E-43D1-41DA-8ED4-3302423F3F1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xmlns="" id="{0C6977CA-F784-4C02-9A85-63EE64D2B01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FC2173-E8E6-43A0-959A-321C20ACD450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315515948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F12CFF78-78ED-4C92-B0BB-B91BAE633A6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495AFA39-4113-435E-9745-BB3D97E1D74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xmlns="" id="{4F76BCAF-611B-4754-BCC3-2BFEFC83143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xmlns="" id="{31B5C2C6-30F0-4AFB-9792-0097A149FD9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9F0AA3-CFA5-4C9C-92DE-45C642F106E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xmlns="" id="{DFA1A491-B616-4A11-9AE0-A109A6CC45C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xmlns="" id="{255A6BD2-A97A-4AAE-BD0B-7FCA0F2AA4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FC2173-E8E6-43A0-959A-321C20ACD450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427352645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064D3E36-0F41-4D27-933A-BA0DB04FC29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xmlns="" id="{97A2FEAC-AB7E-414E-9481-CD917E602489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xmlns="" id="{5B125DCA-2662-4B83-BD21-126BD842724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xmlns="" id="{88BD8A43-56EC-4B60-A323-8B91CB2C31D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9F0AA3-CFA5-4C9C-92DE-45C642F106E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xmlns="" id="{7F59466D-48AA-4685-86C6-32055DC0708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xmlns="" id="{D523015C-BA27-4A75-9841-A49F1148EFB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FC2173-E8E6-43A0-959A-321C20ACD450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130728869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87E06845-6F20-48B1-AF17-17101F93C50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xmlns="" id="{6EB1875C-EDB0-492C-8E8A-D4F63B80E39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2B41F9A5-3994-45E1-87DB-77E7EC9574B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9F0AA3-CFA5-4C9C-92DE-45C642F106E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0652648A-7F04-45AB-9948-956912716AB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5CE12EF0-0CBC-42C2-B6A0-13C361A690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FC2173-E8E6-43A0-959A-321C20ACD450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371209349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xmlns="" id="{A3214A4C-F118-4D9F-922B-0F686A813482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xmlns="" id="{A995B003-D1B4-41DA-9D90-E25F5C803F7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65CDD93C-D9D6-4211-BCCE-8976269806E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9F0AA3-CFA5-4C9C-92DE-45C642F106E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A556672D-9963-4305-A50A-F5E0C35551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1084F6AE-6687-46B0-80CC-1490D2C02EE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FC2173-E8E6-43A0-959A-321C20ACD450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386529713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xmlns="" id="{0548D8FC-D916-445D-95A2-1275321DA86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xmlns="" id="{175BD160-C2C8-466D-95EF-4B451DCF13D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19F263EA-0131-43D3-B2CB-9CDE879C07C9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99F0AA3-CFA5-4C9C-92DE-45C642F106E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5499E9AE-6906-41D9-837A-2A11B27EBE0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6DA11282-6513-4AB0-9A90-CF77DB49679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CFC2173-E8E6-43A0-959A-321C20ACD450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290957806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FE6DCCD1-1D1E-4834-963E-B83DC76B58E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641769"/>
          </a:xfrm>
        </p:spPr>
        <p:txBody>
          <a:bodyPr>
            <a:normAutofit fontScale="90000"/>
          </a:bodyPr>
          <a:lstStyle/>
          <a:p>
            <a:r>
              <a:rPr lang="en-IN" dirty="0"/>
              <a:t/>
            </a:r>
            <a:br>
              <a:rPr lang="en-IN" dirty="0"/>
            </a:br>
            <a:r>
              <a:rPr lang="en-IN"/>
              <a:t/>
            </a:r>
            <a:br>
              <a:rPr lang="en-IN"/>
            </a:br>
            <a:r>
              <a:rPr lang="en-IN" sz="3600" smtClean="0">
                <a:latin typeface="Times New Roman" pitchFamily="18" charset="0"/>
                <a:cs typeface="Times New Roman" pitchFamily="18" charset="0"/>
              </a:rPr>
              <a:t>PG Courses</a:t>
            </a:r>
            <a:r>
              <a:rPr lang="en-IN" sz="3200" smtClean="0"/>
              <a:t/>
            </a:r>
            <a:br>
              <a:rPr lang="en-IN" sz="3200" smtClean="0"/>
            </a:br>
            <a:r>
              <a:rPr lang="en-IN" sz="360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Clinical </a:t>
            </a:r>
            <a:r>
              <a:rPr lang="en-IN" sz="3600" dirty="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Practice-II(VSR-603)</a:t>
            </a:r>
            <a:br>
              <a:rPr lang="en-IN" sz="3600" dirty="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IN" sz="3600" dirty="0" smtClean="0">
                <a:latin typeface="Times New Roman" pitchFamily="18" charset="0"/>
                <a:cs typeface="Times New Roman" pitchFamily="18" charset="0"/>
              </a:rPr>
              <a:t>Anaesthesia </a:t>
            </a:r>
            <a:r>
              <a:rPr lang="en-IN" sz="3600" dirty="0">
                <a:latin typeface="Times New Roman" pitchFamily="18" charset="0"/>
                <a:cs typeface="Times New Roman" pitchFamily="18" charset="0"/>
              </a:rPr>
              <a:t>part-II</a:t>
            </a:r>
            <a:r>
              <a:rPr lang="en-IN" sz="3600">
                <a:latin typeface="Times New Roman" pitchFamily="18" charset="0"/>
                <a:cs typeface="Times New Roman" pitchFamily="18" charset="0"/>
              </a:rPr>
              <a:t/>
            </a:r>
            <a:br>
              <a:rPr lang="en-IN" sz="3600">
                <a:latin typeface="Times New Roman" pitchFamily="18" charset="0"/>
                <a:cs typeface="Times New Roman" pitchFamily="18" charset="0"/>
              </a:rPr>
            </a:br>
            <a:r>
              <a:rPr lang="en-IN" sz="3100" dirty="0">
                <a:latin typeface="Times New Roman" pitchFamily="18" charset="0"/>
                <a:cs typeface="Times New Roman" pitchFamily="18" charset="0"/>
              </a:rPr>
              <a:t/>
            </a:r>
            <a:br>
              <a:rPr lang="en-IN" sz="3100" dirty="0">
                <a:latin typeface="Times New Roman" pitchFamily="18" charset="0"/>
                <a:cs typeface="Times New Roman" pitchFamily="18" charset="0"/>
              </a:rPr>
            </a:br>
            <a:endParaRPr lang="en-IN" sz="31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xmlns="" id="{21237FC0-6AED-4D5F-A49A-CCD0C6F78B4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4554245"/>
            <a:ext cx="9144000" cy="1669001"/>
          </a:xfrm>
        </p:spPr>
        <p:txBody>
          <a:bodyPr>
            <a:normAutofit lnSpcReduction="10000"/>
          </a:bodyPr>
          <a:lstStyle/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I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                                      Dr. </a:t>
            </a:r>
            <a:r>
              <a:rPr kumimoji="0" lang="en-IN" sz="24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Mithilesh</a:t>
            </a:r>
            <a:r>
              <a:rPr kumimoji="0" lang="en-I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  <a:r>
              <a:rPr kumimoji="0" lang="en-IN" sz="2400" b="0" i="0" u="none" strike="noStrike" kern="120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Kumar</a:t>
            </a:r>
            <a:endParaRPr kumimoji="0" lang="en-IN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I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                                                Assistant Professor cum Jr. </a:t>
            </a:r>
            <a:r>
              <a:rPr kumimoji="0" lang="en-IN" sz="2400" b="0" i="0" u="none" strike="noStrike" kern="120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Scientist</a:t>
            </a:r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IN" dirty="0" smtClean="0">
                <a:solidFill>
                  <a:prstClr val="black"/>
                </a:solidFill>
                <a:latin typeface="Calibri" panose="020F0502020204030204"/>
              </a:rPr>
              <a:t>                                                    Dept. of Surgery &amp; Radiology </a:t>
            </a:r>
            <a:endParaRPr kumimoji="0" lang="en-IN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IN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                                                 Bihar Veterinary College, Patna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xmlns="" val="95006356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575C8A78-3453-4E04-A9FC-9AEBDCE99F1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DRUG ADMINISTERED WITH LOCAL ANAESTHETIC:-</a:t>
            </a:r>
          </a:p>
          <a:p>
            <a:r>
              <a:rPr lang="en-IN" dirty="0"/>
              <a:t>(i) Epinephrine:- LA action prolong in few quantity in addition.</a:t>
            </a:r>
          </a:p>
          <a:p>
            <a:pPr marL="0" indent="0">
              <a:buNone/>
            </a:pPr>
            <a:r>
              <a:rPr lang="en-IN" dirty="0"/>
              <a:t>                                 At the rate of 1:50,000 to 1: 2,00,000 </a:t>
            </a:r>
          </a:p>
          <a:p>
            <a:pPr marL="0" indent="0">
              <a:buNone/>
            </a:pPr>
            <a:r>
              <a:rPr lang="en-IN" dirty="0"/>
              <a:t>                                 It brings constriction of blood vessels</a:t>
            </a:r>
          </a:p>
          <a:p>
            <a:pPr marL="0" indent="0">
              <a:buNone/>
            </a:pPr>
            <a:r>
              <a:rPr lang="en-IN" dirty="0"/>
              <a:t>                                 Decrease rate of absorption</a:t>
            </a:r>
          </a:p>
          <a:p>
            <a:pPr marL="0" indent="0">
              <a:buNone/>
            </a:pPr>
            <a:r>
              <a:rPr lang="en-IN" dirty="0"/>
              <a:t>                                  Reduce chance of toxicity</a:t>
            </a:r>
          </a:p>
        </p:txBody>
      </p:sp>
    </p:spTree>
    <p:extLst>
      <p:ext uri="{BB962C8B-B14F-4D97-AF65-F5344CB8AC3E}">
        <p14:creationId xmlns:p14="http://schemas.microsoft.com/office/powerpoint/2010/main" xmlns="" val="377757983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53CAE69B-D225-46A9-9864-3E16FD0B226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Hyaluronidase: Mucolytic enzyme</a:t>
            </a:r>
          </a:p>
          <a:p>
            <a:pPr marL="0" indent="0">
              <a:buNone/>
            </a:pPr>
            <a:r>
              <a:rPr lang="en-IN" dirty="0"/>
              <a:t>                               Increasing diffusion into tissue</a:t>
            </a:r>
          </a:p>
          <a:p>
            <a:pPr marL="0" indent="0">
              <a:buNone/>
            </a:pPr>
            <a:r>
              <a:rPr lang="en-IN" dirty="0"/>
              <a:t>                               Desensitization of larger area</a:t>
            </a:r>
          </a:p>
          <a:p>
            <a:pPr marL="0" indent="0">
              <a:buNone/>
            </a:pPr>
            <a:r>
              <a:rPr lang="en-IN" dirty="0"/>
              <a:t>                                Disadvantage decrease duration of anaesthesia</a:t>
            </a:r>
          </a:p>
          <a:p>
            <a:pPr marL="0" indent="0">
              <a:buNone/>
            </a:pPr>
            <a:r>
              <a:rPr lang="en-IN" dirty="0"/>
              <a:t>                                 150-200 TRU in 50-150 ml of anaesthetic agent</a:t>
            </a:r>
          </a:p>
          <a:p>
            <a:pPr marL="0" indent="0">
              <a:buNone/>
            </a:pP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xmlns="" val="302146523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2B200AE7-36DC-4A01-8055-6603C09C618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35855" y="1985423"/>
            <a:ext cx="10515600" cy="4351338"/>
          </a:xfrm>
        </p:spPr>
        <p:txBody>
          <a:bodyPr/>
          <a:lstStyle/>
          <a:p>
            <a:r>
              <a:rPr lang="en-IN" dirty="0"/>
              <a:t>Suitable Local anaesthetic:-</a:t>
            </a:r>
          </a:p>
          <a:p>
            <a:r>
              <a:rPr lang="en-IN" dirty="0"/>
              <a:t>Free soluble in water</a:t>
            </a:r>
          </a:p>
          <a:p>
            <a:r>
              <a:rPr lang="en-IN" dirty="0"/>
              <a:t>Heat stable</a:t>
            </a:r>
          </a:p>
          <a:p>
            <a:r>
              <a:rPr lang="en-IN" dirty="0"/>
              <a:t>Nearly neutral pH</a:t>
            </a:r>
          </a:p>
          <a:p>
            <a:r>
              <a:rPr lang="en-IN" dirty="0"/>
              <a:t>Effective on sensory nerve ending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xmlns="" val="380341906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C4B2F7C5-C9CF-42F0-91B9-6B42A5BD333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Long duration and reversible action</a:t>
            </a:r>
          </a:p>
          <a:p>
            <a:r>
              <a:rPr lang="en-IN" dirty="0"/>
              <a:t>Rapid recovery</a:t>
            </a:r>
          </a:p>
          <a:p>
            <a:r>
              <a:rPr lang="en-IN" dirty="0"/>
              <a:t>Devoid addictive properties.</a:t>
            </a:r>
          </a:p>
          <a:p>
            <a:r>
              <a:rPr lang="en-IN" dirty="0"/>
              <a:t>Minimal systemic reaction</a:t>
            </a:r>
          </a:p>
          <a:p>
            <a:pPr marL="0" indent="0">
              <a:buNone/>
            </a:pP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xmlns="" val="31819231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832CF7E7-B874-4AF3-A5E1-F82B0F5329B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INHALATION ANAESTHESIA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7E6082AD-BBB8-4341-9225-4F6D1A63D20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Absorbed, transported and excreted from the body without change.</a:t>
            </a:r>
          </a:p>
          <a:p>
            <a:r>
              <a:rPr lang="en-IN" dirty="0"/>
              <a:t>Halothane metabolised and excreted through the kidney</a:t>
            </a:r>
          </a:p>
          <a:p>
            <a:r>
              <a:rPr lang="en-IN" dirty="0"/>
              <a:t>Anaesthetic effect can be reversed by elimination through lungs</a:t>
            </a:r>
          </a:p>
          <a:p>
            <a:r>
              <a:rPr lang="en-IN" dirty="0"/>
              <a:t>Intravenous agents cannot be voluntarily eliminated</a:t>
            </a:r>
          </a:p>
          <a:p>
            <a:pPr marL="0" indent="0">
              <a:buNone/>
            </a:pP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xmlns="" val="217027489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F7C969AD-0B2D-443D-9D9E-CFE5BFBD77A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Inhalant anaesthesia is comparatively expensive.</a:t>
            </a:r>
          </a:p>
          <a:p>
            <a:r>
              <a:rPr lang="en-IN" dirty="0"/>
              <a:t>Most controllable anaesthesia.</a:t>
            </a:r>
          </a:p>
          <a:p>
            <a:r>
              <a:rPr lang="en-IN" dirty="0"/>
              <a:t>Grouped in tree phases</a:t>
            </a:r>
          </a:p>
          <a:p>
            <a:pPr marL="0" indent="0">
              <a:buNone/>
            </a:pPr>
            <a:r>
              <a:rPr lang="en-IN" dirty="0"/>
              <a:t>      (i) Pulmonary phase:- </a:t>
            </a:r>
          </a:p>
          <a:p>
            <a:pPr marL="0" indent="0">
              <a:buNone/>
            </a:pPr>
            <a:r>
              <a:rPr lang="en-IN" dirty="0"/>
              <a:t>      Lung --</a:t>
            </a:r>
            <a:r>
              <a:rPr lang="en-IN" dirty="0">
                <a:sym typeface="Wingdings" panose="05000000000000000000" pitchFamily="2" charset="2"/>
              </a:rPr>
              <a:t>Pulmonary epithelium--Capillary endothelium --&gt; blood</a:t>
            </a:r>
          </a:p>
          <a:p>
            <a:pPr marL="0" indent="0">
              <a:buNone/>
            </a:pPr>
            <a:r>
              <a:rPr lang="en-IN" dirty="0">
                <a:sym typeface="Wingdings" panose="05000000000000000000" pitchFamily="2" charset="2"/>
              </a:rPr>
              <a:t>     (ii) Circulatory phase:-</a:t>
            </a:r>
          </a:p>
          <a:p>
            <a:pPr marL="0" indent="0">
              <a:buNone/>
            </a:pPr>
            <a:r>
              <a:rPr lang="en-IN" dirty="0">
                <a:sym typeface="Wingdings" panose="05000000000000000000" pitchFamily="2" charset="2"/>
              </a:rPr>
              <a:t>       Circulation-- body tissues- CNS</a:t>
            </a:r>
          </a:p>
          <a:p>
            <a:pPr marL="0" indent="0">
              <a:buNone/>
            </a:pP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xmlns="" val="102384886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E76894E5-8F88-4BED-A0C0-95673910D40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(iii) Tissue phase:- </a:t>
            </a:r>
          </a:p>
          <a:p>
            <a:pPr marL="0" indent="0">
              <a:buNone/>
            </a:pPr>
            <a:r>
              <a:rPr lang="en-IN" dirty="0"/>
              <a:t>    Tissue phase:- Produces effects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IN" dirty="0"/>
              <a:t>Vessels rich are primarily involved 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IN" dirty="0"/>
              <a:t>Anaesthetic level in brain cannot be reached until equivalent alveolar concentration is achieved.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IN" dirty="0" err="1"/>
              <a:t>Alv</a:t>
            </a:r>
            <a:r>
              <a:rPr lang="en-IN" dirty="0"/>
              <a:t>. </a:t>
            </a:r>
            <a:r>
              <a:rPr lang="en-IN" dirty="0" err="1"/>
              <a:t>Concen</a:t>
            </a:r>
            <a:r>
              <a:rPr lang="en-IN" dirty="0"/>
              <a:t>. is influenced by ventilation, blood flow and uptake of  anaesthetic in rubber breathing circuits.</a:t>
            </a:r>
          </a:p>
          <a:p>
            <a:pPr marL="0" indent="0">
              <a:buNone/>
            </a:pPr>
            <a:endParaRPr lang="en-IN" dirty="0"/>
          </a:p>
          <a:p>
            <a:pPr marL="0" indent="0">
              <a:buNone/>
            </a:pPr>
            <a:r>
              <a:rPr lang="en-IN" dirty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xmlns="" val="330639289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48F16296-D7B4-4C85-B639-A7D1D86D13A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Induction achieved</a:t>
            </a:r>
          </a:p>
          <a:p>
            <a:r>
              <a:rPr lang="en-IN" dirty="0"/>
              <a:t>Recovery hastened by assisted ventilation, frequent flushing of aesthetic system and stimulation of patient. </a:t>
            </a:r>
          </a:p>
          <a:p>
            <a:r>
              <a:rPr lang="en-IN" dirty="0"/>
              <a:t>MAC:- Anaesthetic concentration required to prevent gross muscular movement in response to a painful stimulus.</a:t>
            </a:r>
          </a:p>
        </p:txBody>
      </p:sp>
    </p:spTree>
    <p:extLst>
      <p:ext uri="{BB962C8B-B14F-4D97-AF65-F5344CB8AC3E}">
        <p14:creationId xmlns:p14="http://schemas.microsoft.com/office/powerpoint/2010/main" xmlns="" val="246680450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7666B2CB-07DC-4A8E-B2DC-E01DEF3E567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ADVANTAGES OF INHALATION ANAESTHESIA</a:t>
            </a:r>
          </a:p>
          <a:p>
            <a:pPr marL="0" indent="0">
              <a:buNone/>
            </a:pPr>
            <a:r>
              <a:rPr lang="en-IN" dirty="0"/>
              <a:t>  (</a:t>
            </a:r>
            <a:r>
              <a:rPr lang="en-IN" dirty="0" err="1"/>
              <a:t>i</a:t>
            </a:r>
            <a:r>
              <a:rPr lang="en-IN" dirty="0"/>
              <a:t>) Not metabolised recovery is independent of </a:t>
            </a:r>
            <a:r>
              <a:rPr lang="en-IN" dirty="0" err="1"/>
              <a:t>detoxifixation</a:t>
            </a:r>
            <a:endParaRPr lang="en-IN" dirty="0"/>
          </a:p>
          <a:p>
            <a:pPr marL="0" indent="0">
              <a:buNone/>
            </a:pPr>
            <a:r>
              <a:rPr lang="en-IN" dirty="0"/>
              <a:t>  (ii) Closed system available for thoracic surgery</a:t>
            </a:r>
          </a:p>
          <a:p>
            <a:pPr marL="0" indent="0">
              <a:buNone/>
            </a:pPr>
            <a:r>
              <a:rPr lang="en-IN" dirty="0"/>
              <a:t>  (iii) Good control over level of anaesthesia</a:t>
            </a:r>
          </a:p>
          <a:p>
            <a:pPr marL="0" indent="0">
              <a:buNone/>
            </a:pPr>
            <a:r>
              <a:rPr lang="en-IN" dirty="0"/>
              <a:t>  (iv) Deeper and safe </a:t>
            </a:r>
            <a:r>
              <a:rPr lang="en-IN" dirty="0" err="1"/>
              <a:t>aneshesia</a:t>
            </a:r>
            <a:r>
              <a:rPr lang="en-IN" dirty="0"/>
              <a:t> available for long surgical procedure. </a:t>
            </a:r>
          </a:p>
        </p:txBody>
      </p:sp>
    </p:spTree>
    <p:extLst>
      <p:ext uri="{BB962C8B-B14F-4D97-AF65-F5344CB8AC3E}">
        <p14:creationId xmlns:p14="http://schemas.microsoft.com/office/powerpoint/2010/main" xmlns="" val="422288188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C042D3D2-C61C-4FA0-8FCC-11702E2836C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IN" dirty="0"/>
              <a:t>  DISADVANTAGES:-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IN" dirty="0"/>
              <a:t> Flammable when mixed with oxygen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IN" dirty="0"/>
              <a:t>Few are irritant to the respiratory system.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IN" dirty="0"/>
              <a:t>Constant surveillance.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xmlns="" val="74071455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195</TotalTime>
  <Words>372</Words>
  <Application>Microsoft Office PowerPoint</Application>
  <PresentationFormat>Custom</PresentationFormat>
  <Paragraphs>56</Paragraphs>
  <Slides>11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2" baseType="lpstr">
      <vt:lpstr>Office Theme</vt:lpstr>
      <vt:lpstr>  PG Courses Clinical Practice-II(VSR-603) Anaesthesia part-II  </vt:lpstr>
      <vt:lpstr>Slide 2</vt:lpstr>
      <vt:lpstr>Slide 3</vt:lpstr>
      <vt:lpstr>Slide 4</vt:lpstr>
      <vt:lpstr>Slide 5</vt:lpstr>
      <vt:lpstr>INHALATION ANAESTHESIA</vt:lpstr>
      <vt:lpstr>Slide 7</vt:lpstr>
      <vt:lpstr>Slide 8</vt:lpstr>
      <vt:lpstr>Slide 9</vt:lpstr>
      <vt:lpstr>Slide 10</vt:lpstr>
      <vt:lpstr>Slide 11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Anaesthesia part-II</dc:title>
  <dc:creator>HP</dc:creator>
  <cp:lastModifiedBy>Windows User</cp:lastModifiedBy>
  <cp:revision>23</cp:revision>
  <dcterms:created xsi:type="dcterms:W3CDTF">2020-10-03T10:44:12Z</dcterms:created>
  <dcterms:modified xsi:type="dcterms:W3CDTF">2020-10-20T09:21:12Z</dcterms:modified>
</cp:coreProperties>
</file>