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sldIdLst>
    <p:sldId id="292" r:id="rId2"/>
    <p:sldId id="258" r:id="rId3"/>
    <p:sldId id="326" r:id="rId4"/>
    <p:sldId id="260" r:id="rId5"/>
    <p:sldId id="327" r:id="rId6"/>
    <p:sldId id="259" r:id="rId7"/>
    <p:sldId id="328" r:id="rId8"/>
    <p:sldId id="331" r:id="rId9"/>
    <p:sldId id="341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2489" autoAdjust="0"/>
  </p:normalViewPr>
  <p:slideViewPr>
    <p:cSldViewPr>
      <p:cViewPr varScale="1">
        <p:scale>
          <a:sx n="96" d="100"/>
          <a:sy n="96" d="100"/>
        </p:scale>
        <p:origin x="-206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36AC89-1D24-4F9E-982F-DA5BF7ECD9F4}" type="datetimeFigureOut">
              <a:rPr lang="en-IN" smtClean="0"/>
              <a:t>06-10-2020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856353-8F37-4299-9A00-D215CE4B5BD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103951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C22391-F062-4485-B1BA-127C2904BA5D}" type="slidenum">
              <a:rPr lang="en-IN" smtClean="0"/>
              <a:t>1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029387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055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373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7720905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9095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25849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6066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558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24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641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45996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73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112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095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5408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405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745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8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hyperlink" Target="https://www.basu.org.in/" TargetMode="External"/><Relationship Id="rId10" Type="http://schemas.openxmlformats.org/officeDocument/2006/relationships/image" Target="../media/image7.jpeg"/><Relationship Id="rId4" Type="http://schemas.openxmlformats.org/officeDocument/2006/relationships/image" Target="../media/image2.jpeg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5181600"/>
            <a:ext cx="6477000" cy="1600200"/>
          </a:xfrm>
        </p:spPr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pt-BR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Dr. AJIT KUMAR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Department of Veterinary Parasitology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Veterinary College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Bihar Animal Sciences University</a:t>
            </a:r>
          </a:p>
          <a:p>
            <a:pPr algn="ctr" eaLnBrk="1" hangingPunct="1">
              <a:lnSpc>
                <a:spcPct val="80000"/>
              </a:lnSpc>
            </a:pPr>
            <a:r>
              <a:rPr lang="en-US" sz="2000" b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Patna-800014</a:t>
            </a:r>
          </a:p>
        </p:txBody>
      </p:sp>
      <p:sp>
        <p:nvSpPr>
          <p:cNvPr id="2051" name="Rectangle 6"/>
          <p:cNvSpPr>
            <a:spLocks noChangeArrowheads="1"/>
          </p:cNvSpPr>
          <p:nvPr/>
        </p:nvSpPr>
        <p:spPr bwMode="auto">
          <a:xfrm>
            <a:off x="0" y="283676"/>
            <a:ext cx="91440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030A0"/>
                </a:solidFill>
                <a:latin typeface="Arial Rounded MT Bold" pitchFamily="34" charset="0"/>
              </a:rPr>
              <a:t>Animal Association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 Rounded MT Bold" pitchFamily="34" charset="0"/>
              </a:rPr>
              <a:t>( General Veterinary Parasitology)</a:t>
            </a:r>
          </a:p>
          <a:p>
            <a:pPr algn="ctr"/>
            <a:endParaRPr lang="en-US" sz="3200" b="1" dirty="0" smtClean="0">
              <a:solidFill>
                <a:srgbClr val="7030A0"/>
              </a:solidFill>
              <a:latin typeface="Arial Rounded MT Bold" pitchFamily="34" charset="0"/>
            </a:endParaRPr>
          </a:p>
        </p:txBody>
      </p:sp>
      <p:pic>
        <p:nvPicPr>
          <p:cNvPr id="1028" name="Picture 4" descr="C:\Users\ACER\Desktop\cow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352800"/>
            <a:ext cx="163830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CER\Desktop\t. evansi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1218">
            <a:off x="4869954" y="2678350"/>
            <a:ext cx="1733550" cy="137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Bihar Animal Sciences University | बिहार पशु विज्ञान विश्वविद्यालय">
            <a:hlinkClick r:id="rId5" tooltip="&quot;Bihar Animal Sciences University | बिहार पशु विज्ञान विश्वविद्यालय - &quot;"/>
          </p:cNvPr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7273" y="311883"/>
            <a:ext cx="1149087" cy="1193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Colour Logofinal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565355" y="381000"/>
            <a:ext cx="1099890" cy="124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  <p:pic>
        <p:nvPicPr>
          <p:cNvPr id="15" name="Picture 14" descr="Ecology | Biology with Valerie (: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90628"/>
            <a:ext cx="1676400" cy="13236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Termite gut - microbewiki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004804" y="2983614"/>
            <a:ext cx="2035671" cy="163311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Clownfish &amp; Sea Anemones: A Symbiotic Relationship - Video &amp; Lesson  Transcript | Study.com"/>
          <p:cNvPicPr/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 bwMode="auto">
          <a:xfrm>
            <a:off x="2838450" y="1505046"/>
            <a:ext cx="1733550" cy="149552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5425593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 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7800" y="990600"/>
            <a:ext cx="6096000" cy="5486400"/>
          </a:xfrm>
        </p:spPr>
        <p:txBody>
          <a:bodyPr>
            <a:normAutofit lnSpcReduction="10000"/>
          </a:bodyPr>
          <a:lstStyle/>
          <a:p>
            <a:pPr algn="just"/>
            <a:endParaRPr lang="en-US" sz="2400" b="1" dirty="0" smtClean="0">
              <a:latin typeface="Arial Black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Symbiosis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Arial Black" pitchFamily="34" charset="0"/>
              </a:rPr>
              <a:t>Commensalism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B050"/>
                </a:solidFill>
                <a:latin typeface="Arial Black" pitchFamily="34" charset="0"/>
              </a:rPr>
              <a:t>Mutualism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Predation</a:t>
            </a: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err="1" smtClean="0">
                <a:solidFill>
                  <a:srgbClr val="00B0F0"/>
                </a:solidFill>
                <a:latin typeface="Arial Black" pitchFamily="34" charset="0"/>
              </a:rPr>
              <a:t>Phoresis</a:t>
            </a:r>
            <a:endParaRPr lang="en-US" sz="2400" dirty="0" smtClean="0">
              <a:solidFill>
                <a:srgbClr val="00B0F0"/>
              </a:solidFill>
              <a:latin typeface="Arial Black" pitchFamily="34" charset="0"/>
            </a:endParaRPr>
          </a:p>
          <a:p>
            <a:pPr marL="342900" indent="-342900" algn="just">
              <a:lnSpc>
                <a:spcPct val="200000"/>
              </a:lnSpc>
              <a:buFont typeface="Wingdings" panose="05000000000000000000" pitchFamily="2" charset="2"/>
              <a:buChar char="v"/>
            </a:pP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Parasitism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dirty="0" smtClean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14400"/>
            <a:ext cx="7010400" cy="54864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Symbiosis: 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It is an </a:t>
            </a:r>
            <a:r>
              <a:rPr lang="en-US" u="sng" dirty="0" smtClean="0">
                <a:solidFill>
                  <a:srgbClr val="7030A0"/>
                </a:solidFill>
                <a:latin typeface="Arial Black" pitchFamily="34" charset="0"/>
              </a:rPr>
              <a:t>obligatory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 and </a:t>
            </a:r>
            <a:r>
              <a:rPr lang="en-US" u="sng" dirty="0" smtClean="0">
                <a:solidFill>
                  <a:srgbClr val="7030A0"/>
                </a:solidFill>
                <a:latin typeface="Arial Black" pitchFamily="34" charset="0"/>
              </a:rPr>
              <a:t>beneficial 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association of two organisms where both organisms are dependent on each other. Both organisms do not cause damage or harm each other. Both commensalism and mutualism come under it.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   Example- Algae and fungi live together in Lichen</a:t>
            </a:r>
          </a:p>
        </p:txBody>
      </p:sp>
      <p:pic>
        <p:nvPicPr>
          <p:cNvPr id="4" name="Picture 3" descr="symbiosis featured image - Two Fish Diver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657600"/>
            <a:ext cx="2946400" cy="1875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All About Lichens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604577"/>
            <a:ext cx="3467100" cy="1981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5"/>
          <p:cNvSpPr/>
          <p:nvPr/>
        </p:nvSpPr>
        <p:spPr>
          <a:xfrm>
            <a:off x="1143000" y="5638800"/>
            <a:ext cx="30480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Sea Anemone and Clown fish </a:t>
            </a:r>
            <a:endParaRPr lang="en-IN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1600" y="5585777"/>
            <a:ext cx="2895600" cy="2816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Lichen: Algae+ Fungi</a:t>
            </a:r>
            <a:endParaRPr lang="en-IN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500236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9200" y="0"/>
            <a:ext cx="73152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838200"/>
            <a:ext cx="7448550" cy="6019800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Commensalism: </a:t>
            </a:r>
            <a:r>
              <a:rPr lang="en-US" dirty="0" smtClean="0">
                <a:solidFill>
                  <a:srgbClr val="7030A0"/>
                </a:solidFill>
                <a:latin typeface="Arial Black" pitchFamily="34" charset="0"/>
              </a:rPr>
              <a:t>Literally means “eating at the same table”. It is an association between two organisms where one organism benefits nutritionally from another at the same time without harming the benefactor.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endParaRPr lang="en-US" sz="2400" dirty="0">
              <a:latin typeface="Arial Black" pitchFamily="34" charset="0"/>
            </a:endParaRPr>
          </a:p>
        </p:txBody>
      </p:sp>
      <p:pic>
        <p:nvPicPr>
          <p:cNvPr id="4" name="Picture 3" descr="Download Free png Commensalism - LM White Biology - DLPNG.co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438400"/>
            <a:ext cx="4114800" cy="4114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 descr="Commensalism Definition, Examples, and Relationships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438400"/>
            <a:ext cx="4572000" cy="4141303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838200"/>
            <a:ext cx="70866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Mutualism: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It is </a:t>
            </a:r>
            <a:r>
              <a:rPr lang="en-US" sz="2400" u="sng" dirty="0" smtClean="0">
                <a:solidFill>
                  <a:srgbClr val="7030A0"/>
                </a:solidFill>
                <a:latin typeface="Arial Black" pitchFamily="34" charset="0"/>
              </a:rPr>
              <a:t>usually obligatory </a:t>
            </a:r>
            <a:r>
              <a:rPr lang="en-US" sz="2400" dirty="0" smtClean="0">
                <a:solidFill>
                  <a:srgbClr val="7030A0"/>
                </a:solidFill>
                <a:latin typeface="Arial Black" pitchFamily="34" charset="0"/>
              </a:rPr>
              <a:t>association of two organisms where both are benefited by each other. </a:t>
            </a: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Example -  </a:t>
            </a:r>
            <a:r>
              <a:rPr lang="en-US" sz="2000" dirty="0">
                <a:solidFill>
                  <a:srgbClr val="002060"/>
                </a:solidFill>
                <a:latin typeface="Arial Black" pitchFamily="34" charset="0"/>
              </a:rPr>
              <a:t>Relationship between Sea anemone and clown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fish.</a:t>
            </a:r>
            <a:endParaRPr lang="en-US" sz="2000" dirty="0">
              <a:solidFill>
                <a:srgbClr val="002060"/>
              </a:solidFill>
              <a:latin typeface="Arial Black" pitchFamily="34" charset="0"/>
            </a:endParaRPr>
          </a:p>
          <a:p>
            <a:pPr algn="just"/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              Intestinal flagellate protozoan present  inside the termite.</a:t>
            </a:r>
          </a:p>
          <a:p>
            <a:pPr algn="just"/>
            <a:endParaRPr lang="en-US" sz="2400" dirty="0">
              <a:latin typeface="Arial Black" pitchFamily="34" charset="0"/>
            </a:endParaRPr>
          </a:p>
        </p:txBody>
      </p:sp>
      <p:pic>
        <p:nvPicPr>
          <p:cNvPr id="4" name="Picture 3" descr="Termite gut - microbewik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4231378"/>
            <a:ext cx="3810000" cy="2066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 descr="Clownfish &amp; Sea Anemones: A Symbiotic Relationship - Video &amp; Lesson  Transcript | Study.com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556"/>
          <a:stretch/>
        </p:blipFill>
        <p:spPr bwMode="auto">
          <a:xfrm>
            <a:off x="615398" y="4439271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Rectangle 5"/>
          <p:cNvSpPr/>
          <p:nvPr/>
        </p:nvSpPr>
        <p:spPr>
          <a:xfrm>
            <a:off x="615398" y="6334746"/>
            <a:ext cx="2870752" cy="4470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Sea Anemone and Clown fish </a:t>
            </a:r>
            <a:endParaRPr lang="en-IN" sz="1600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1324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0"/>
            <a:ext cx="6096000" cy="12192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1066800"/>
            <a:ext cx="6324600" cy="5105400"/>
          </a:xfrm>
        </p:spPr>
        <p:txBody>
          <a:bodyPr>
            <a:normAutofit/>
          </a:bodyPr>
          <a:lstStyle/>
          <a:p>
            <a:pPr algn="ctr">
              <a:lnSpc>
                <a:spcPct val="200000"/>
              </a:lnSpc>
            </a:pPr>
            <a:endParaRPr lang="en-US" sz="2400" b="1" dirty="0" smtClean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Predation: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 Black" pitchFamily="34" charset="0"/>
              </a:rPr>
              <a:t>It is usually a short term relationship between two individuals in which one individual kills other individual for food. </a:t>
            </a:r>
          </a:p>
          <a:p>
            <a:pPr algn="just"/>
            <a:endParaRPr lang="en-US" sz="2400" dirty="0" smtClean="0">
              <a:latin typeface="Arial Black" pitchFamily="34" charset="0"/>
            </a:endParaRPr>
          </a:p>
        </p:txBody>
      </p:sp>
      <p:pic>
        <p:nvPicPr>
          <p:cNvPr id="6" name="Picture 5" descr="Ecology | Biology with Valerie (: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505200"/>
            <a:ext cx="2788920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467600" cy="6858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990600"/>
            <a:ext cx="7315200" cy="5867400"/>
          </a:xfrm>
        </p:spPr>
        <p:txBody>
          <a:bodyPr>
            <a:normAutofit/>
          </a:bodyPr>
          <a:lstStyle/>
          <a:p>
            <a:pPr algn="just"/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 err="1" smtClean="0">
                <a:solidFill>
                  <a:srgbClr val="FF0000"/>
                </a:solidFill>
                <a:latin typeface="Arial Black" pitchFamily="34" charset="0"/>
              </a:rPr>
              <a:t>Phoresis</a:t>
            </a:r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:</a:t>
            </a:r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means “traveling together”. In this relationship two partners have </a:t>
            </a:r>
            <a:r>
              <a:rPr lang="en-US" sz="2000" u="sng" dirty="0" smtClean="0">
                <a:solidFill>
                  <a:srgbClr val="7030A0"/>
                </a:solidFill>
                <a:latin typeface="Arial Black" pitchFamily="34" charset="0"/>
              </a:rPr>
              <a:t>no metabolic </a:t>
            </a:r>
            <a:r>
              <a:rPr lang="en-US" sz="2000" dirty="0" smtClean="0">
                <a:solidFill>
                  <a:srgbClr val="7030A0"/>
                </a:solidFill>
                <a:latin typeface="Arial Black" pitchFamily="34" charset="0"/>
              </a:rPr>
              <a:t>dependence. One organism is simply transports or shelters by the other organism.</a:t>
            </a:r>
            <a:r>
              <a:rPr lang="en-US" sz="2400" dirty="0" smtClean="0">
                <a:latin typeface="Arial Black" pitchFamily="34" charset="0"/>
              </a:rPr>
              <a:t> </a:t>
            </a:r>
          </a:p>
          <a:p>
            <a:pPr algn="just"/>
            <a:r>
              <a:rPr lang="en-US" dirty="0" smtClean="0">
                <a:solidFill>
                  <a:srgbClr val="002060"/>
                </a:solidFill>
                <a:latin typeface="Arial Black" pitchFamily="34" charset="0"/>
              </a:rPr>
              <a:t>e.g. Bacteria and amoebic cysts are carried on the leg of fly.</a:t>
            </a:r>
          </a:p>
        </p:txBody>
      </p:sp>
      <p:pic>
        <p:nvPicPr>
          <p:cNvPr id="4" name="Picture 3" descr="C:\Users\ACER\Desktop\cyst of b.col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3492" y="4343400"/>
            <a:ext cx="685800" cy="60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CER\Desktop\tabanu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905792" y="4028408"/>
            <a:ext cx="1523144" cy="1543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2895600" y="5638800"/>
            <a:ext cx="1407892" cy="228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Fly</a:t>
            </a:r>
            <a:endParaRPr lang="en-IN" dirty="0"/>
          </a:p>
        </p:txBody>
      </p:sp>
      <p:sp>
        <p:nvSpPr>
          <p:cNvPr id="7" name="Rectangle 6"/>
          <p:cNvSpPr/>
          <p:nvPr/>
        </p:nvSpPr>
        <p:spPr>
          <a:xfrm>
            <a:off x="4989292" y="5143072"/>
            <a:ext cx="725708" cy="2671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IN" dirty="0" smtClean="0"/>
              <a:t>Cyst</a:t>
            </a:r>
            <a:endParaRPr lang="en-IN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3438748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0"/>
            <a:ext cx="7086600" cy="914400"/>
          </a:xfrm>
        </p:spPr>
        <p:txBody>
          <a:bodyPr>
            <a:normAutofit/>
          </a:bodyPr>
          <a:lstStyle/>
          <a:p>
            <a:pPr algn="ctr"/>
            <a:r>
              <a:rPr lang="en-US" sz="3200" dirty="0" smtClean="0">
                <a:latin typeface="Arial Black" pitchFamily="34" charset="0"/>
              </a:rPr>
              <a:t>Animal Association</a:t>
            </a:r>
            <a:endParaRPr lang="en-US" sz="3200" dirty="0">
              <a:latin typeface="Arial Black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914400"/>
            <a:ext cx="5791200" cy="5867400"/>
          </a:xfrm>
        </p:spPr>
        <p:txBody>
          <a:bodyPr>
            <a:normAutofit/>
          </a:bodyPr>
          <a:lstStyle/>
          <a:p>
            <a:pPr algn="just"/>
            <a:endParaRPr lang="en-US" sz="2400" b="1" dirty="0">
              <a:solidFill>
                <a:srgbClr val="FFFF00"/>
              </a:solidFill>
              <a:latin typeface="Arial Black" pitchFamily="34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latin typeface="Arial Black" pitchFamily="34" charset="0"/>
              </a:rPr>
              <a:t>Parasitism:</a:t>
            </a:r>
            <a:r>
              <a:rPr lang="en-US" sz="2400" b="1" dirty="0">
                <a:solidFill>
                  <a:srgbClr val="FFFF00"/>
                </a:solidFill>
                <a:latin typeface="Arial Black" pitchFamily="34" charset="0"/>
              </a:rPr>
              <a:t> </a:t>
            </a:r>
            <a:r>
              <a:rPr lang="en-US" sz="2400" dirty="0">
                <a:solidFill>
                  <a:srgbClr val="002060"/>
                </a:solidFill>
                <a:latin typeface="Arial Black" pitchFamily="34" charset="0"/>
              </a:rPr>
              <a:t>It is a harmful association in which parasite is metabolically dependent on the </a:t>
            </a:r>
            <a:r>
              <a:rPr lang="en-US" sz="2400" dirty="0" smtClean="0">
                <a:solidFill>
                  <a:srgbClr val="002060"/>
                </a:solidFill>
                <a:latin typeface="Arial Black" pitchFamily="34" charset="0"/>
              </a:rPr>
              <a:t>host</a:t>
            </a:r>
            <a:endParaRPr lang="en-US" sz="2400" dirty="0">
              <a:solidFill>
                <a:srgbClr val="002060"/>
              </a:solidFill>
              <a:latin typeface="Arial Black" pitchFamily="34" charset="0"/>
            </a:endParaRPr>
          </a:p>
        </p:txBody>
      </p:sp>
      <p:pic>
        <p:nvPicPr>
          <p:cNvPr id="8" name="Picture 7" descr="AP Biology for Dummies: Mutualism, Parasitism, Commensalism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72057"/>
            <a:ext cx="3333750" cy="2600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Anopheles stephensi – Wikipédia, a enciclopédia livre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2622" y="3476831"/>
            <a:ext cx="3609975" cy="23907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086600" y="6540500"/>
            <a:ext cx="2057400" cy="292100"/>
          </a:xfrm>
          <a:prstGeom prst="rect">
            <a:avLst/>
          </a:prstGeom>
          <a:solidFill>
            <a:schemeClr val="accent1"/>
          </a:solidFill>
          <a:ln w="12700" cap="sq" algn="ctr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IN" altLang="en-US" sz="1200" dirty="0"/>
              <a:t>Image source: Google image</a:t>
            </a:r>
          </a:p>
        </p:txBody>
      </p:sp>
    </p:spTree>
    <p:extLst>
      <p:ext uri="{BB962C8B-B14F-4D97-AF65-F5344CB8AC3E}">
        <p14:creationId xmlns:p14="http://schemas.microsoft.com/office/powerpoint/2010/main" val="275435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895600"/>
            <a:ext cx="6477000" cy="17526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8800" dirty="0" smtClean="0">
                <a:solidFill>
                  <a:schemeClr val="accent1"/>
                </a:solidFill>
                <a:latin typeface="Berlin Sans FB Demi" panose="020E0802020502020306" pitchFamily="34" charset="0"/>
              </a:rPr>
              <a:t>THANK U</a:t>
            </a:r>
            <a:endParaRPr lang="en-US" sz="8800" dirty="0">
              <a:solidFill>
                <a:srgbClr val="7030A0"/>
              </a:solidFill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09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1174</TotalTime>
  <Words>295</Words>
  <Application>Microsoft Office PowerPoint</Application>
  <PresentationFormat>On-screen Show (4:3)</PresentationFormat>
  <Paragraphs>48</Paragraphs>
  <Slides>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Facet</vt:lpstr>
      <vt:lpstr>PowerPoint Presentation</vt:lpstr>
      <vt:lpstr> Animal Association</vt:lpstr>
      <vt:lpstr>Animal Association</vt:lpstr>
      <vt:lpstr>Animal Association</vt:lpstr>
      <vt:lpstr>Animal Association</vt:lpstr>
      <vt:lpstr>Animal Association</vt:lpstr>
      <vt:lpstr>Animal Association</vt:lpstr>
      <vt:lpstr>Animal Association</vt:lpstr>
      <vt:lpstr>THANK U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GENERAL VETERINARY PARASITOLOGY</dc:title>
  <dc:creator>Dr.Ajit</dc:creator>
  <cp:lastModifiedBy>Ajit Kumar</cp:lastModifiedBy>
  <cp:revision>146</cp:revision>
  <dcterms:created xsi:type="dcterms:W3CDTF">2006-08-16T00:00:00Z</dcterms:created>
  <dcterms:modified xsi:type="dcterms:W3CDTF">2020-10-06T07:21:18Z</dcterms:modified>
</cp:coreProperties>
</file>