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2DBE-F466-466D-9BF0-D799AF871FCA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02609-32F5-4CFC-85A2-77AE7D9245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55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02609-32F5-4CFC-85A2-77AE7D92459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1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0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3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0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58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08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26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8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3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69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77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2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3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67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3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1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2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4D2B-358F-48DA-929A-275E0F0565D7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DE30FE-67AF-488B-AA6A-7363FE698B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0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285" y="609600"/>
            <a:ext cx="5301761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500" b="1" dirty="0" smtClean="0">
                <a:solidFill>
                  <a:srgbClr val="FFFFFF"/>
                </a:solidFill>
              </a:rPr>
              <a:t>APOPTOSIS</a:t>
            </a:r>
            <a:r>
              <a:rPr lang="en-IN" sz="2500" b="1" dirty="0">
                <a:solidFill>
                  <a:srgbClr val="FFFFFF"/>
                </a:solidFill>
              </a:rPr>
              <a:t/>
            </a:r>
            <a:br>
              <a:rPr lang="en-IN" sz="2500" b="1" dirty="0">
                <a:solidFill>
                  <a:srgbClr val="FFFFFF"/>
                </a:solidFill>
              </a:rPr>
            </a:br>
            <a:r>
              <a:rPr lang="en-IN" sz="2500" b="1" dirty="0">
                <a:solidFill>
                  <a:srgbClr val="FFFFFF"/>
                </a:solidFill>
              </a:rPr>
              <a:t/>
            </a:r>
            <a:br>
              <a:rPr lang="en-IN" sz="2500" b="1" dirty="0">
                <a:solidFill>
                  <a:srgbClr val="FFFFFF"/>
                </a:solidFill>
              </a:rPr>
            </a:br>
            <a:r>
              <a:rPr lang="en-IN" sz="1600" b="1" dirty="0">
                <a:solidFill>
                  <a:srgbClr val="FFFFFF"/>
                </a:solidFill>
              </a:rPr>
              <a:t>Course Title: </a:t>
            </a:r>
            <a:r>
              <a:rPr lang="en-IN" sz="1600" b="1" dirty="0" smtClean="0">
                <a:solidFill>
                  <a:srgbClr val="FFFFFF"/>
                </a:solidFill>
              </a:rPr>
              <a:t>(VETERINARY PATHOLOGY (Paper-I)</a:t>
            </a:r>
            <a:r>
              <a:rPr lang="en-IN" sz="1600" b="1" dirty="0">
                <a:solidFill>
                  <a:srgbClr val="FFFFFF"/>
                </a:solidFill>
              </a:rPr>
              <a:t/>
            </a:r>
            <a:br>
              <a:rPr lang="en-IN" sz="1600" b="1" dirty="0">
                <a:solidFill>
                  <a:srgbClr val="FFFFFF"/>
                </a:solidFill>
              </a:rPr>
            </a:br>
            <a:r>
              <a:rPr lang="en-IN" sz="1600" b="1" dirty="0" smtClean="0">
                <a:solidFill>
                  <a:srgbClr val="FFFFFF"/>
                </a:solidFill>
              </a:rPr>
              <a:t>UNIT </a:t>
            </a:r>
            <a:r>
              <a:rPr lang="en-IN" sz="1600" b="1" dirty="0">
                <a:solidFill>
                  <a:srgbClr val="FFFFFF"/>
                </a:solidFill>
              </a:rPr>
              <a:t>No</a:t>
            </a:r>
            <a:r>
              <a:rPr lang="en-IN" sz="1600" b="1" dirty="0" smtClean="0">
                <a:solidFill>
                  <a:srgbClr val="FFFFFF"/>
                </a:solidFill>
              </a:rPr>
              <a:t>.     : I</a:t>
            </a:r>
            <a:r>
              <a:rPr lang="en-IN" sz="1600" b="1" dirty="0">
                <a:solidFill>
                  <a:srgbClr val="FFFFFF"/>
                </a:solidFill>
              </a:rPr>
              <a:t/>
            </a:r>
            <a:br>
              <a:rPr lang="en-IN" sz="1600" b="1" dirty="0">
                <a:solidFill>
                  <a:srgbClr val="FFFFFF"/>
                </a:solidFill>
              </a:rPr>
            </a:br>
            <a:endParaRPr lang="en-IN" sz="1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5" y="2845797"/>
            <a:ext cx="4512988" cy="1483297"/>
          </a:xfrm>
        </p:spPr>
        <p:txBody>
          <a:bodyPr anchor="t">
            <a:normAutofit/>
          </a:bodyPr>
          <a:lstStyle/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DR</a:t>
            </a:r>
            <a:r>
              <a:rPr lang="en-US" altLang="en-US" b="1" dirty="0">
                <a:solidFill>
                  <a:srgbClr val="FFFFFF"/>
                </a:solidFill>
              </a:rPr>
              <a:t>. KAUSHAL KUMAR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Assistant Professor &amp; Head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Department of Veterinary Pathology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Bihar Veterinary College, BASU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4" descr="Apoptosis Assays | Thermo Fisher Scientific - 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13618"/>
          <a:stretch/>
        </p:blipFill>
        <p:spPr bwMode="auto">
          <a:xfrm>
            <a:off x="289676" y="1556236"/>
            <a:ext cx="4765901" cy="334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dirty="0"/>
              <a:t>Introduction</a:t>
            </a:r>
          </a:p>
        </p:txBody>
      </p:sp>
      <p:pic>
        <p:nvPicPr>
          <p:cNvPr id="6" name="Picture 2" descr="Apoptosis (article) | Developmental biology | Khan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77" y="1547878"/>
            <a:ext cx="5812083" cy="435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147" y="1835274"/>
            <a:ext cx="4237892" cy="489963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Programmed Cell Death</a:t>
            </a:r>
          </a:p>
          <a:p>
            <a:endParaRPr lang="en-IN" dirty="0" smtClean="0"/>
          </a:p>
          <a:p>
            <a:r>
              <a:rPr lang="en-IN" dirty="0" smtClean="0"/>
              <a:t>An intricate event</a:t>
            </a:r>
          </a:p>
          <a:p>
            <a:pPr marL="0" indent="0">
              <a:buNone/>
            </a:pPr>
            <a:endParaRPr lang="en-IN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An Tightly regulated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N" dirty="0"/>
              <a:t>	</a:t>
            </a:r>
            <a:r>
              <a:rPr lang="en-IN" dirty="0" smtClean="0"/>
              <a:t>Internal Suicide Program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 </a:t>
            </a:r>
            <a:r>
              <a:rPr lang="en-IN" dirty="0" smtClean="0"/>
              <a:t>Function: </a:t>
            </a:r>
            <a:r>
              <a:rPr lang="en-IN" dirty="0"/>
              <a:t>T</a:t>
            </a:r>
            <a:r>
              <a:rPr lang="en-IN" dirty="0" smtClean="0"/>
              <a:t>o eliminate unwanted cell selectively</a:t>
            </a:r>
          </a:p>
          <a:p>
            <a:endParaRPr lang="en-IN" dirty="0"/>
          </a:p>
          <a:p>
            <a:r>
              <a:rPr lang="en-IN" dirty="0" smtClean="0"/>
              <a:t>Dead Cell rapidly cleared before it leaks out.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 </a:t>
            </a:r>
            <a:r>
              <a:rPr lang="en-IN" dirty="0" smtClean="0"/>
              <a:t>Apoptosis is fundamentally different from necrosis.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151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859" y="3660618"/>
            <a:ext cx="8596668" cy="1320800"/>
          </a:xfrm>
        </p:spPr>
        <p:txBody>
          <a:bodyPr/>
          <a:lstStyle/>
          <a:p>
            <a:pPr algn="ctr"/>
            <a:r>
              <a:rPr lang="en-IN" dirty="0"/>
              <a:t>ETIOLOGY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499" y="481412"/>
            <a:ext cx="6403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solidFill>
                  <a:schemeClr val="accent2">
                    <a:lumMod val="75000"/>
                  </a:schemeClr>
                </a:solidFill>
              </a:rPr>
              <a:t>Causes of Apoptosis</a:t>
            </a:r>
            <a:endParaRPr lang="en-IN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3" y="1775013"/>
            <a:ext cx="9972737" cy="426635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May be Physiologic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Programmed destruction of cell during embryogenesis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Hormone –dependent involution of tissue( endometrium)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Death of cell that have served their purpose ( </a:t>
            </a:r>
            <a:r>
              <a:rPr lang="en-IN" sz="1200" dirty="0" smtClean="0">
                <a:solidFill>
                  <a:schemeClr val="tx1"/>
                </a:solidFill>
              </a:rPr>
              <a:t>Neutrophils after acute inflammation)</a:t>
            </a:r>
          </a:p>
          <a:p>
            <a:pPr marL="0" indent="0">
              <a:buNone/>
            </a:pP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OR May be  Pathologic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DNA Damage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Cell death in certain viral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Cytotoxic T Cell causes apoptosis in tumours and rejection in transplanted tissue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1200" dirty="0">
              <a:solidFill>
                <a:srgbClr val="FF0000"/>
              </a:solidFill>
            </a:endParaRPr>
          </a:p>
          <a:p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3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006"/>
          </a:xfrm>
        </p:spPr>
        <p:txBody>
          <a:bodyPr/>
          <a:lstStyle/>
          <a:p>
            <a:pPr algn="ctr"/>
            <a:r>
              <a:rPr lang="en-IN" b="1" dirty="0" smtClean="0"/>
              <a:t>Morphologic </a:t>
            </a:r>
            <a:r>
              <a:rPr lang="en-IN" b="1" dirty="0" err="1" smtClean="0"/>
              <a:t>Cahnges</a:t>
            </a:r>
            <a:endParaRPr lang="en-IN" b="1" dirty="0"/>
          </a:p>
        </p:txBody>
      </p:sp>
      <p:pic>
        <p:nvPicPr>
          <p:cNvPr id="3074" name="Picture 2" descr="Apopto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21" y="1338606"/>
            <a:ext cx="6113879" cy="4994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64931" y="1758462"/>
            <a:ext cx="50995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Cell shrinkage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Chromatin condensation &amp; fragmentation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Cellular blabbing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dirty="0" smtClean="0"/>
              <a:t>Fragmentation into apoptotic bodies</a:t>
            </a:r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phagocytosis of apoptotic bodies by adjacent healthy cell/macrophages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63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006"/>
          </a:xfrm>
        </p:spPr>
        <p:txBody>
          <a:bodyPr/>
          <a:lstStyle/>
          <a:p>
            <a:pPr algn="ctr"/>
            <a:r>
              <a:rPr lang="en-IN" b="1" dirty="0" smtClean="0"/>
              <a:t>Biochemical </a:t>
            </a:r>
            <a:r>
              <a:rPr lang="en-IN" b="1" dirty="0" err="1" smtClean="0"/>
              <a:t>Cahnges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8462"/>
            <a:ext cx="6664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dirty="0" smtClean="0"/>
              <a:t>Protein breakdown occurs through </a:t>
            </a:r>
            <a:r>
              <a:rPr lang="en-IN" b="1" dirty="0"/>
              <a:t>CASPASES</a:t>
            </a:r>
          </a:p>
          <a:p>
            <a:r>
              <a:rPr lang="en-IN" dirty="0"/>
              <a:t> </a:t>
            </a:r>
            <a:r>
              <a:rPr lang="en-IN" dirty="0" smtClean="0"/>
              <a:t>    </a:t>
            </a:r>
            <a:r>
              <a:rPr lang="en-IN" sz="1400" dirty="0" smtClean="0"/>
              <a:t>( having an active site </a:t>
            </a:r>
            <a:r>
              <a:rPr lang="en-IN" b="1" dirty="0" smtClean="0">
                <a:solidFill>
                  <a:srgbClr val="FF0000"/>
                </a:solidFill>
              </a:rPr>
              <a:t>c</a:t>
            </a:r>
            <a:r>
              <a:rPr lang="en-IN" sz="1400" dirty="0" smtClean="0"/>
              <a:t>ysteine cleave at </a:t>
            </a:r>
            <a:r>
              <a:rPr lang="en-IN" dirty="0" smtClean="0">
                <a:solidFill>
                  <a:srgbClr val="FF0000"/>
                </a:solidFill>
              </a:rPr>
              <a:t>aspa</a:t>
            </a:r>
            <a:r>
              <a:rPr lang="en-IN" sz="1400" dirty="0" smtClean="0"/>
              <a:t>rtate residues)</a:t>
            </a:r>
            <a:endParaRPr lang="en-IN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Cleavage of DNA into fragments(= ladder pattern on AGPT)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Plasma membrane alteration (flipping of </a:t>
            </a:r>
            <a:r>
              <a:rPr lang="en-IN" dirty="0" err="1" smtClean="0"/>
              <a:t>phosphati-dylserine</a:t>
            </a:r>
            <a:r>
              <a:rPr lang="en-IN" dirty="0" smtClean="0"/>
              <a:t> in-n-out)  allow their recognition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pic>
        <p:nvPicPr>
          <p:cNvPr id="5126" name="Picture 6" descr="DNA ladderi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61" y="2009059"/>
            <a:ext cx="2822331" cy="30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5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859" y="3660618"/>
            <a:ext cx="8596668" cy="1320800"/>
          </a:xfrm>
        </p:spPr>
        <p:txBody>
          <a:bodyPr/>
          <a:lstStyle/>
          <a:p>
            <a:pPr algn="ctr"/>
            <a:r>
              <a:rPr lang="en-IN" dirty="0"/>
              <a:t>ETIOLOGY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499" y="481412"/>
            <a:ext cx="711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solidFill>
                  <a:schemeClr val="accent2">
                    <a:lumMod val="75000"/>
                  </a:schemeClr>
                </a:solidFill>
              </a:rPr>
              <a:t>Necrosis Vs Apoptosis</a:t>
            </a:r>
            <a:endParaRPr lang="en-IN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Apoptosis vs. Necrosis – sanjay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9" y="1442212"/>
            <a:ext cx="6870925" cy="5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649"/>
            <a:ext cx="9368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accent2">
                    <a:lumMod val="75000"/>
                  </a:schemeClr>
                </a:solidFill>
              </a:rPr>
              <a:t>Differential features of Apoptosis &amp; Necrosis</a:t>
            </a:r>
            <a:endParaRPr lang="en-I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30465"/>
              </p:ext>
            </p:extLst>
          </p:nvPr>
        </p:nvGraphicFramePr>
        <p:xfrm>
          <a:off x="322723" y="899071"/>
          <a:ext cx="9099178" cy="5498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589">
                  <a:extLst>
                    <a:ext uri="{9D8B030D-6E8A-4147-A177-3AD203B41FA5}">
                      <a16:colId xmlns:a16="http://schemas.microsoft.com/office/drawing/2014/main" val="62049664"/>
                    </a:ext>
                  </a:extLst>
                </a:gridCol>
                <a:gridCol w="4549589">
                  <a:extLst>
                    <a:ext uri="{9D8B030D-6E8A-4147-A177-3AD203B41FA5}">
                      <a16:colId xmlns:a16="http://schemas.microsoft.com/office/drawing/2014/main" val="1370495981"/>
                    </a:ext>
                  </a:extLst>
                </a:gridCol>
              </a:tblGrid>
              <a:tr h="185658">
                <a:tc>
                  <a:txBody>
                    <a:bodyPr/>
                    <a:lstStyle/>
                    <a:p>
                      <a:r>
                        <a:rPr lang="en-IN" dirty="0" smtClean="0"/>
                        <a:t>Apoptosis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Necrosis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43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Affects Single cells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Affects groups of neighbouring cells 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82328"/>
                  </a:ext>
                </a:extLst>
              </a:tr>
              <a:tr h="22217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No Inflammatory response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Significant inflammatory response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91783"/>
                  </a:ext>
                </a:extLst>
              </a:tr>
              <a:tr h="4117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Cell shrinkage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Cell swelling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9733"/>
                  </a:ext>
                </a:extLst>
              </a:tr>
              <a:tr h="23982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Membrane blabbing but integrity maintained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Loss of membrane integrity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86064"/>
                  </a:ext>
                </a:extLst>
              </a:tr>
              <a:tr h="80998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Increased mitochondria membrane</a:t>
                      </a:r>
                      <a:r>
                        <a:rPr lang="en-IN" sz="1600" baseline="0" dirty="0" smtClean="0"/>
                        <a:t> permeability, release of pro-apoptotic proteins and formation of apoptotic bodies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Organelle</a:t>
                      </a:r>
                      <a:r>
                        <a:rPr lang="en-IN" sz="1600" baseline="0" dirty="0" smtClean="0"/>
                        <a:t> swelling and lysosomal leakage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60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Chromatin condensation and non-random DNA fragmentation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Random degradation of DNA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53796"/>
                  </a:ext>
                </a:extLst>
              </a:tr>
              <a:tr h="6462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Apoptotic bodies ingested by neighbouring cells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IN" sz="1600" dirty="0" smtClean="0"/>
                        <a:t>Lysed cells ingested by macrophages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1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5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References: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154111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IN" dirty="0" smtClean="0">
                <a:solidFill>
                  <a:schemeClr val="accent1"/>
                </a:solidFill>
              </a:rPr>
              <a:t>Book : “Pathologic Basis of Disease” By Robbins and </a:t>
            </a:r>
            <a:r>
              <a:rPr lang="en-IN" dirty="0" err="1" smtClean="0">
                <a:solidFill>
                  <a:schemeClr val="accent1"/>
                </a:solidFill>
              </a:rPr>
              <a:t>Cotran</a:t>
            </a:r>
            <a:r>
              <a:rPr lang="en-IN" dirty="0" smtClean="0">
                <a:solidFill>
                  <a:schemeClr val="accent1"/>
                </a:solidFill>
              </a:rPr>
              <a:t>, Eighth edition</a:t>
            </a:r>
            <a:endParaRPr lang="en-IN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dirty="0" smtClean="0">
                <a:solidFill>
                  <a:schemeClr val="accent1"/>
                </a:solidFill>
              </a:rPr>
              <a:t>Pictures are taken from www.google .com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Card Mouse Text Thank You Stock Vector (Royalty Free) 15266130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"/>
          <a:stretch/>
        </p:blipFill>
        <p:spPr bwMode="auto">
          <a:xfrm>
            <a:off x="601580" y="66418"/>
            <a:ext cx="8277725" cy="674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5648" y="860080"/>
            <a:ext cx="341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endParaRPr lang="en-IN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65" cy="425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7935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rresponding aut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5" y="1196990875"/>
            <a:ext cx="666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09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258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APOPTOSIS  Course Title: (VETERINARY PATHOLOGY (Paper-I) UNIT No.     : I </vt:lpstr>
      <vt:lpstr>Introduction</vt:lpstr>
      <vt:lpstr>ETIOLOGY</vt:lpstr>
      <vt:lpstr>Morphologic Cahnges</vt:lpstr>
      <vt:lpstr>Biochemical Cahnges</vt:lpstr>
      <vt:lpstr>ETIOLOGY</vt:lpstr>
      <vt:lpstr>PowerPoint Presentation</vt:lpstr>
      <vt:lpstr>References: 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Kaushal umar</dc:title>
  <dc:creator>HP</dc:creator>
  <cp:lastModifiedBy>HP</cp:lastModifiedBy>
  <cp:revision>59</cp:revision>
  <dcterms:created xsi:type="dcterms:W3CDTF">2020-06-16T08:30:19Z</dcterms:created>
  <dcterms:modified xsi:type="dcterms:W3CDTF">2020-10-14T06:25:52Z</dcterms:modified>
</cp:coreProperties>
</file>