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990600"/>
            <a:ext cx="8153400" cy="5029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                                                                                  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BLOAT</a:t>
            </a:r>
            <a:endParaRPr lang="en-US" sz="3200" b="1" dirty="0">
              <a:solidFill>
                <a:srgbClr val="002060"/>
              </a:solidFill>
            </a:endParaRPr>
          </a:p>
          <a:p>
            <a:pPr algn="ctr"/>
            <a:endParaRPr lang="en-US" sz="2000" b="1" dirty="0" smtClean="0">
              <a:solidFill>
                <a:srgbClr val="002060"/>
              </a:solidFill>
            </a:endParaRP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r>
              <a:rPr lang="en-US" sz="2000" b="1" smtClean="0">
                <a:solidFill>
                  <a:srgbClr val="002060"/>
                </a:solidFill>
              </a:rPr>
              <a:t>                                                                               Dr</a:t>
            </a:r>
            <a:r>
              <a:rPr lang="en-US" sz="2000" b="1" dirty="0">
                <a:solidFill>
                  <a:srgbClr val="002060"/>
                </a:solidFill>
              </a:rPr>
              <a:t>. Anil Kumar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    4th Professional </a:t>
            </a:r>
            <a:r>
              <a:rPr lang="en-US" sz="2000" b="1" dirty="0" smtClean="0">
                <a:solidFill>
                  <a:srgbClr val="002060"/>
                </a:solidFill>
              </a:rPr>
              <a:t>(VCP-II)                                          Asst</a:t>
            </a:r>
            <a:r>
              <a:rPr lang="en-US" sz="2000" b="1" dirty="0">
                <a:solidFill>
                  <a:srgbClr val="002060"/>
                </a:solidFill>
              </a:rPr>
              <a:t>. Professor    					      </a:t>
            </a:r>
            <a:r>
              <a:rPr lang="en-US" sz="2000" b="1" dirty="0" smtClean="0">
                <a:solidFill>
                  <a:srgbClr val="002060"/>
                </a:solidFill>
              </a:rPr>
              <a:t>           </a:t>
            </a:r>
            <a:r>
              <a:rPr lang="en-US" sz="2000" b="1" dirty="0">
                <a:solidFill>
                  <a:srgbClr val="002060"/>
                </a:solidFill>
              </a:rPr>
              <a:t>Dept. of VCC</a:t>
            </a:r>
          </a:p>
        </p:txBody>
      </p:sp>
    </p:spTree>
    <p:extLst>
      <p:ext uri="{BB962C8B-B14F-4D97-AF65-F5344CB8AC3E}">
        <p14:creationId xmlns:p14="http://schemas.microsoft.com/office/powerpoint/2010/main" val="102894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855"/>
            <a:ext cx="91440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BLOAT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172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Overdistension</a:t>
            </a:r>
            <a:r>
              <a:rPr lang="en-US" dirty="0" smtClean="0"/>
              <a:t> </a:t>
            </a:r>
            <a:r>
              <a:rPr lang="en-US" dirty="0"/>
              <a:t>of the </a:t>
            </a:r>
            <a:r>
              <a:rPr lang="en-US" dirty="0" err="1"/>
              <a:t>rumenoreticulum</a:t>
            </a:r>
            <a:r>
              <a:rPr lang="en-US" dirty="0"/>
              <a:t> with the gases of </a:t>
            </a:r>
            <a:r>
              <a:rPr lang="en-US" dirty="0" smtClean="0"/>
              <a:t>fermentation</a:t>
            </a:r>
          </a:p>
          <a:p>
            <a:pPr algn="just"/>
            <a:r>
              <a:rPr lang="en-US" dirty="0" smtClean="0"/>
              <a:t> Either </a:t>
            </a:r>
            <a:r>
              <a:rPr lang="en-US" dirty="0"/>
              <a:t>in the form of a persistent foam mixed with the </a:t>
            </a:r>
            <a:r>
              <a:rPr lang="en-US" dirty="0" err="1"/>
              <a:t>ruminal</a:t>
            </a:r>
            <a:r>
              <a:rPr lang="en-US" dirty="0"/>
              <a:t> contents </a:t>
            </a:r>
            <a:r>
              <a:rPr lang="en-US" dirty="0" smtClean="0"/>
              <a:t>      primary </a:t>
            </a:r>
            <a:r>
              <a:rPr lang="en-US" dirty="0"/>
              <a:t>or frothy </a:t>
            </a:r>
            <a:r>
              <a:rPr lang="en-US" dirty="0" smtClean="0"/>
              <a:t>bloat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form of free-gas separated from the </a:t>
            </a:r>
            <a:r>
              <a:rPr lang="en-US" dirty="0" err="1"/>
              <a:t>ingesta</a:t>
            </a:r>
            <a:r>
              <a:rPr lang="en-US" dirty="0"/>
              <a:t> </a:t>
            </a:r>
            <a:r>
              <a:rPr lang="en-US" dirty="0" smtClean="0"/>
              <a:t>          	secondary </a:t>
            </a:r>
            <a:r>
              <a:rPr lang="en-US" dirty="0"/>
              <a:t>or free-gas bloat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Etiology: </a:t>
            </a:r>
          </a:p>
          <a:p>
            <a:pPr algn="just"/>
            <a:r>
              <a:rPr lang="en-US" dirty="0" smtClean="0"/>
              <a:t>Common in Cattle than other ruminants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Frothy </a:t>
            </a:r>
            <a:r>
              <a:rPr lang="en-US" b="1" dirty="0" smtClean="0">
                <a:solidFill>
                  <a:srgbClr val="FF0000"/>
                </a:solidFill>
              </a:rPr>
              <a:t>bloat </a:t>
            </a:r>
            <a:r>
              <a:rPr lang="en-US" dirty="0" smtClean="0"/>
              <a:t>is </a:t>
            </a:r>
            <a:r>
              <a:rPr lang="en-US" dirty="0"/>
              <a:t>associated with legume </a:t>
            </a:r>
            <a:r>
              <a:rPr lang="en-US" dirty="0" smtClean="0"/>
              <a:t>consumption(e.g</a:t>
            </a:r>
            <a:r>
              <a:rPr lang="en-US" dirty="0"/>
              <a:t>., alfalfa, clover</a:t>
            </a:r>
            <a:r>
              <a:rPr lang="en-US" dirty="0" smtClean="0"/>
              <a:t>).</a:t>
            </a:r>
          </a:p>
          <a:p>
            <a:pPr algn="just"/>
            <a:r>
              <a:rPr lang="en-US" dirty="0"/>
              <a:t> T</a:t>
            </a:r>
            <a:r>
              <a:rPr lang="en-US" dirty="0" smtClean="0"/>
              <a:t>hin </a:t>
            </a:r>
            <a:r>
              <a:rPr lang="en-US" dirty="0"/>
              <a:t>leaf structure of certain varieties of </a:t>
            </a:r>
            <a:r>
              <a:rPr lang="en-US" dirty="0" smtClean="0"/>
              <a:t>legumes coupled </a:t>
            </a:r>
            <a:r>
              <a:rPr lang="en-US" dirty="0"/>
              <a:t>with tender growth (early or late season) allows for more </a:t>
            </a:r>
            <a:r>
              <a:rPr lang="en-US" dirty="0" smtClean="0"/>
              <a:t>rapid bacterial </a:t>
            </a:r>
            <a:r>
              <a:rPr lang="en-US" dirty="0"/>
              <a:t>degradation and </a:t>
            </a:r>
            <a:r>
              <a:rPr lang="en-US" dirty="0" err="1"/>
              <a:t>intraruminal</a:t>
            </a:r>
            <a:r>
              <a:rPr lang="en-US" dirty="0"/>
              <a:t> particle suspension. </a:t>
            </a:r>
            <a:endParaRPr lang="en-US" dirty="0" smtClean="0"/>
          </a:p>
          <a:p>
            <a:pPr algn="just"/>
            <a:r>
              <a:rPr lang="en-US" dirty="0" smtClean="0"/>
              <a:t>Chloroplast released from </a:t>
            </a:r>
            <a:r>
              <a:rPr lang="en-US" dirty="0"/>
              <a:t>the legume leaf forms monomolecular foams that </a:t>
            </a:r>
            <a:r>
              <a:rPr lang="en-US" dirty="0" smtClean="0"/>
              <a:t>trap gas </a:t>
            </a:r>
            <a:r>
              <a:rPr lang="en-US" dirty="0"/>
              <a:t>bubbles.</a:t>
            </a:r>
          </a:p>
          <a:p>
            <a:pPr algn="just"/>
            <a:r>
              <a:rPr lang="en-US" dirty="0"/>
              <a:t>These foams have great surface tension and are highly stable</a:t>
            </a:r>
            <a:r>
              <a:rPr lang="en-US" dirty="0" smtClean="0"/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828800" y="1586484"/>
            <a:ext cx="489204" cy="2423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60" y="2092036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73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S</a:t>
            </a:r>
            <a:r>
              <a:rPr lang="en-US" sz="2400" dirty="0" smtClean="0"/>
              <a:t>mall </a:t>
            </a:r>
            <a:r>
              <a:rPr lang="en-US" sz="2400" dirty="0"/>
              <a:t>gas bubbles do not coalesce, the </a:t>
            </a:r>
            <a:r>
              <a:rPr lang="en-US" sz="2400" dirty="0" err="1"/>
              <a:t>cardia</a:t>
            </a:r>
            <a:r>
              <a:rPr lang="en-US" sz="2400" dirty="0"/>
              <a:t> or the </a:t>
            </a:r>
            <a:r>
              <a:rPr lang="en-US" sz="2400" dirty="0" err="1" smtClean="0"/>
              <a:t>forestomach</a:t>
            </a:r>
            <a:r>
              <a:rPr lang="en-US" sz="2400" dirty="0" smtClean="0"/>
              <a:t> cannot </a:t>
            </a:r>
            <a:r>
              <a:rPr lang="en-US" sz="2400" dirty="0"/>
              <a:t>be cleared of this foam, and the animal is unable to eructate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Feedlot Bloat: </a:t>
            </a:r>
            <a:r>
              <a:rPr lang="en-US" sz="2400" dirty="0" smtClean="0"/>
              <a:t>cattle </a:t>
            </a:r>
            <a:r>
              <a:rPr lang="en-US" sz="2400" dirty="0"/>
              <a:t>can also develop frothy bloat when more than 50% of their ration is being consumed as concentrate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 err="1"/>
              <a:t>mucoprotein</a:t>
            </a:r>
            <a:r>
              <a:rPr lang="en-US" sz="2400" dirty="0"/>
              <a:t> slime </a:t>
            </a:r>
            <a:r>
              <a:rPr lang="en-US" sz="2400" dirty="0" smtClean="0"/>
              <a:t>stabilizes the </a:t>
            </a:r>
            <a:r>
              <a:rPr lang="en-US" sz="2400" dirty="0"/>
              <a:t>foam. This foam is stable at a low pH created by lactate </a:t>
            </a:r>
            <a:r>
              <a:rPr lang="en-US" sz="2400" dirty="0" smtClean="0"/>
              <a:t>and VFA production.</a:t>
            </a:r>
          </a:p>
          <a:p>
            <a:pPr algn="just"/>
            <a:r>
              <a:rPr lang="en-US" sz="2400" dirty="0" smtClean="0"/>
              <a:t>Salivation </a:t>
            </a:r>
            <a:r>
              <a:rPr lang="en-US" sz="2400" dirty="0"/>
              <a:t>is decreased because of the fine grind of </a:t>
            </a:r>
            <a:r>
              <a:rPr lang="en-US" sz="2400" dirty="0" smtClean="0"/>
              <a:t>the diet</a:t>
            </a:r>
            <a:r>
              <a:rPr lang="en-US" sz="2400" dirty="0"/>
              <a:t>, which also lessens </a:t>
            </a:r>
            <a:r>
              <a:rPr lang="en-US" sz="2400" dirty="0" err="1"/>
              <a:t>intraruminal</a:t>
            </a:r>
            <a:r>
              <a:rPr lang="en-US" sz="2400" dirty="0"/>
              <a:t> buffering.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Free gas </a:t>
            </a:r>
            <a:r>
              <a:rPr lang="en-US" sz="2400" b="1" dirty="0" smtClean="0">
                <a:solidFill>
                  <a:srgbClr val="FF0000"/>
                </a:solidFill>
              </a:rPr>
              <a:t>bloat:  </a:t>
            </a:r>
            <a:r>
              <a:rPr lang="en-US" sz="2400" dirty="0"/>
              <a:t>is associated with a history of feeding whole or only partially chopped solid feeds (e.g., potatoes, apples, turnips</a:t>
            </a:r>
            <a:r>
              <a:rPr lang="en-US" sz="2400" dirty="0" smtClean="0"/>
              <a:t>).</a:t>
            </a:r>
          </a:p>
          <a:p>
            <a:pPr algn="just"/>
            <a:r>
              <a:rPr lang="en-US" sz="2400" dirty="0" smtClean="0"/>
              <a:t>Esophageal </a:t>
            </a:r>
            <a:r>
              <a:rPr lang="en-US" sz="2400" dirty="0"/>
              <a:t>obstruction caused by a foreign body, stenosis, or pressure from enlargement outside the esophagus, acute onset of </a:t>
            </a:r>
            <a:r>
              <a:rPr lang="en-US" sz="2400" dirty="0" err="1"/>
              <a:t>ruminal</a:t>
            </a:r>
            <a:r>
              <a:rPr lang="en-US" sz="2400" dirty="0"/>
              <a:t> </a:t>
            </a:r>
            <a:r>
              <a:rPr lang="en-US" sz="2400" dirty="0" err="1"/>
              <a:t>atony</a:t>
            </a:r>
            <a:r>
              <a:rPr lang="en-US" sz="2400" dirty="0"/>
              <a:t> due to anaphylaxis, grain overload and </a:t>
            </a:r>
            <a:r>
              <a:rPr lang="en-US" sz="2400" dirty="0" err="1" smtClean="0"/>
              <a:t>hypocalcemia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3651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248400"/>
          </a:xfrm>
        </p:spPr>
        <p:txBody>
          <a:bodyPr>
            <a:normAutofit/>
          </a:bodyPr>
          <a:lstStyle/>
          <a:p>
            <a:r>
              <a:rPr lang="en-IN" sz="2400" dirty="0" err="1"/>
              <a:t>Hypoderma</a:t>
            </a:r>
            <a:r>
              <a:rPr lang="en-IN" sz="2400" dirty="0"/>
              <a:t> </a:t>
            </a:r>
            <a:r>
              <a:rPr lang="en-IN" sz="2400" dirty="0" err="1"/>
              <a:t>lineaturn</a:t>
            </a:r>
            <a:r>
              <a:rPr lang="en-IN" sz="2400" dirty="0"/>
              <a:t> reactions </a:t>
            </a:r>
          </a:p>
          <a:p>
            <a:r>
              <a:rPr lang="en-IN" sz="2400" dirty="0"/>
              <a:t>Cervical </a:t>
            </a:r>
            <a:r>
              <a:rPr lang="en-IN" sz="2400" dirty="0" err="1"/>
              <a:t>neoplasia</a:t>
            </a:r>
            <a:r>
              <a:rPr lang="en-IN" sz="2400" dirty="0"/>
              <a:t> </a:t>
            </a:r>
          </a:p>
          <a:p>
            <a:r>
              <a:rPr lang="en-IN" sz="2400" dirty="0"/>
              <a:t>Certain postures or diseases( Examples include milk fever and tetanus). </a:t>
            </a:r>
          </a:p>
          <a:p>
            <a:r>
              <a:rPr lang="en-IN" sz="2400" dirty="0"/>
              <a:t>Vagal indigestion--Moderate free gas bloat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Clinical Signs:</a:t>
            </a:r>
          </a:p>
          <a:p>
            <a:pPr algn="just"/>
            <a:r>
              <a:rPr lang="en-US" sz="2400" dirty="0"/>
              <a:t>Distension of the left </a:t>
            </a:r>
            <a:r>
              <a:rPr lang="en-US" sz="2400" dirty="0" smtClean="0"/>
              <a:t>flank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/>
              <a:t>P</a:t>
            </a:r>
            <a:r>
              <a:rPr lang="en-US" sz="2400" dirty="0" smtClean="0"/>
              <a:t>rotrusion </a:t>
            </a:r>
            <a:r>
              <a:rPr lang="en-US" sz="2400" dirty="0"/>
              <a:t>of the </a:t>
            </a:r>
            <a:r>
              <a:rPr lang="en-US" sz="2400" dirty="0" err="1"/>
              <a:t>paralumbar</a:t>
            </a:r>
            <a:r>
              <a:rPr lang="en-US" sz="2400" dirty="0"/>
              <a:t> fossa above the ventral column and enlarged </a:t>
            </a:r>
            <a:r>
              <a:rPr lang="en-US" sz="2400" dirty="0" smtClean="0"/>
              <a:t>abdomen</a:t>
            </a:r>
          </a:p>
          <a:p>
            <a:pPr algn="just"/>
            <a:r>
              <a:rPr lang="en-US" sz="2400" dirty="0" smtClean="0"/>
              <a:t> Dyspnea </a:t>
            </a:r>
            <a:r>
              <a:rPr lang="en-US" sz="2400" dirty="0"/>
              <a:t>and </a:t>
            </a:r>
            <a:r>
              <a:rPr lang="en-US" sz="2400" dirty="0" smtClean="0"/>
              <a:t>grunting</a:t>
            </a:r>
          </a:p>
          <a:p>
            <a:pPr algn="just"/>
            <a:r>
              <a:rPr lang="en-US" sz="2400" dirty="0" smtClean="0"/>
              <a:t> Mouth </a:t>
            </a:r>
            <a:r>
              <a:rPr lang="en-US" sz="2400" dirty="0"/>
              <a:t>breathing, protrusion of the tongue, and extension of the head, and occasionally </a:t>
            </a:r>
            <a:r>
              <a:rPr lang="en-US" sz="2400" dirty="0" err="1" smtClean="0"/>
              <a:t>vomition</a:t>
            </a:r>
            <a:r>
              <a:rPr lang="en-US" sz="2400" dirty="0" smtClean="0"/>
              <a:t>.</a:t>
            </a: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467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86868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523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553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Diagnostic </a:t>
            </a:r>
            <a:r>
              <a:rPr lang="en-US" b="1" dirty="0" smtClean="0">
                <a:solidFill>
                  <a:srgbClr val="FF0000"/>
                </a:solidFill>
              </a:rPr>
              <a:t>plan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/>
              <a:t>An accurate history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passage of an </a:t>
            </a:r>
            <a:r>
              <a:rPr lang="en-US" dirty="0" err="1" smtClean="0"/>
              <a:t>oro</a:t>
            </a:r>
            <a:r>
              <a:rPr lang="en-US" dirty="0" smtClean="0"/>
              <a:t>-gastric </a:t>
            </a:r>
            <a:r>
              <a:rPr lang="en-US" dirty="0"/>
              <a:t>tube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reading of the foam </a:t>
            </a:r>
            <a:r>
              <a:rPr lang="en-US" dirty="0" err="1" smtClean="0"/>
              <a:t>Ph</a:t>
            </a:r>
            <a:r>
              <a:rPr lang="en-US" dirty="0" smtClean="0"/>
              <a:t> further </a:t>
            </a:r>
            <a:r>
              <a:rPr lang="en-US" dirty="0"/>
              <a:t>defines the type of frothy bloat; a feedlot bloat should have a pH of </a:t>
            </a:r>
            <a:r>
              <a:rPr lang="en-US" dirty="0" smtClean="0"/>
              <a:t>less than </a:t>
            </a:r>
            <a:r>
              <a:rPr lang="en-US" dirty="0"/>
              <a:t>5.5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Treatment:</a:t>
            </a:r>
          </a:p>
          <a:p>
            <a:pPr algn="just"/>
            <a:r>
              <a:rPr lang="en-US" dirty="0"/>
              <a:t>With frothy bloat, pass an </a:t>
            </a:r>
            <a:r>
              <a:rPr lang="en-US" dirty="0" err="1" smtClean="0"/>
              <a:t>oro</a:t>
            </a:r>
            <a:r>
              <a:rPr lang="en-US" dirty="0" smtClean="0"/>
              <a:t>-gastric </a:t>
            </a:r>
            <a:r>
              <a:rPr lang="en-US" dirty="0"/>
              <a:t>tube and administer an oil to reduce </a:t>
            </a:r>
            <a:r>
              <a:rPr lang="en-US" dirty="0" smtClean="0"/>
              <a:t>the surface </a:t>
            </a:r>
            <a:r>
              <a:rPr lang="en-US" dirty="0"/>
              <a:t>tension of the foam and allow the gas bubbles to coalesce. </a:t>
            </a:r>
            <a:endParaRPr lang="en-US" dirty="0" smtClean="0"/>
          </a:p>
          <a:p>
            <a:pPr algn="just"/>
            <a:r>
              <a:rPr lang="en-US" dirty="0" smtClean="0"/>
              <a:t>Either mineral oil </a:t>
            </a:r>
            <a:r>
              <a:rPr lang="en-US" dirty="0"/>
              <a:t>at </a:t>
            </a:r>
            <a:r>
              <a:rPr lang="en-US" dirty="0" smtClean="0"/>
              <a:t>1L/100 kg </a:t>
            </a:r>
            <a:r>
              <a:rPr lang="en-US" dirty="0"/>
              <a:t>orally or </a:t>
            </a:r>
            <a:r>
              <a:rPr lang="en-US" dirty="0" err="1"/>
              <a:t>D</a:t>
            </a:r>
            <a:r>
              <a:rPr lang="en-US" dirty="0" err="1" smtClean="0"/>
              <a:t>ioctyl</a:t>
            </a:r>
            <a:r>
              <a:rPr lang="en-US" dirty="0" smtClean="0"/>
              <a:t> </a:t>
            </a:r>
            <a:r>
              <a:rPr lang="en-US" dirty="0"/>
              <a:t>sodium </a:t>
            </a:r>
            <a:r>
              <a:rPr lang="en-US" dirty="0" err="1"/>
              <a:t>sulfosuccinate</a:t>
            </a:r>
            <a:r>
              <a:rPr lang="en-US" dirty="0"/>
              <a:t> (DSS) in </a:t>
            </a:r>
            <a:r>
              <a:rPr lang="en-US" dirty="0" smtClean="0"/>
              <a:t>peanut oil </a:t>
            </a:r>
            <a:r>
              <a:rPr lang="en-US" dirty="0"/>
              <a:t>at 17-66 </a:t>
            </a:r>
            <a:r>
              <a:rPr lang="en-US" dirty="0" smtClean="0"/>
              <a:t>mg/kg </a:t>
            </a:r>
            <a:r>
              <a:rPr lang="en-US" dirty="0"/>
              <a:t>orally may be used (150-600 </a:t>
            </a:r>
            <a:r>
              <a:rPr lang="en-US" dirty="0" smtClean="0"/>
              <a:t>ml/450 </a:t>
            </a:r>
            <a:r>
              <a:rPr lang="en-US" dirty="0"/>
              <a:t>kg animal). </a:t>
            </a:r>
            <a:endParaRPr lang="en-US" dirty="0" smtClean="0"/>
          </a:p>
          <a:p>
            <a:pPr algn="just"/>
            <a:r>
              <a:rPr lang="en-US" dirty="0" smtClean="0"/>
              <a:t>The treatment should </a:t>
            </a:r>
            <a:r>
              <a:rPr lang="en-US" dirty="0"/>
              <a:t>be satisfactory and sufficient if the animal is still standing and </a:t>
            </a:r>
            <a:r>
              <a:rPr lang="en-US" dirty="0" smtClean="0"/>
              <a:t>not showing </a:t>
            </a:r>
            <a:r>
              <a:rPr lang="en-US" dirty="0"/>
              <a:t>evidence of respiratory or cardiac failure. If the animal is in a </a:t>
            </a:r>
            <a:r>
              <a:rPr lang="en-US" dirty="0" smtClean="0"/>
              <a:t>deteriorating clinical </a:t>
            </a:r>
            <a:r>
              <a:rPr lang="en-US" dirty="0"/>
              <a:t>condition, an emergency </a:t>
            </a:r>
            <a:r>
              <a:rPr lang="en-US" dirty="0" err="1"/>
              <a:t>rumenotomy</a:t>
            </a:r>
            <a:r>
              <a:rPr lang="en-US" dirty="0"/>
              <a:t> is warranted.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743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4582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68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407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BLOAT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BLOAT</dc:title>
  <dc:creator>anil kumar</dc:creator>
  <cp:lastModifiedBy>anil kumar</cp:lastModifiedBy>
  <cp:revision>10</cp:revision>
  <dcterms:created xsi:type="dcterms:W3CDTF">2006-08-16T00:00:00Z</dcterms:created>
  <dcterms:modified xsi:type="dcterms:W3CDTF">2020-09-30T10:41:46Z</dcterms:modified>
</cp:coreProperties>
</file>