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1" r:id="rId3"/>
    <p:sldId id="262" r:id="rId4"/>
    <p:sldId id="263" r:id="rId5"/>
    <p:sldId id="264" r:id="rId6"/>
    <p:sldId id="266" r:id="rId7"/>
    <p:sldId id="260" r:id="rId8"/>
    <p:sldId id="259" r:id="rId9"/>
    <p:sldId id="257" r:id="rId10"/>
    <p:sldId id="258" r:id="rId11"/>
    <p:sldId id="265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1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06944E8-36FF-45E6-B3D7-633F8CEB449E}" type="datetimeFigureOut">
              <a:rPr lang="en-US" smtClean="0"/>
              <a:pPr/>
              <a:t>10/27/2020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7E13DC1-C878-466F-8196-FAF7F10BE291}" type="slidenum">
              <a:rPr lang="en-IN" smtClean="0"/>
              <a:pPr/>
              <a:t>‹#›</a:t>
            </a:fld>
            <a:endParaRPr lang="en-I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714357"/>
            <a:ext cx="7772400" cy="1285883"/>
          </a:xfrm>
        </p:spPr>
        <p:txBody>
          <a:bodyPr/>
          <a:lstStyle/>
          <a:p>
            <a:r>
              <a:rPr lang="en-IN" dirty="0"/>
              <a:t>BUTTERMILK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42910" y="4286256"/>
            <a:ext cx="4071966" cy="1352544"/>
          </a:xfrm>
        </p:spPr>
        <p:txBody>
          <a:bodyPr>
            <a:normAutofit fontScale="55000" lnSpcReduction="20000"/>
          </a:bodyPr>
          <a:lstStyle/>
          <a:p>
            <a:pPr algn="l"/>
            <a:r>
              <a:rPr lang="en-IN" b="1" dirty="0" smtClean="0">
                <a:latin typeface="Algerian" pitchFamily="82" charset="0"/>
              </a:rPr>
              <a:t>Department- Dairy Technology</a:t>
            </a:r>
          </a:p>
          <a:p>
            <a:pPr algn="l"/>
            <a:r>
              <a:rPr lang="en-IN" b="1" dirty="0" smtClean="0">
                <a:latin typeface="Algerian" pitchFamily="82" charset="0"/>
              </a:rPr>
              <a:t>Semester-5</a:t>
            </a:r>
            <a:r>
              <a:rPr lang="en-IN" b="1" baseline="30000" dirty="0" smtClean="0">
                <a:latin typeface="Algerian" pitchFamily="82" charset="0"/>
              </a:rPr>
              <a:t>th</a:t>
            </a:r>
            <a:endParaRPr lang="en-IN" b="1" dirty="0" smtClean="0">
              <a:latin typeface="Algerian" pitchFamily="82" charset="0"/>
            </a:endParaRPr>
          </a:p>
          <a:p>
            <a:pPr algn="l"/>
            <a:r>
              <a:rPr lang="en-IN" b="1" dirty="0" smtClean="0">
                <a:latin typeface="Algerian" pitchFamily="82" charset="0"/>
              </a:rPr>
              <a:t>Course-By Product Technology</a:t>
            </a:r>
          </a:p>
          <a:p>
            <a:pPr algn="l"/>
            <a:r>
              <a:rPr lang="en-IN" b="1" dirty="0" smtClean="0">
                <a:latin typeface="Algerian" pitchFamily="82" charset="0"/>
              </a:rPr>
              <a:t>Teacher- </a:t>
            </a:r>
            <a:r>
              <a:rPr lang="en-IN" b="1" dirty="0" err="1" smtClean="0">
                <a:latin typeface="Algerian" pitchFamily="82" charset="0"/>
              </a:rPr>
              <a:t>Bipin</a:t>
            </a:r>
            <a:r>
              <a:rPr lang="en-IN" b="1" dirty="0" smtClean="0">
                <a:latin typeface="Algerian" pitchFamily="82" charset="0"/>
              </a:rPr>
              <a:t> Kumar Singh</a:t>
            </a:r>
            <a:endParaRPr lang="en-IN" b="1" dirty="0">
              <a:latin typeface="Algerian" pitchFamily="82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="" xmlns:a16="http://schemas.microsoft.com/office/drawing/2014/main" id="{F818AF23-D53A-4082-BBDD-82D40E033852}"/>
              </a:ext>
            </a:extLst>
          </p:cNvPr>
          <p:cNvPicPr>
            <a:picLocks/>
          </p:cNvPicPr>
          <p:nvPr/>
        </p:nvPicPr>
        <p:blipFill>
          <a:blip r:embed="rId2"/>
          <a:stretch>
            <a:fillRect/>
          </a:stretch>
        </p:blipFill>
        <p:spPr>
          <a:xfrm>
            <a:off x="4786313" y="1952978"/>
            <a:ext cx="4357687" cy="3894666"/>
          </a:xfrm>
          <a:prstGeom prst="rect">
            <a:avLst/>
          </a:prstGeom>
        </p:spPr>
      </p:pic>
      <p:sp>
        <p:nvSpPr>
          <p:cNvPr id="6146" name="AutoShape 2" descr="buttermilk recipe | spiced buttermilk recipe | chaas masala recipe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sp>
        <p:nvSpPr>
          <p:cNvPr id="6148" name="AutoShape 4" descr="buttermilk recipe | spiced buttermilk recipe | chaas masala recipe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sp>
        <p:nvSpPr>
          <p:cNvPr id="6150" name="AutoShape 6" descr="buttermilk recipe | spiced buttermilk recipe | chaas masala recipe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pic>
        <p:nvPicPr>
          <p:cNvPr id="6152" name="Picture 8" descr="buttermilk recipe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55575" y="2000240"/>
            <a:ext cx="4630739" cy="2214578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Introduction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>
              <a:buNone/>
            </a:pPr>
            <a:r>
              <a:rPr lang="en-IN" dirty="0" smtClean="0"/>
              <a:t>Buttermilk is an important by-product obtained during manufacture of butter. In addition, a substantial amount of </a:t>
            </a:r>
            <a:r>
              <a:rPr lang="en-IN" dirty="0" err="1" smtClean="0"/>
              <a:t>lassi</a:t>
            </a:r>
            <a:r>
              <a:rPr lang="en-IN" dirty="0" smtClean="0"/>
              <a:t> (sour buttermilk) is also produced during the manufacture of </a:t>
            </a:r>
            <a:r>
              <a:rPr lang="en-IN" dirty="0" err="1" smtClean="0"/>
              <a:t>makkhan</a:t>
            </a:r>
            <a:r>
              <a:rPr lang="en-IN" dirty="0" smtClean="0"/>
              <a:t> directly from fermented milk (curd).</a:t>
            </a:r>
            <a:endParaRPr lang="en-IN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Types of Buttermilk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AutoNum type="alphaLcParenR"/>
            </a:pPr>
            <a:r>
              <a:rPr lang="en-IN" dirty="0" smtClean="0"/>
              <a:t>Sweet cream buttermilk</a:t>
            </a:r>
          </a:p>
          <a:p>
            <a:pPr marL="514350" indent="-514350">
              <a:buNone/>
            </a:pPr>
            <a:r>
              <a:rPr lang="en-IN" dirty="0" smtClean="0"/>
              <a:t>b) Sour buttermilk</a:t>
            </a:r>
          </a:p>
          <a:p>
            <a:pPr marL="514350" indent="-514350">
              <a:buNone/>
            </a:pPr>
            <a:r>
              <a:rPr lang="en-IN" dirty="0" smtClean="0"/>
              <a:t>c) </a:t>
            </a:r>
            <a:r>
              <a:rPr lang="en-IN" dirty="0" err="1" smtClean="0"/>
              <a:t>Desi</a:t>
            </a:r>
            <a:r>
              <a:rPr lang="en-IN" dirty="0" smtClean="0"/>
              <a:t> buttermilk (</a:t>
            </a:r>
            <a:r>
              <a:rPr lang="en-IN" dirty="0" err="1" smtClean="0"/>
              <a:t>lassi</a:t>
            </a:r>
            <a:r>
              <a:rPr lang="en-IN" dirty="0" smtClean="0"/>
              <a:t>)</a:t>
            </a:r>
            <a:endParaRPr lang="en-IN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39784"/>
          </a:xfrm>
        </p:spPr>
        <p:txBody>
          <a:bodyPr>
            <a:normAutofit/>
          </a:bodyPr>
          <a:lstStyle/>
          <a:p>
            <a:r>
              <a:rPr lang="en-IN" sz="2400" b="1" dirty="0" smtClean="0"/>
              <a:t>Average gross composition and </a:t>
            </a:r>
            <a:r>
              <a:rPr lang="en-IN" sz="2400" b="1" dirty="0" err="1" smtClean="0"/>
              <a:t>physico</a:t>
            </a:r>
            <a:r>
              <a:rPr lang="en-IN" sz="2400" b="1" dirty="0" smtClean="0"/>
              <a:t>-chemical properties of sweet cream buttermilk (obtained from buffalo milk)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85860"/>
            <a:ext cx="8229600" cy="4840303"/>
          </a:xfrm>
        </p:spPr>
        <p:txBody>
          <a:bodyPr/>
          <a:lstStyle/>
          <a:p>
            <a:pPr algn="just">
              <a:buNone/>
            </a:pPr>
            <a:r>
              <a:rPr lang="en-IN" dirty="0" smtClean="0"/>
              <a:t> 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928662" y="1357302"/>
          <a:ext cx="7358114" cy="550069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79057"/>
                <a:gridCol w="3679057"/>
              </a:tblGrid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Characteristics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Butter Milk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TS(%)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mtClean="0"/>
                        <a:t>9.88</a:t>
                      </a:r>
                      <a:endParaRPr lang="en-IN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Fat(%)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0.59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Total</a:t>
                      </a:r>
                      <a:r>
                        <a:rPr lang="en-IN" baseline="0" dirty="0" smtClean="0"/>
                        <a:t> Protein(%)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3.73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Lactose(%)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4.81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Ash(%)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0.75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Total </a:t>
                      </a:r>
                      <a:r>
                        <a:rPr lang="en-IN" dirty="0" err="1" smtClean="0"/>
                        <a:t>Paspholipids</a:t>
                      </a:r>
                      <a:r>
                        <a:rPr lang="en-IN" dirty="0" smtClean="0"/>
                        <a:t>(mg</a:t>
                      </a:r>
                      <a:r>
                        <a:rPr lang="en-IN" dirty="0" smtClean="0"/>
                        <a:t>%)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78.56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err="1" smtClean="0"/>
                        <a:t>Titratable</a:t>
                      </a:r>
                      <a:r>
                        <a:rPr lang="en-IN" dirty="0" smtClean="0"/>
                        <a:t> acidity(%LA)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0.12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pH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6.86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Curd Tension(g)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18.84</a:t>
                      </a:r>
                      <a:endParaRPr lang="en-IN" dirty="0"/>
                    </a:p>
                  </a:txBody>
                  <a:tcPr/>
                </a:tc>
              </a:tr>
              <a:tr h="500063">
                <a:tc>
                  <a:txBody>
                    <a:bodyPr/>
                    <a:lstStyle/>
                    <a:p>
                      <a:r>
                        <a:rPr lang="en-IN" dirty="0" smtClean="0"/>
                        <a:t>Relative viscosity(</a:t>
                      </a:r>
                      <a:r>
                        <a:rPr lang="en-IN" dirty="0" err="1" smtClean="0"/>
                        <a:t>cP</a:t>
                      </a:r>
                      <a:r>
                        <a:rPr lang="en-IN" baseline="0" dirty="0" smtClean="0"/>
                        <a:t> at 30°C)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1.84</a:t>
                      </a:r>
                      <a:endParaRPr lang="en-IN" dirty="0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b="1" dirty="0" smtClean="0"/>
              <a:t>Difference between sweet cream buttermilk and skim mil</a:t>
            </a:r>
            <a:r>
              <a:rPr lang="en-IN" sz="2400" b="1" dirty="0" smtClean="0"/>
              <a:t>k</a:t>
            </a:r>
            <a:endParaRPr lang="en-IN" sz="2400" b="1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457200" y="1600200"/>
          <a:ext cx="8229600" cy="2667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43200"/>
                <a:gridCol w="2743200"/>
                <a:gridCol w="2743200"/>
              </a:tblGrid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Particular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Butter milk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Skim milk</a:t>
                      </a:r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Fat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more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less</a:t>
                      </a:r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Protein mixture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more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mtClean="0"/>
                        <a:t>less</a:t>
                      </a:r>
                      <a:endParaRPr lang="en-IN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dirty="0" smtClean="0"/>
                        <a:t>Phospholipids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Do not have short chain</a:t>
                      </a:r>
                      <a:r>
                        <a:rPr lang="en-IN" baseline="0" dirty="0" smtClean="0"/>
                        <a:t> fatty acid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 smtClean="0"/>
                        <a:t>Both are present</a:t>
                      </a:r>
                      <a:endParaRPr lang="en-IN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just"/>
                      <a:r>
                        <a:rPr lang="en-IN" dirty="0" err="1" smtClean="0"/>
                        <a:t>Physica</a:t>
                      </a:r>
                      <a:r>
                        <a:rPr lang="en-IN" dirty="0" smtClean="0"/>
                        <a:t> –</a:t>
                      </a:r>
                      <a:r>
                        <a:rPr lang="en-IN" dirty="0" err="1" smtClean="0"/>
                        <a:t>chemico</a:t>
                      </a:r>
                      <a:r>
                        <a:rPr lang="en-IN" baseline="0" dirty="0" smtClean="0"/>
                        <a:t> properties are also varying(Above Table)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IN" dirty="0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b="1" dirty="0" smtClean="0"/>
              <a:t>How To Make Buttermilk</a:t>
            </a:r>
            <a:br>
              <a:rPr lang="en-IN" sz="3200" b="1" dirty="0" smtClean="0"/>
            </a:b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IN" b="1" dirty="0" smtClean="0"/>
              <a:t>Standardization of Milk- Heat Treatment </a:t>
            </a:r>
            <a:r>
              <a:rPr lang="en-IN" b="1" dirty="0" smtClean="0"/>
              <a:t>– </a:t>
            </a:r>
          </a:p>
          <a:p>
            <a:pPr>
              <a:buNone/>
            </a:pPr>
            <a:endParaRPr lang="en-IN" b="1" dirty="0" smtClean="0"/>
          </a:p>
          <a:p>
            <a:pPr>
              <a:buNone/>
            </a:pPr>
            <a:r>
              <a:rPr lang="en-IN" b="1" dirty="0" smtClean="0"/>
              <a:t>Cooling </a:t>
            </a:r>
            <a:r>
              <a:rPr lang="en-IN" b="1" dirty="0" smtClean="0"/>
              <a:t>- Inoculation - Incubation - Cooling, </a:t>
            </a:r>
            <a:endParaRPr lang="en-IN" b="1" dirty="0" smtClean="0"/>
          </a:p>
          <a:p>
            <a:pPr>
              <a:buNone/>
            </a:pPr>
            <a:endParaRPr lang="en-IN" b="1" dirty="0" smtClean="0"/>
          </a:p>
          <a:p>
            <a:pPr>
              <a:buNone/>
            </a:pPr>
            <a:r>
              <a:rPr lang="en-IN" b="1" dirty="0" smtClean="0"/>
              <a:t>Agitation </a:t>
            </a:r>
            <a:r>
              <a:rPr lang="en-IN" b="1" dirty="0" smtClean="0"/>
              <a:t>and Dilution - Packaging &amp; Storage </a:t>
            </a:r>
            <a:endParaRPr lang="en-IN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Utilization of Sweet Cream Buttermilk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algn="just"/>
            <a:r>
              <a:rPr lang="en-IN" dirty="0" smtClean="0"/>
              <a:t>Sweet cream buttermilk, because of its resemblance in gross chemical composition </a:t>
            </a:r>
            <a:r>
              <a:rPr lang="en-IN" dirty="0" smtClean="0"/>
              <a:t>with skim </a:t>
            </a:r>
            <a:r>
              <a:rPr lang="en-IN" dirty="0" smtClean="0"/>
              <a:t>milk, is usually admixed with bulk of skim milk for further spray drying or </a:t>
            </a:r>
            <a:r>
              <a:rPr lang="en-IN" dirty="0" smtClean="0"/>
              <a:t>even products </a:t>
            </a:r>
            <a:r>
              <a:rPr lang="en-IN" dirty="0" smtClean="0"/>
              <a:t>manufacture in dairy plants. </a:t>
            </a:r>
            <a:endParaRPr lang="en-IN" dirty="0" smtClean="0"/>
          </a:p>
          <a:p>
            <a:pPr algn="just"/>
            <a:r>
              <a:rPr lang="en-IN" dirty="0" smtClean="0"/>
              <a:t>Sweet </a:t>
            </a:r>
            <a:r>
              <a:rPr lang="en-IN" dirty="0" smtClean="0"/>
              <a:t>cream buttermilk can be used in </a:t>
            </a:r>
            <a:r>
              <a:rPr lang="en-IN" dirty="0" smtClean="0"/>
              <a:t>beverage form </a:t>
            </a:r>
            <a:r>
              <a:rPr lang="en-IN" dirty="0" smtClean="0"/>
              <a:t>and in the fluid milk industry as a milk extender with specific benefits over skim milk.</a:t>
            </a:r>
            <a:endParaRPr lang="en-IN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Utilization of </a:t>
            </a:r>
            <a:r>
              <a:rPr lang="en-IN" sz="3200" dirty="0" err="1" smtClean="0"/>
              <a:t>Desi</a:t>
            </a:r>
            <a:r>
              <a:rPr lang="en-IN" sz="3200" dirty="0" smtClean="0"/>
              <a:t> Buttermilk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IN" dirty="0" err="1" smtClean="0"/>
              <a:t>Desi</a:t>
            </a:r>
            <a:r>
              <a:rPr lang="en-IN" dirty="0" smtClean="0"/>
              <a:t> buttermilk also known as </a:t>
            </a:r>
            <a:r>
              <a:rPr lang="en-IN" dirty="0" err="1" smtClean="0"/>
              <a:t>chhanch</a:t>
            </a:r>
            <a:r>
              <a:rPr lang="en-IN" dirty="0" smtClean="0"/>
              <a:t> </a:t>
            </a:r>
            <a:r>
              <a:rPr lang="en-IN" dirty="0" smtClean="0"/>
              <a:t>makes an excellent drink, especially in </a:t>
            </a:r>
            <a:r>
              <a:rPr lang="en-IN" dirty="0" smtClean="0"/>
              <a:t>warm weather</a:t>
            </a:r>
            <a:r>
              <a:rPr lang="en-IN" dirty="0" smtClean="0"/>
              <a:t>. </a:t>
            </a:r>
            <a:r>
              <a:rPr lang="en-IN" dirty="0" err="1" smtClean="0"/>
              <a:t>Chhanch</a:t>
            </a:r>
            <a:r>
              <a:rPr lang="en-IN" dirty="0" smtClean="0"/>
              <a:t> </a:t>
            </a:r>
            <a:r>
              <a:rPr lang="en-IN" dirty="0" smtClean="0"/>
              <a:t>is an important domestic beverage in India. It can be </a:t>
            </a:r>
            <a:r>
              <a:rPr lang="en-IN" dirty="0" err="1" smtClean="0"/>
              <a:t>flavored</a:t>
            </a:r>
            <a:r>
              <a:rPr lang="en-IN" dirty="0" smtClean="0"/>
              <a:t> in </a:t>
            </a:r>
            <a:r>
              <a:rPr lang="en-IN" dirty="0" smtClean="0"/>
              <a:t>various ways </a:t>
            </a:r>
            <a:r>
              <a:rPr lang="en-IN" dirty="0" smtClean="0"/>
              <a:t>with salt, mint, cumin, and even spicy additions such as ground </a:t>
            </a:r>
            <a:r>
              <a:rPr lang="en-IN" dirty="0" err="1" smtClean="0"/>
              <a:t>chilies</a:t>
            </a:r>
            <a:r>
              <a:rPr lang="en-IN" dirty="0" smtClean="0"/>
              <a:t>, fresh </a:t>
            </a:r>
            <a:r>
              <a:rPr lang="en-IN" dirty="0" smtClean="0"/>
              <a:t>ginger or </a:t>
            </a:r>
            <a:r>
              <a:rPr lang="en-IN" dirty="0" smtClean="0"/>
              <a:t>garlic. It is considered to be an excellent thirst quenching and nourishing </a:t>
            </a:r>
            <a:r>
              <a:rPr lang="en-IN" dirty="0" smtClean="0"/>
              <a:t>beverage.</a:t>
            </a:r>
            <a:endParaRPr lang="en-IN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Utilization of Sour Buttermilk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n-IN" dirty="0" smtClean="0"/>
              <a:t>Sour </a:t>
            </a:r>
            <a:r>
              <a:rPr lang="en-IN" dirty="0" smtClean="0"/>
              <a:t>buttermilk obtained </a:t>
            </a:r>
            <a:r>
              <a:rPr lang="en-IN" dirty="0" smtClean="0"/>
              <a:t>from first category is not preferred for human consumption. This may, </a:t>
            </a:r>
            <a:r>
              <a:rPr lang="en-IN" dirty="0" smtClean="0"/>
              <a:t>however, be </a:t>
            </a:r>
            <a:r>
              <a:rPr lang="en-IN" dirty="0" smtClean="0"/>
              <a:t>converted into casein by adopting modified processing conditions for other uses. </a:t>
            </a:r>
            <a:r>
              <a:rPr lang="en-IN" dirty="0" smtClean="0"/>
              <a:t>A process </a:t>
            </a:r>
            <a:r>
              <a:rPr lang="en-IN" dirty="0" smtClean="0"/>
              <a:t>has been standardized for the manufacture of </a:t>
            </a:r>
            <a:r>
              <a:rPr lang="en-IN" dirty="0" err="1" smtClean="0"/>
              <a:t>paneer</a:t>
            </a:r>
            <a:r>
              <a:rPr lang="en-IN" dirty="0" smtClean="0"/>
              <a:t> from the mixture of </a:t>
            </a:r>
            <a:r>
              <a:rPr lang="en-IN" dirty="0" smtClean="0"/>
              <a:t>buffalo milk </a:t>
            </a:r>
            <a:r>
              <a:rPr lang="en-IN" dirty="0" smtClean="0"/>
              <a:t>and sour buttermilk.</a:t>
            </a:r>
            <a:endParaRPr lang="en-IN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/>
              <a:t>Utilization of Buttermilk Powder</a:t>
            </a:r>
            <a:endParaRPr lang="en-IN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IN" dirty="0" smtClean="0"/>
              <a:t>Buttermilk powder can replace partly skim milk powder for incorporation into </a:t>
            </a:r>
            <a:r>
              <a:rPr lang="en-IN" dirty="0" smtClean="0"/>
              <a:t>baked goods</a:t>
            </a:r>
            <a:r>
              <a:rPr lang="en-IN" dirty="0" smtClean="0"/>
              <a:t>, ice cream, Pudding, sauces, beverages and chocolates.</a:t>
            </a:r>
            <a:endParaRPr lang="en-IN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Thank You Images, Stock Photos &amp; Vectors | Shutterstock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412</TotalTime>
  <Words>412</Words>
  <Application>Microsoft Office PowerPoint</Application>
  <PresentationFormat>On-screen Show (4:3)</PresentationFormat>
  <Paragraphs>64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Office Theme</vt:lpstr>
      <vt:lpstr>BUTTERMILK</vt:lpstr>
      <vt:lpstr>Introduction</vt:lpstr>
      <vt:lpstr>Types of Buttermilk</vt:lpstr>
      <vt:lpstr>Average gross composition and physico-chemical properties of sweet cream buttermilk (obtained from buffalo milk)</vt:lpstr>
      <vt:lpstr>Difference between sweet cream buttermilk and skim milk</vt:lpstr>
      <vt:lpstr>How To Make Buttermilk </vt:lpstr>
      <vt:lpstr>Utilization of Sweet Cream Buttermilk</vt:lpstr>
      <vt:lpstr>Utilization of Desi Buttermilk</vt:lpstr>
      <vt:lpstr>Utilization of Sour Buttermilk</vt:lpstr>
      <vt:lpstr>Utilization of Buttermilk Powder</vt:lpstr>
      <vt:lpstr>Slide 11</vt:lpstr>
    </vt:vector>
  </TitlesOfParts>
  <Company>Hewlett-Packard Company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BUTTERMILK</dc:title>
  <dc:creator>SGAU</dc:creator>
  <cp:lastModifiedBy>SGAU</cp:lastModifiedBy>
  <cp:revision>65</cp:revision>
  <dcterms:created xsi:type="dcterms:W3CDTF">2020-10-06T09:16:42Z</dcterms:created>
  <dcterms:modified xsi:type="dcterms:W3CDTF">2020-10-27T08:53:43Z</dcterms:modified>
</cp:coreProperties>
</file>