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7" r:id="rId2"/>
    <p:sldId id="258" r:id="rId3"/>
    <p:sldId id="259" r:id="rId4"/>
    <p:sldId id="260" r:id="rId5"/>
    <p:sldId id="261" r:id="rId6"/>
    <p:sldId id="263" r:id="rId7"/>
    <p:sldId id="262" r:id="rId8"/>
    <p:sldId id="264" r:id="rId9"/>
    <p:sldId id="265" r:id="rId10"/>
    <p:sldId id="266" r:id="rId11"/>
    <p:sldId id="267" r:id="rId1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109" d="100"/>
          <a:sy n="109" d="100"/>
        </p:scale>
        <p:origin x="636" y="10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54955" y="1447800"/>
            <a:ext cx="8825658" cy="3329581"/>
          </a:xfrm>
        </p:spPr>
        <p:txBody>
          <a:bodyPr anchor="b"/>
          <a:lstStyle>
            <a:lvl1pPr>
              <a:defRPr sz="7200"/>
            </a:lvl1pPr>
          </a:lstStyle>
          <a:p>
            <a:r>
              <a:rPr lang="en-US" smtClean="0"/>
              <a:t>Click to edit Master title style</a:t>
            </a:r>
            <a:endParaRPr lang="en-US" dirty="0"/>
          </a:p>
        </p:txBody>
      </p:sp>
      <p:sp>
        <p:nvSpPr>
          <p:cNvPr id="3" name="Subtitle 2"/>
          <p:cNvSpPr>
            <a:spLocks noGrp="1"/>
          </p:cNvSpPr>
          <p:nvPr>
            <p:ph type="subTitle" idx="1"/>
          </p:nvPr>
        </p:nvSpPr>
        <p:spPr>
          <a:xfrm>
            <a:off x="1154955" y="4777380"/>
            <a:ext cx="8825658" cy="861420"/>
          </a:xfrm>
        </p:spPr>
        <p:txBody>
          <a:bodyPr anchor="t"/>
          <a:lstStyle>
            <a:lvl1pPr marL="0" indent="0" algn="l">
              <a:buNone/>
              <a:defRPr cap="all">
                <a:solidFill>
                  <a:schemeClr val="bg2">
                    <a:lumMod val="40000"/>
                    <a:lumOff val="6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258978711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18241609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154956" y="2861733"/>
            <a:ext cx="8825657" cy="1915647"/>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5" y="4777381"/>
            <a:ext cx="8825658" cy="860400"/>
          </a:xfrm>
        </p:spPr>
        <p:txBody>
          <a:bodyPr anchor="t"/>
          <a:lstStyle>
            <a:lvl1pPr marL="0" indent="0" algn="l">
              <a:buNone/>
              <a:defRPr sz="2000" cap="all">
                <a:solidFill>
                  <a:schemeClr val="bg2">
                    <a:lumMod val="40000"/>
                    <a:lumOff val="6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353274102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103312" y="2060575"/>
            <a:ext cx="4396339" cy="419576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654493" y="2056092"/>
            <a:ext cx="4396341" cy="4200245"/>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BEAF0AF5-9289-4BDC-B62F-50F2CE3F8323}" type="datetimeFigureOut">
              <a:rPr lang="en-US" smtClean="0"/>
              <a:t>10/9/2020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295490971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1103313" y="1905000"/>
            <a:ext cx="4396338"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103312"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654495" y="1905000"/>
            <a:ext cx="4396339"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654495"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BEAF0AF5-9289-4BDC-B62F-50F2CE3F8323}" type="datetimeFigureOut">
              <a:rPr lang="en-US" smtClean="0"/>
              <a:t>10/9/2020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152194876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7" name="Date Placeholder 2"/>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3"/>
          <p:cNvSpPr>
            <a:spLocks noGrp="1"/>
          </p:cNvSpPr>
          <p:nvPr>
            <p:ph type="ftr" sz="quarter" idx="11"/>
          </p:nvPr>
        </p:nvSpPr>
        <p:spPr/>
        <p:txBody>
          <a:bodyPr/>
          <a:lstStyle/>
          <a:p>
            <a:endParaRPr lang="en-US"/>
          </a:p>
        </p:txBody>
      </p:sp>
      <p:sp>
        <p:nvSpPr>
          <p:cNvPr id="6" name="Slide Number Placeholder 4"/>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110469508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7" name="Date Placeholder 1"/>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2"/>
          <p:cNvSpPr>
            <a:spLocks noGrp="1"/>
          </p:cNvSpPr>
          <p:nvPr>
            <p:ph type="ftr" sz="quarter" idx="11"/>
          </p:nvPr>
        </p:nvSpPr>
        <p:spPr/>
        <p:txBody>
          <a:bodyPr/>
          <a:lstStyle/>
          <a:p>
            <a:endParaRPr lang="en-US"/>
          </a:p>
        </p:txBody>
      </p:sp>
      <p:sp>
        <p:nvSpPr>
          <p:cNvPr id="6" name="Slide Number Placeholder 3"/>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190456428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3" y="1447800"/>
            <a:ext cx="3401064" cy="1447800"/>
          </a:xfrm>
        </p:spPr>
        <p:txBody>
          <a:bodyPr anchor="b"/>
          <a:lstStyle>
            <a:lvl1pPr algn="l">
              <a:defRPr sz="2400" b="0"/>
            </a:lvl1pPr>
          </a:lstStyle>
          <a:p>
            <a:r>
              <a:rPr lang="en-US" smtClean="0"/>
              <a:t>Click to edit Master title style</a:t>
            </a:r>
            <a:endParaRPr lang="en-US" dirty="0"/>
          </a:p>
        </p:txBody>
      </p:sp>
      <p:sp>
        <p:nvSpPr>
          <p:cNvPr id="3" name="Content Placeholder 2"/>
          <p:cNvSpPr>
            <a:spLocks noGrp="1"/>
          </p:cNvSpPr>
          <p:nvPr>
            <p:ph idx="1"/>
          </p:nvPr>
        </p:nvSpPr>
        <p:spPr>
          <a:xfrm>
            <a:off x="4784616" y="1447800"/>
            <a:ext cx="5195997" cy="4572000"/>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154953" y="3129280"/>
            <a:ext cx="3401063" cy="2895599"/>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7" name="Date Placeholder 4"/>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5"/>
          <p:cNvSpPr>
            <a:spLocks noGrp="1"/>
          </p:cNvSpPr>
          <p:nvPr>
            <p:ph type="ftr" sz="quarter" idx="11"/>
          </p:nvPr>
        </p:nvSpPr>
        <p:spPr/>
        <p:txBody>
          <a:bodyPr/>
          <a:lstStyle/>
          <a:p>
            <a:endParaRPr lang="en-US"/>
          </a:p>
        </p:txBody>
      </p:sp>
      <p:sp>
        <p:nvSpPr>
          <p:cNvPr id="6" name="Slide Number Placeholder 6"/>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222347577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3907" y="1854192"/>
            <a:ext cx="5092906" cy="1574808"/>
          </a:xfrm>
        </p:spPr>
        <p:txBody>
          <a:bodyPr anchor="b">
            <a:normAutofit/>
          </a:bodyPr>
          <a:lstStyle>
            <a:lvl1pPr algn="l">
              <a:defRPr sz="36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949546" y="1143000"/>
            <a:ext cx="3200400" cy="4572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4" y="3657600"/>
            <a:ext cx="5084979" cy="1371600"/>
          </a:xfrm>
        </p:spPr>
        <p:txBody>
          <a:bodyP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BEAF0AF5-9289-4BDC-B62F-50F2CE3F8323}" type="datetimeFigureOut">
              <a:rPr lang="en-US" smtClean="0"/>
              <a:t>10/9/2020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241113529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6" y="4800587"/>
            <a:ext cx="882565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154955" y="685800"/>
            <a:ext cx="8825658" cy="3640666"/>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6" y="5367325"/>
            <a:ext cx="8825656"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BEAF0AF5-9289-4BDC-B62F-50F2CE3F8323}" type="datetimeFigureOut">
              <a:rPr lang="en-US" smtClean="0"/>
              <a:t>10/9/2020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334335394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4" y="1447800"/>
            <a:ext cx="8825659" cy="1981200"/>
          </a:xfrm>
        </p:spPr>
        <p:txBody>
          <a:bodyPr/>
          <a:lstStyle>
            <a:lvl1pPr>
              <a:defRPr sz="4800"/>
            </a:lvl1pPr>
          </a:lstStyle>
          <a:p>
            <a:r>
              <a:rPr lang="en-US" smtClean="0"/>
              <a:t>Click to edit Master title style</a:t>
            </a:r>
            <a:endParaRPr lang="en-US" dirty="0"/>
          </a:p>
        </p:txBody>
      </p:sp>
      <p:sp>
        <p:nvSpPr>
          <p:cNvPr id="8" name="Text Placeholder 3"/>
          <p:cNvSpPr>
            <a:spLocks noGrp="1"/>
          </p:cNvSpPr>
          <p:nvPr>
            <p:ph type="body" sz="half" idx="2"/>
          </p:nvPr>
        </p:nvSpPr>
        <p:spPr>
          <a:xfrm>
            <a:off x="1154954" y="3657600"/>
            <a:ext cx="8825659" cy="23622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4"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54454667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574801" y="1447800"/>
            <a:ext cx="7999315" cy="2323374"/>
          </a:xfrm>
        </p:spPr>
        <p:txBody>
          <a:bodyPr/>
          <a:lstStyle>
            <a:lvl1pPr>
              <a:defRPr sz="4800"/>
            </a:lvl1pPr>
          </a:lstStyle>
          <a:p>
            <a:r>
              <a:rPr lang="en-US" smtClean="0"/>
              <a:t>Click to edit Master title style</a:t>
            </a:r>
            <a:endParaRPr lang="en-US" dirty="0"/>
          </a:p>
        </p:txBody>
      </p:sp>
      <p:sp>
        <p:nvSpPr>
          <p:cNvPr id="11" name="Text Placeholder 3"/>
          <p:cNvSpPr>
            <a:spLocks noGrp="1"/>
          </p:cNvSpPr>
          <p:nvPr>
            <p:ph type="body" sz="half" idx="14"/>
          </p:nvPr>
        </p:nvSpPr>
        <p:spPr>
          <a:xfrm>
            <a:off x="1930400" y="3771174"/>
            <a:ext cx="7279649" cy="342174"/>
          </a:xfrm>
        </p:spPr>
        <p:txBody>
          <a:bodyPr vert="horz" lIns="91440" tIns="45720" rIns="91440" bIns="45720" rtlCol="0" anchor="t">
            <a:normAutofit/>
          </a:bodyPr>
          <a:lstStyle>
            <a:lvl1pPr marL="0" indent="0">
              <a:buNone/>
              <a:defRPr lang="en-US" sz="1400" b="0" i="0" kern="1200" cap="small" dirty="0">
                <a:solidFill>
                  <a:schemeClr val="bg2">
                    <a:lumMod val="40000"/>
                    <a:lumOff val="60000"/>
                  </a:schemeClr>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marL="0" lvl="0" indent="0">
              <a:buNone/>
            </a:pPr>
            <a:r>
              <a:rPr lang="en-US" smtClean="0"/>
              <a:t>Edit Master text styles</a:t>
            </a:r>
          </a:p>
        </p:txBody>
      </p:sp>
      <p:sp>
        <p:nvSpPr>
          <p:cNvPr id="10" name="Text Placeholder 3"/>
          <p:cNvSpPr>
            <a:spLocks noGrp="1"/>
          </p:cNvSpPr>
          <p:nvPr>
            <p:ph type="body" sz="half" idx="2"/>
          </p:nvPr>
        </p:nvSpPr>
        <p:spPr>
          <a:xfrm>
            <a:off x="1154954" y="4350657"/>
            <a:ext cx="8825659" cy="16764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4"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
        <p:nvSpPr>
          <p:cNvPr id="12" name="TextBox 11"/>
          <p:cNvSpPr txBox="1"/>
          <p:nvPr/>
        </p:nvSpPr>
        <p:spPr>
          <a:xfrm>
            <a:off x="898295" y="971253"/>
            <a:ext cx="801912" cy="1969770"/>
          </a:xfrm>
          <a:prstGeom prst="rect">
            <a:avLst/>
          </a:prstGeom>
          <a:noFill/>
        </p:spPr>
        <p:txBody>
          <a:bodyPr wrap="square" rtlCol="0">
            <a:spAutoFit/>
          </a:bodyPr>
          <a:lstStyle>
            <a:defPPr>
              <a:defRPr lang="en-US"/>
            </a:defPPr>
            <a:lvl1pPr algn="r">
              <a:defRPr sz="12200" b="0" i="0">
                <a:solidFill>
                  <a:schemeClr val="bg2">
                    <a:lumMod val="40000"/>
                    <a:lumOff val="60000"/>
                  </a:schemeClr>
                </a:solidFill>
                <a:latin typeface="Arial"/>
                <a:ea typeface="+mj-ea"/>
                <a:cs typeface="+mj-cs"/>
              </a:defRPr>
            </a:lvl1pPr>
          </a:lstStyle>
          <a:p>
            <a:pPr lvl="0"/>
            <a:r>
              <a:rPr lang="en-US" dirty="0"/>
              <a:t>“</a:t>
            </a:r>
          </a:p>
        </p:txBody>
      </p:sp>
      <p:sp>
        <p:nvSpPr>
          <p:cNvPr id="15" name="TextBox 14"/>
          <p:cNvSpPr txBox="1"/>
          <p:nvPr/>
        </p:nvSpPr>
        <p:spPr>
          <a:xfrm>
            <a:off x="9330490" y="2613787"/>
            <a:ext cx="801912" cy="1969770"/>
          </a:xfrm>
          <a:prstGeom prst="rect">
            <a:avLst/>
          </a:prstGeom>
          <a:noFill/>
        </p:spPr>
        <p:txBody>
          <a:bodyPr wrap="square" rtlCol="0">
            <a:spAutoFit/>
          </a:bodyPr>
          <a:lstStyle>
            <a:defPPr>
              <a:defRPr lang="en-US"/>
            </a:defPPr>
            <a:lvl1pPr algn="r">
              <a:defRPr sz="12200" b="0" i="0">
                <a:solidFill>
                  <a:schemeClr val="bg2">
                    <a:lumMod val="40000"/>
                    <a:lumOff val="60000"/>
                  </a:schemeClr>
                </a:solidFill>
                <a:latin typeface="Arial"/>
                <a:ea typeface="+mj-ea"/>
                <a:cs typeface="+mj-cs"/>
              </a:defRPr>
            </a:lvl1pPr>
          </a:lstStyle>
          <a:p>
            <a:pPr lvl="0"/>
            <a:r>
              <a:rPr lang="en-US" dirty="0"/>
              <a:t>”</a:t>
            </a:r>
          </a:p>
        </p:txBody>
      </p:sp>
    </p:spTree>
    <p:extLst>
      <p:ext uri="{BB962C8B-B14F-4D97-AF65-F5344CB8AC3E}">
        <p14:creationId xmlns:p14="http://schemas.microsoft.com/office/powerpoint/2010/main" val="113097419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154954" y="3124201"/>
            <a:ext cx="8825660" cy="165318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4" y="4777381"/>
            <a:ext cx="8825659" cy="860400"/>
          </a:xfrm>
        </p:spPr>
        <p:txBody>
          <a:bodyPr anchor="t"/>
          <a:lstStyle>
            <a:lvl1pPr marL="0" indent="0" algn="l">
              <a:buNone/>
              <a:defRPr sz="2000" cap="none">
                <a:solidFill>
                  <a:schemeClr val="bg2">
                    <a:lumMod val="40000"/>
                    <a:lumOff val="6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34797997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32947" y="1981200"/>
            <a:ext cx="2946866"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16" name="Text Placeholder 3"/>
          <p:cNvSpPr>
            <a:spLocks noGrp="1"/>
          </p:cNvSpPr>
          <p:nvPr>
            <p:ph type="body" sz="half" idx="15"/>
          </p:nvPr>
        </p:nvSpPr>
        <p:spPr>
          <a:xfrm>
            <a:off x="652463" y="2667000"/>
            <a:ext cx="2927350"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Text Placeholder 4"/>
          <p:cNvSpPr>
            <a:spLocks noGrp="1"/>
          </p:cNvSpPr>
          <p:nvPr>
            <p:ph type="body" sz="quarter" idx="3"/>
          </p:nvPr>
        </p:nvSpPr>
        <p:spPr>
          <a:xfrm>
            <a:off x="3883659" y="1981200"/>
            <a:ext cx="2936241"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19" name="Text Placeholder 3"/>
          <p:cNvSpPr>
            <a:spLocks noGrp="1"/>
          </p:cNvSpPr>
          <p:nvPr>
            <p:ph type="body" sz="half" idx="16"/>
          </p:nvPr>
        </p:nvSpPr>
        <p:spPr>
          <a:xfrm>
            <a:off x="3873106" y="2667000"/>
            <a:ext cx="2946794"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14" name="Text Placeholder 4"/>
          <p:cNvSpPr>
            <a:spLocks noGrp="1"/>
          </p:cNvSpPr>
          <p:nvPr>
            <p:ph type="body" sz="quarter" idx="13"/>
          </p:nvPr>
        </p:nvSpPr>
        <p:spPr>
          <a:xfrm>
            <a:off x="7124700" y="1981200"/>
            <a:ext cx="2932113"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20" name="Text Placeholder 3"/>
          <p:cNvSpPr>
            <a:spLocks noGrp="1"/>
          </p:cNvSpPr>
          <p:nvPr>
            <p:ph type="body" sz="half" idx="17"/>
          </p:nvPr>
        </p:nvSpPr>
        <p:spPr>
          <a:xfrm>
            <a:off x="7124700" y="2667000"/>
            <a:ext cx="2932113"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cxnSp>
        <p:nvCxnSpPr>
          <p:cNvPr id="17" name="Straight Connector 16"/>
          <p:cNvCxnSpPr/>
          <p:nvPr/>
        </p:nvCxnSpPr>
        <p:spPr>
          <a:xfrm>
            <a:off x="3726142" y="2133600"/>
            <a:ext cx="0" cy="3962400"/>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6962227" y="2133600"/>
            <a:ext cx="0" cy="3966882"/>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4"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8275382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52463" y="4250949"/>
            <a:ext cx="2940050"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29" name="Picture Placeholder 2"/>
          <p:cNvSpPr>
            <a:spLocks noGrp="1" noChangeAspect="1"/>
          </p:cNvSpPr>
          <p:nvPr>
            <p:ph type="pic" idx="15"/>
          </p:nvPr>
        </p:nvSpPr>
        <p:spPr>
          <a:xfrm>
            <a:off x="652463" y="2209800"/>
            <a:ext cx="2940050"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2" name="Text Placeholder 3"/>
          <p:cNvSpPr>
            <a:spLocks noGrp="1"/>
          </p:cNvSpPr>
          <p:nvPr>
            <p:ph type="body" sz="half" idx="18"/>
          </p:nvPr>
        </p:nvSpPr>
        <p:spPr>
          <a:xfrm>
            <a:off x="652463" y="4827211"/>
            <a:ext cx="2940050"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Text Placeholder 4"/>
          <p:cNvSpPr>
            <a:spLocks noGrp="1"/>
          </p:cNvSpPr>
          <p:nvPr>
            <p:ph type="body" sz="quarter" idx="3"/>
          </p:nvPr>
        </p:nvSpPr>
        <p:spPr>
          <a:xfrm>
            <a:off x="3889375" y="4250949"/>
            <a:ext cx="2930525"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30" name="Picture Placeholder 2"/>
          <p:cNvSpPr>
            <a:spLocks noGrp="1" noChangeAspect="1"/>
          </p:cNvSpPr>
          <p:nvPr>
            <p:ph type="pic" idx="21"/>
          </p:nvPr>
        </p:nvSpPr>
        <p:spPr>
          <a:xfrm>
            <a:off x="3889374" y="2209800"/>
            <a:ext cx="2930525"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3" name="Text Placeholder 3"/>
          <p:cNvSpPr>
            <a:spLocks noGrp="1"/>
          </p:cNvSpPr>
          <p:nvPr>
            <p:ph type="body" sz="half" idx="19"/>
          </p:nvPr>
        </p:nvSpPr>
        <p:spPr>
          <a:xfrm>
            <a:off x="3888022" y="4827210"/>
            <a:ext cx="2934406"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14" name="Text Placeholder 4"/>
          <p:cNvSpPr>
            <a:spLocks noGrp="1"/>
          </p:cNvSpPr>
          <p:nvPr>
            <p:ph type="body" sz="quarter" idx="13"/>
          </p:nvPr>
        </p:nvSpPr>
        <p:spPr>
          <a:xfrm>
            <a:off x="7124700" y="4250949"/>
            <a:ext cx="2932113"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31" name="Picture Placeholder 2"/>
          <p:cNvSpPr>
            <a:spLocks noGrp="1" noChangeAspect="1"/>
          </p:cNvSpPr>
          <p:nvPr>
            <p:ph type="pic" idx="22"/>
          </p:nvPr>
        </p:nvSpPr>
        <p:spPr>
          <a:xfrm>
            <a:off x="7124699" y="2209800"/>
            <a:ext cx="2932113"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4" name="Text Placeholder 3"/>
          <p:cNvSpPr>
            <a:spLocks noGrp="1"/>
          </p:cNvSpPr>
          <p:nvPr>
            <p:ph type="body" sz="half" idx="20"/>
          </p:nvPr>
        </p:nvSpPr>
        <p:spPr>
          <a:xfrm>
            <a:off x="7124575" y="4827208"/>
            <a:ext cx="2935997"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cxnSp>
        <p:nvCxnSpPr>
          <p:cNvPr id="19" name="Straight Connector 18"/>
          <p:cNvCxnSpPr/>
          <p:nvPr/>
        </p:nvCxnSpPr>
        <p:spPr>
          <a:xfrm>
            <a:off x="3726142" y="2133600"/>
            <a:ext cx="0" cy="3962400"/>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a:off x="6962227" y="2133600"/>
            <a:ext cx="0" cy="3966882"/>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4"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159090744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nchorCtr="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39712513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304212" y="430213"/>
            <a:ext cx="1752601" cy="58261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52463" y="887414"/>
            <a:ext cx="7423149" cy="5368924"/>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EAF0AF5-9289-4BDC-B62F-50F2CE3F8323}" type="datetimeFigureOut">
              <a:rPr lang="en-US" smtClean="0"/>
              <a:t>10/9/2020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8FF938-8B7C-43F7-98C6-1F0C7CF72DB6}" type="slidenum">
              <a:rPr lang="en-US" smtClean="0"/>
              <a:t>‹#›</a:t>
            </a:fld>
            <a:endParaRPr lang="en-US"/>
          </a:p>
        </p:txBody>
      </p:sp>
    </p:spTree>
    <p:extLst>
      <p:ext uri="{BB962C8B-B14F-4D97-AF65-F5344CB8AC3E}">
        <p14:creationId xmlns:p14="http://schemas.microsoft.com/office/powerpoint/2010/main" val="14407070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21" Type="http://schemas.openxmlformats.org/officeDocument/2006/relationships/image" Target="../media/image4.pn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2.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image" Target="../media/image5.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pic>
        <p:nvPicPr>
          <p:cNvPr id="8" name="Picture 7"/>
          <p:cNvPicPr>
            <a:picLocks noChangeAspect="1"/>
          </p:cNvPicPr>
          <p:nvPr/>
        </p:nvPicPr>
        <p:blipFill rotWithShape="1">
          <a:blip r:embed="rId19">
            <a:extLst>
              <a:ext uri="{28A0092B-C50C-407E-A947-70E740481C1C}">
                <a14:useLocalDpi xmlns:a14="http://schemas.microsoft.com/office/drawing/2010/main" val="0"/>
              </a:ext>
            </a:extLst>
          </a:blip>
          <a:srcRect l="3613"/>
          <a:stretch/>
        </p:blipFill>
        <p:spPr>
          <a:xfrm>
            <a:off x="0" y="2669685"/>
            <a:ext cx="4037012" cy="4188315"/>
          </a:xfrm>
          <a:prstGeom prst="rect">
            <a:avLst/>
          </a:prstGeom>
        </p:spPr>
      </p:pic>
      <p:pic>
        <p:nvPicPr>
          <p:cNvPr id="7" name="Picture 6"/>
          <p:cNvPicPr>
            <a:picLocks noChangeAspect="1"/>
          </p:cNvPicPr>
          <p:nvPr/>
        </p:nvPicPr>
        <p:blipFill rotWithShape="1">
          <a:blip r:embed="rId20">
            <a:extLst>
              <a:ext uri="{28A0092B-C50C-407E-A947-70E740481C1C}">
                <a14:useLocalDpi xmlns:a14="http://schemas.microsoft.com/office/drawing/2010/main" val="0"/>
              </a:ext>
            </a:extLst>
          </a:blip>
          <a:srcRect l="35640"/>
          <a:stretch/>
        </p:blipFill>
        <p:spPr>
          <a:xfrm>
            <a:off x="0" y="2892347"/>
            <a:ext cx="1522412" cy="2365453"/>
          </a:xfrm>
          <a:prstGeom prst="rect">
            <a:avLst/>
          </a:prstGeom>
        </p:spPr>
      </p:pic>
      <p:sp>
        <p:nvSpPr>
          <p:cNvPr id="16" name="Oval 15"/>
          <p:cNvSpPr/>
          <p:nvPr/>
        </p:nvSpPr>
        <p:spPr>
          <a:xfrm>
            <a:off x="8609012" y="1676400"/>
            <a:ext cx="2819400" cy="2819400"/>
          </a:xfrm>
          <a:prstGeom prst="ellipse">
            <a:avLst/>
          </a:prstGeom>
          <a:gradFill flip="none" rotWithShape="1">
            <a:gsLst>
              <a:gs pos="0">
                <a:schemeClr val="bg2">
                  <a:lumMod val="60000"/>
                  <a:lumOff val="40000"/>
                  <a:alpha val="7000"/>
                </a:schemeClr>
              </a:gs>
              <a:gs pos="69000">
                <a:schemeClr val="bg2">
                  <a:lumMod val="60000"/>
                  <a:lumOff val="40000"/>
                  <a:alpha val="0"/>
                </a:schemeClr>
              </a:gs>
              <a:gs pos="36000">
                <a:schemeClr val="bg2">
                  <a:lumMod val="60000"/>
                  <a:lumOff val="40000"/>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pic>
        <p:nvPicPr>
          <p:cNvPr id="9" name="Picture 8"/>
          <p:cNvPicPr>
            <a:picLocks noChangeAspect="1"/>
          </p:cNvPicPr>
          <p:nvPr/>
        </p:nvPicPr>
        <p:blipFill rotWithShape="1">
          <a:blip r:embed="rId21">
            <a:extLst>
              <a:ext uri="{28A0092B-C50C-407E-A947-70E740481C1C}">
                <a14:useLocalDpi xmlns:a14="http://schemas.microsoft.com/office/drawing/2010/main" val="0"/>
              </a:ext>
            </a:extLst>
          </a:blip>
          <a:srcRect t="28813"/>
          <a:stretch/>
        </p:blipFill>
        <p:spPr>
          <a:xfrm>
            <a:off x="7999412" y="0"/>
            <a:ext cx="1603387" cy="1141407"/>
          </a:xfrm>
          <a:prstGeom prst="rect">
            <a:avLst/>
          </a:prstGeom>
        </p:spPr>
      </p:pic>
      <p:pic>
        <p:nvPicPr>
          <p:cNvPr id="10" name="Picture 9"/>
          <p:cNvPicPr>
            <a:picLocks noChangeAspect="1"/>
          </p:cNvPicPr>
          <p:nvPr/>
        </p:nvPicPr>
        <p:blipFill rotWithShape="1">
          <a:blip r:embed="rId22">
            <a:extLst>
              <a:ext uri="{28A0092B-C50C-407E-A947-70E740481C1C}">
                <a14:useLocalDpi xmlns:a14="http://schemas.microsoft.com/office/drawing/2010/main" val="0"/>
              </a:ext>
            </a:extLst>
          </a:blip>
          <a:srcRect b="23320"/>
          <a:stretch/>
        </p:blipFill>
        <p:spPr>
          <a:xfrm>
            <a:off x="8605878" y="6096000"/>
            <a:ext cx="993734" cy="762000"/>
          </a:xfrm>
          <a:prstGeom prst="rect">
            <a:avLst/>
          </a:prstGeom>
        </p:spPr>
      </p:pic>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646111" y="452718"/>
            <a:ext cx="9404723" cy="1400530"/>
          </a:xfrm>
          <a:prstGeom prst="rect">
            <a:avLst/>
          </a:prstGeom>
        </p:spPr>
        <p:txBody>
          <a:bodyPr vert="horz" lIns="91440" tIns="45720" rIns="91440" bIns="45720" rtlCol="0" anchor="t">
            <a:noAutofit/>
          </a:bodyPr>
          <a:lstStyle/>
          <a:p>
            <a:r>
              <a:rPr lang="en-US" smtClean="0"/>
              <a:t>Click to edit Master title style</a:t>
            </a:r>
            <a:endParaRPr lang="en-US" dirty="0"/>
          </a:p>
        </p:txBody>
      </p:sp>
      <p:sp>
        <p:nvSpPr>
          <p:cNvPr id="3" name="Text Placeholder 2"/>
          <p:cNvSpPr>
            <a:spLocks noGrp="1"/>
          </p:cNvSpPr>
          <p:nvPr>
            <p:ph type="body" idx="1"/>
          </p:nvPr>
        </p:nvSpPr>
        <p:spPr>
          <a:xfrm>
            <a:off x="1103312" y="2052918"/>
            <a:ext cx="8946541" cy="4195481"/>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rot="5400000">
            <a:off x="10155639" y="1790701"/>
            <a:ext cx="990599" cy="304799"/>
          </a:xfrm>
          <a:prstGeom prst="rect">
            <a:avLst/>
          </a:prstGeom>
        </p:spPr>
        <p:txBody>
          <a:bodyPr vert="horz" lIns="91440" tIns="45720" rIns="91440" bIns="45720" rtlCol="0" anchor="t"/>
          <a:lstStyle>
            <a:lvl1pPr algn="l">
              <a:defRPr sz="1100" b="0" i="0">
                <a:solidFill>
                  <a:schemeClr val="tx1">
                    <a:tint val="75000"/>
                    <a:alpha val="60000"/>
                  </a:schemeClr>
                </a:solidFill>
              </a:defRPr>
            </a:lvl1pPr>
          </a:lstStyle>
          <a:p>
            <a:fld id="{BEAF0AF5-9289-4BDC-B62F-50F2CE3F8323}" type="datetimeFigureOut">
              <a:rPr lang="en-US" smtClean="0"/>
              <a:t>10/9/2020</a:t>
            </a:fld>
            <a:endParaRPr lang="en-US"/>
          </a:p>
        </p:txBody>
      </p:sp>
      <p:sp>
        <p:nvSpPr>
          <p:cNvPr id="5" name="Footer Placeholder 4"/>
          <p:cNvSpPr>
            <a:spLocks noGrp="1"/>
          </p:cNvSpPr>
          <p:nvPr>
            <p:ph type="ftr" sz="quarter" idx="3"/>
          </p:nvPr>
        </p:nvSpPr>
        <p:spPr>
          <a:xfrm rot="5400000">
            <a:off x="8951573" y="3225297"/>
            <a:ext cx="3859795" cy="304801"/>
          </a:xfrm>
          <a:prstGeom prst="rect">
            <a:avLst/>
          </a:prstGeom>
        </p:spPr>
        <p:txBody>
          <a:bodyPr vert="horz" lIns="91440" tIns="45720" rIns="91440" bIns="45720" rtlCol="0" anchor="b"/>
          <a:lstStyle>
            <a:lvl1pPr algn="l">
              <a:defRPr sz="1100" b="0" i="0">
                <a:solidFill>
                  <a:schemeClr val="tx1">
                    <a:tint val="75000"/>
                    <a:alpha val="60000"/>
                  </a:schemeClr>
                </a:solidFill>
              </a:defRPr>
            </a:lvl1pPr>
          </a:lstStyle>
          <a:p>
            <a:endParaRPr lang="en-US"/>
          </a:p>
        </p:txBody>
      </p:sp>
      <p:sp>
        <p:nvSpPr>
          <p:cNvPr id="6" name="Slide Number Placeholder 5"/>
          <p:cNvSpPr>
            <a:spLocks noGrp="1"/>
          </p:cNvSpPr>
          <p:nvPr>
            <p:ph type="sldNum" sz="quarter" idx="4"/>
          </p:nvPr>
        </p:nvSpPr>
        <p:spPr bwMode="gray">
          <a:xfrm>
            <a:off x="10352540" y="295729"/>
            <a:ext cx="838199" cy="767687"/>
          </a:xfrm>
          <a:prstGeom prst="rect">
            <a:avLst/>
          </a:prstGeom>
        </p:spPr>
        <p:txBody>
          <a:bodyPr vert="horz" lIns="91440" tIns="45720" rIns="91440" bIns="45720" rtlCol="0" anchor="b"/>
          <a:lstStyle>
            <a:lvl1pPr algn="ctr">
              <a:defRPr sz="2800" b="0" i="0">
                <a:solidFill>
                  <a:schemeClr val="tx1">
                    <a:tint val="75000"/>
                  </a:schemeClr>
                </a:solidFill>
              </a:defRPr>
            </a:lvl1pPr>
          </a:lstStyle>
          <a:p>
            <a:fld id="{058FF938-8B7C-43F7-98C6-1F0C7CF72DB6}" type="slidenum">
              <a:rPr lang="en-US" smtClean="0"/>
              <a:t>‹#›</a:t>
            </a:fld>
            <a:endParaRPr lang="en-US"/>
          </a:p>
        </p:txBody>
      </p:sp>
    </p:spTree>
    <p:extLst>
      <p:ext uri="{BB962C8B-B14F-4D97-AF65-F5344CB8AC3E}">
        <p14:creationId xmlns:p14="http://schemas.microsoft.com/office/powerpoint/2010/main" val="4031386563"/>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Lst>
  <p:txStyles>
    <p:titleStyle>
      <a:lvl1pPr algn="l" defTabSz="457200" rtl="0" eaLnBrk="1" latinLnBrk="0" hangingPunct="1">
        <a:spcBef>
          <a:spcPct val="0"/>
        </a:spcBef>
        <a:buNone/>
        <a:defRPr sz="4200" b="0" i="0"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5pPr>
      <a:lvl6pPr marL="2506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369277"/>
            <a:ext cx="9144000" cy="1441938"/>
          </a:xfrm>
        </p:spPr>
        <p:txBody>
          <a:bodyPr/>
          <a:lstStyle/>
          <a:p>
            <a:r>
              <a:rPr lang="en-US" sz="3200" b="1" dirty="0">
                <a:solidFill>
                  <a:srgbClr val="FF0000"/>
                </a:solidFill>
                <a:latin typeface="Times New Roman" panose="02020603050405020304" pitchFamily="18" charset="0"/>
                <a:cs typeface="Times New Roman" panose="02020603050405020304" pitchFamily="18" charset="0"/>
              </a:rPr>
              <a:t>BIHAR ANIMAL SCIENCUNIVERSITY</a:t>
            </a:r>
            <a:br>
              <a:rPr lang="en-US" sz="3200" b="1" dirty="0">
                <a:solidFill>
                  <a:srgbClr val="FF0000"/>
                </a:solidFill>
                <a:latin typeface="Times New Roman" panose="02020603050405020304" pitchFamily="18" charset="0"/>
                <a:cs typeface="Times New Roman" panose="02020603050405020304" pitchFamily="18" charset="0"/>
              </a:rPr>
            </a:br>
            <a:r>
              <a:rPr lang="en-US" sz="3200" b="1" dirty="0">
                <a:solidFill>
                  <a:srgbClr val="EEECE1">
                    <a:lumMod val="25000"/>
                  </a:srgbClr>
                </a:solidFill>
                <a:latin typeface="Times New Roman" panose="02020603050405020304" pitchFamily="18" charset="0"/>
                <a:cs typeface="Times New Roman" panose="02020603050405020304" pitchFamily="18" charset="0"/>
              </a:rPr>
              <a:t>                  BIHAR VETERINARY COLLEGE, PATNA</a:t>
            </a:r>
            <a:endParaRPr lang="en-US" dirty="0"/>
          </a:p>
        </p:txBody>
      </p:sp>
      <p:sp>
        <p:nvSpPr>
          <p:cNvPr id="3" name="Subtitle 2"/>
          <p:cNvSpPr>
            <a:spLocks noGrp="1"/>
          </p:cNvSpPr>
          <p:nvPr>
            <p:ph type="subTitle" idx="1"/>
          </p:nvPr>
        </p:nvSpPr>
        <p:spPr>
          <a:xfrm>
            <a:off x="703385" y="1811215"/>
            <a:ext cx="10691445" cy="4800600"/>
          </a:xfrm>
        </p:spPr>
        <p:txBody>
          <a:bodyPr>
            <a:normAutofit/>
          </a:bodyPr>
          <a:lstStyle/>
          <a:p>
            <a:pPr lvl="0">
              <a:lnSpc>
                <a:spcPct val="100000"/>
              </a:lnSpc>
              <a:spcBef>
                <a:spcPct val="20000"/>
              </a:spcBef>
            </a:pPr>
            <a:r>
              <a:rPr lang="en-US" sz="1900" b="1" dirty="0">
                <a:solidFill>
                  <a:srgbClr val="FF0000"/>
                </a:solidFill>
                <a:latin typeface="Times New Roman" panose="02020603050405020304" pitchFamily="18" charset="0"/>
                <a:cs typeface="Times New Roman" panose="02020603050405020304" pitchFamily="18" charset="0"/>
              </a:rPr>
              <a:t>Department of Animal Nutrition</a:t>
            </a:r>
            <a:r>
              <a:rPr lang="en-US" sz="1500" b="1" dirty="0">
                <a:solidFill>
                  <a:srgbClr val="FF0000"/>
                </a:solidFill>
                <a:latin typeface="Times New Roman" panose="02020603050405020304" pitchFamily="18" charset="0"/>
                <a:cs typeface="Times New Roman" panose="02020603050405020304" pitchFamily="18" charset="0"/>
              </a:rPr>
              <a:t>  ANN-602</a:t>
            </a:r>
          </a:p>
          <a:p>
            <a:pPr lvl="0">
              <a:lnSpc>
                <a:spcPct val="100000"/>
              </a:lnSpc>
              <a:spcBef>
                <a:spcPct val="20000"/>
              </a:spcBef>
            </a:pPr>
            <a:r>
              <a:rPr lang="en-US" sz="1500" b="1" dirty="0">
                <a:solidFill>
                  <a:srgbClr val="FF0000"/>
                </a:solidFill>
              </a:rPr>
              <a:t>    UNIT-I (ANIMAL NUTRITION- Mineral, Vitamins and Feed Additives)</a:t>
            </a:r>
          </a:p>
          <a:p>
            <a:pPr lvl="0">
              <a:lnSpc>
                <a:spcPct val="100000"/>
              </a:lnSpc>
              <a:spcBef>
                <a:spcPct val="20000"/>
              </a:spcBef>
            </a:pPr>
            <a:endParaRPr lang="en-US" sz="1500" dirty="0">
              <a:solidFill>
                <a:srgbClr val="FF0000"/>
              </a:solidFill>
            </a:endParaRPr>
          </a:p>
          <a:p>
            <a:pPr lvl="0">
              <a:lnSpc>
                <a:spcPct val="100000"/>
              </a:lnSpc>
              <a:spcBef>
                <a:spcPct val="20000"/>
              </a:spcBef>
            </a:pPr>
            <a:endParaRPr lang="en-US" sz="1500" dirty="0">
              <a:solidFill>
                <a:srgbClr val="FF0000"/>
              </a:solidFill>
            </a:endParaRPr>
          </a:p>
          <a:p>
            <a:pPr lvl="0">
              <a:lnSpc>
                <a:spcPct val="100000"/>
              </a:lnSpc>
              <a:spcBef>
                <a:spcPct val="20000"/>
              </a:spcBef>
            </a:pPr>
            <a:r>
              <a:rPr lang="en-US" sz="1900" b="1" dirty="0">
                <a:solidFill>
                  <a:srgbClr val="FF0000"/>
                </a:solidFill>
                <a:latin typeface="Times New Roman" panose="02020603050405020304" pitchFamily="18" charset="0"/>
                <a:cs typeface="Times New Roman" panose="02020603050405020304" pitchFamily="18" charset="0"/>
              </a:rPr>
              <a:t>Lecture on</a:t>
            </a:r>
          </a:p>
          <a:p>
            <a:pPr lvl="0">
              <a:lnSpc>
                <a:spcPct val="100000"/>
              </a:lnSpc>
              <a:spcBef>
                <a:spcPct val="20000"/>
              </a:spcBef>
            </a:pPr>
            <a:r>
              <a:rPr lang="en-US" sz="1900" b="1" dirty="0" smtClean="0">
                <a:solidFill>
                  <a:srgbClr val="FF0000"/>
                </a:solidFill>
                <a:latin typeface="Times New Roman" panose="02020603050405020304" pitchFamily="18" charset="0"/>
                <a:cs typeface="Times New Roman" panose="02020603050405020304" pitchFamily="18" charset="0"/>
              </a:rPr>
              <a:t>Calcium and Phosphorus</a:t>
            </a:r>
            <a:endParaRPr lang="en-US" sz="1900"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r>
              <a:rPr lang="en-US" sz="1900" b="1" dirty="0" smtClean="0">
                <a:solidFill>
                  <a:srgbClr val="FF0000"/>
                </a:solidFill>
                <a:latin typeface="Times New Roman" panose="02020603050405020304" pitchFamily="18" charset="0"/>
                <a:cs typeface="Times New Roman" panose="02020603050405020304" pitchFamily="18" charset="0"/>
              </a:rPr>
              <a:t>Date- 03/10/2020</a:t>
            </a:r>
            <a:endParaRPr lang="en-US" sz="1900"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endParaRPr lang="en-US" sz="1900"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endParaRPr lang="en-US" sz="1900" b="1" dirty="0">
              <a:solidFill>
                <a:srgbClr val="FF0000"/>
              </a:solidFill>
              <a:latin typeface="Times New Roman" panose="02020603050405020304" pitchFamily="18" charset="0"/>
              <a:cs typeface="Times New Roman" panose="02020603050405020304" pitchFamily="18" charset="0"/>
            </a:endParaRPr>
          </a:p>
          <a:p>
            <a:pPr lvl="0">
              <a:lnSpc>
                <a:spcPct val="100000"/>
              </a:lnSpc>
              <a:spcBef>
                <a:spcPct val="20000"/>
              </a:spcBef>
            </a:pPr>
            <a:r>
              <a:rPr lang="en-US" sz="1900" b="1" dirty="0">
                <a:solidFill>
                  <a:srgbClr val="FF0000"/>
                </a:solidFill>
                <a:latin typeface="Times New Roman" panose="02020603050405020304" pitchFamily="18" charset="0"/>
                <a:cs typeface="Times New Roman" panose="02020603050405020304" pitchFamily="18" charset="0"/>
              </a:rPr>
              <a:t>Dr. </a:t>
            </a:r>
            <a:r>
              <a:rPr lang="en-US" sz="1900" b="1" dirty="0" err="1">
                <a:solidFill>
                  <a:srgbClr val="FF0000"/>
                </a:solidFill>
                <a:latin typeface="Times New Roman" panose="02020603050405020304" pitchFamily="18" charset="0"/>
                <a:cs typeface="Times New Roman" panose="02020603050405020304" pitchFamily="18" charset="0"/>
              </a:rPr>
              <a:t>Pramod</a:t>
            </a:r>
            <a:r>
              <a:rPr lang="en-US" sz="1900" b="1" dirty="0">
                <a:solidFill>
                  <a:srgbClr val="FF0000"/>
                </a:solidFill>
                <a:latin typeface="Times New Roman" panose="02020603050405020304" pitchFamily="18" charset="0"/>
                <a:cs typeface="Times New Roman" panose="02020603050405020304" pitchFamily="18" charset="0"/>
              </a:rPr>
              <a:t> Kumar</a:t>
            </a:r>
          </a:p>
          <a:p>
            <a:pPr lvl="0">
              <a:lnSpc>
                <a:spcPct val="100000"/>
              </a:lnSpc>
              <a:spcBef>
                <a:spcPct val="20000"/>
              </a:spcBef>
            </a:pPr>
            <a:r>
              <a:rPr lang="en-US" sz="1900" b="1" dirty="0">
                <a:solidFill>
                  <a:srgbClr val="FF0000"/>
                </a:solidFill>
                <a:latin typeface="Times New Roman" panose="02020603050405020304" pitchFamily="18" charset="0"/>
                <a:cs typeface="Times New Roman" panose="02020603050405020304" pitchFamily="18" charset="0"/>
              </a:rPr>
              <a:t>Assistant Professor-cum-Jr. Scientist</a:t>
            </a:r>
          </a:p>
          <a:p>
            <a:pPr lvl="0">
              <a:lnSpc>
                <a:spcPct val="100000"/>
              </a:lnSpc>
              <a:spcBef>
                <a:spcPct val="20000"/>
              </a:spcBef>
            </a:pPr>
            <a:r>
              <a:rPr lang="en-US" sz="1900" b="1" dirty="0">
                <a:solidFill>
                  <a:srgbClr val="FF0000"/>
                </a:solidFill>
                <a:latin typeface="Times New Roman" panose="02020603050405020304" pitchFamily="18" charset="0"/>
                <a:cs typeface="Times New Roman" panose="02020603050405020304" pitchFamily="18" charset="0"/>
              </a:rPr>
              <a:t>Dept. Of Livestock Farm Complex</a:t>
            </a:r>
          </a:p>
          <a:p>
            <a:pPr lvl="0">
              <a:lnSpc>
                <a:spcPct val="100000"/>
              </a:lnSpc>
              <a:spcBef>
                <a:spcPct val="20000"/>
              </a:spcBef>
            </a:pPr>
            <a:r>
              <a:rPr lang="en-US" sz="1900" b="1" dirty="0">
                <a:solidFill>
                  <a:srgbClr val="FF0000"/>
                </a:solidFill>
                <a:latin typeface="Times New Roman" panose="02020603050405020304" pitchFamily="18" charset="0"/>
                <a:cs typeface="Times New Roman" panose="02020603050405020304" pitchFamily="18" charset="0"/>
              </a:rPr>
              <a:t>Bihar Veterinary College, BASU, Patna-14</a:t>
            </a:r>
          </a:p>
          <a:p>
            <a:endParaRPr lang="en-US" dirty="0"/>
          </a:p>
        </p:txBody>
      </p:sp>
    </p:spTree>
    <p:extLst>
      <p:ext uri="{BB962C8B-B14F-4D97-AF65-F5344CB8AC3E}">
        <p14:creationId xmlns:p14="http://schemas.microsoft.com/office/powerpoint/2010/main" val="338688183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            Calcium and Phosphorus</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a:bodyPr>
          <a:lstStyle/>
          <a:p>
            <a:r>
              <a:rPr lang="en-US" dirty="0" smtClean="0">
                <a:latin typeface="Times New Roman" panose="02020603050405020304" pitchFamily="18" charset="0"/>
                <a:cs typeface="Times New Roman" panose="02020603050405020304" pitchFamily="18" charset="0"/>
              </a:rPr>
              <a:t>Calcium is the most abundant mineral element in the animal body.</a:t>
            </a:r>
          </a:p>
          <a:p>
            <a:r>
              <a:rPr lang="en-US" dirty="0" smtClean="0">
                <a:latin typeface="Times New Roman" panose="02020603050405020304" pitchFamily="18" charset="0"/>
                <a:cs typeface="Times New Roman" panose="02020603050405020304" pitchFamily="18" charset="0"/>
              </a:rPr>
              <a:t>About 3% of the animal body consists of minerals. Over 70% of the ash of the body consists of calcium and phosphorus.</a:t>
            </a:r>
          </a:p>
          <a:p>
            <a:r>
              <a:rPr lang="en-US" dirty="0" smtClean="0">
                <a:latin typeface="Times New Roman" panose="02020603050405020304" pitchFamily="18" charset="0"/>
                <a:cs typeface="Times New Roman" panose="02020603050405020304" pitchFamily="18" charset="0"/>
              </a:rPr>
              <a:t>99% of total body calcium found in skeleton and teeth.</a:t>
            </a:r>
          </a:p>
          <a:p>
            <a:r>
              <a:rPr lang="en-US" dirty="0" smtClean="0">
                <a:latin typeface="Times New Roman" panose="02020603050405020304" pitchFamily="18" charset="0"/>
                <a:cs typeface="Times New Roman" panose="02020603050405020304" pitchFamily="18" charset="0"/>
              </a:rPr>
              <a:t>Calcium is essential for the activity of a number of enzyme systems, including those necessary for the transmission of nerve impulses and for the contractile properties of muscle.</a:t>
            </a:r>
          </a:p>
          <a:p>
            <a:r>
              <a:rPr lang="en-US" dirty="0" smtClean="0">
                <a:latin typeface="Times New Roman" panose="02020603050405020304" pitchFamily="18" charset="0"/>
                <a:cs typeface="Times New Roman" panose="02020603050405020304" pitchFamily="18" charset="0"/>
              </a:rPr>
              <a:t> In blood, the element occurs in the plasma; the plasma of mammals usually contains </a:t>
            </a:r>
            <a:r>
              <a:rPr lang="en-US" b="1" dirty="0" smtClean="0">
                <a:solidFill>
                  <a:schemeClr val="accent5"/>
                </a:solidFill>
                <a:latin typeface="Times New Roman" panose="02020603050405020304" pitchFamily="18" charset="0"/>
                <a:cs typeface="Times New Roman" panose="02020603050405020304" pitchFamily="18" charset="0"/>
              </a:rPr>
              <a:t>80–120 mg calcium/l</a:t>
            </a:r>
            <a:r>
              <a:rPr lang="en-US" dirty="0" smtClean="0">
                <a:latin typeface="Times New Roman" panose="02020603050405020304" pitchFamily="18" charset="0"/>
                <a:cs typeface="Times New Roman" panose="02020603050405020304" pitchFamily="18" charset="0"/>
              </a:rPr>
              <a:t>, but that of laying hens contains more </a:t>
            </a:r>
            <a:r>
              <a:rPr lang="en-US" b="1" dirty="0" smtClean="0">
                <a:solidFill>
                  <a:schemeClr val="accent5"/>
                </a:solidFill>
                <a:latin typeface="Times New Roman" panose="02020603050405020304" pitchFamily="18" charset="0"/>
                <a:cs typeface="Times New Roman" panose="02020603050405020304" pitchFamily="18" charset="0"/>
              </a:rPr>
              <a:t>(300–400 mg/l</a:t>
            </a:r>
            <a:r>
              <a:rPr lang="en-US" b="1" dirty="0" smtClean="0">
                <a:latin typeface="Times New Roman" panose="02020603050405020304" pitchFamily="18" charset="0"/>
                <a:cs typeface="Times New Roman" panose="02020603050405020304" pitchFamily="18" charset="0"/>
              </a:rPr>
              <a:t>).</a:t>
            </a:r>
            <a:endParaRPr lang="en-US" b="1" dirty="0">
              <a:latin typeface="Times New Roman" panose="02020603050405020304" pitchFamily="18" charset="0"/>
              <a:cs typeface="Times New Roman" panose="02020603050405020304" pitchFamily="18" charset="0"/>
            </a:endParaRP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38210" y="151057"/>
            <a:ext cx="1743075" cy="1460500"/>
          </a:xfrm>
          <a:prstGeom prst="rect">
            <a:avLst/>
          </a:prstGeom>
        </p:spPr>
      </p:pic>
    </p:spTree>
    <p:extLst>
      <p:ext uri="{BB962C8B-B14F-4D97-AF65-F5344CB8AC3E}">
        <p14:creationId xmlns:p14="http://schemas.microsoft.com/office/powerpoint/2010/main" val="2971819203"/>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Composition of Bone</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fontScale="92500" lnSpcReduction="10000"/>
          </a:bodyPr>
          <a:lstStyle/>
          <a:p>
            <a:r>
              <a:rPr lang="en-US" dirty="0" smtClean="0">
                <a:latin typeface="Times New Roman" panose="02020603050405020304" pitchFamily="18" charset="0"/>
                <a:cs typeface="Times New Roman" panose="02020603050405020304" pitchFamily="18" charset="0"/>
              </a:rPr>
              <a:t>Bone is highly complex in structure, the dry matter consisting of approximately </a:t>
            </a:r>
            <a:r>
              <a:rPr lang="en-US" b="1" dirty="0" smtClean="0">
                <a:solidFill>
                  <a:schemeClr val="accent5"/>
                </a:solidFill>
                <a:latin typeface="Times New Roman" panose="02020603050405020304" pitchFamily="18" charset="0"/>
                <a:cs typeface="Times New Roman" panose="02020603050405020304" pitchFamily="18" charset="0"/>
              </a:rPr>
              <a:t>460 g mineral matter/kg</a:t>
            </a:r>
            <a:r>
              <a:rPr lang="en-US" dirty="0" smtClean="0">
                <a:latin typeface="Times New Roman" panose="02020603050405020304" pitchFamily="18" charset="0"/>
                <a:cs typeface="Times New Roman" panose="02020603050405020304" pitchFamily="18" charset="0"/>
              </a:rPr>
              <a:t>, </a:t>
            </a:r>
            <a:r>
              <a:rPr lang="en-US" b="1" dirty="0" smtClean="0">
                <a:solidFill>
                  <a:schemeClr val="accent5"/>
                </a:solidFill>
                <a:latin typeface="Times New Roman" panose="02020603050405020304" pitchFamily="18" charset="0"/>
                <a:cs typeface="Times New Roman" panose="02020603050405020304" pitchFamily="18" charset="0"/>
              </a:rPr>
              <a:t>360 g protein/kg </a:t>
            </a:r>
            <a:r>
              <a:rPr lang="en-US" dirty="0" smtClean="0">
                <a:latin typeface="Times New Roman" panose="02020603050405020304" pitchFamily="18" charset="0"/>
                <a:cs typeface="Times New Roman" panose="02020603050405020304" pitchFamily="18" charset="0"/>
              </a:rPr>
              <a:t>and </a:t>
            </a:r>
            <a:r>
              <a:rPr lang="en-US" b="1" dirty="0" smtClean="0">
                <a:solidFill>
                  <a:schemeClr val="accent5"/>
                </a:solidFill>
                <a:latin typeface="Times New Roman" panose="02020603050405020304" pitchFamily="18" charset="0"/>
                <a:cs typeface="Times New Roman" panose="02020603050405020304" pitchFamily="18" charset="0"/>
              </a:rPr>
              <a:t>180 g fat/kg.</a:t>
            </a:r>
          </a:p>
          <a:p>
            <a:r>
              <a:rPr lang="en-US" dirty="0">
                <a:latin typeface="Times New Roman" panose="02020603050405020304" pitchFamily="18" charset="0"/>
                <a:cs typeface="Times New Roman" panose="02020603050405020304" pitchFamily="18" charset="0"/>
              </a:rPr>
              <a:t>Bone ash contains approximately 360 g calcium/kg, 170 g phosphorus/kg and 10 g magnesium/kg</a:t>
            </a:r>
            <a:r>
              <a:rPr lang="en-US" dirty="0" smtClean="0">
                <a:latin typeface="Times New Roman" panose="02020603050405020304" pitchFamily="18" charset="0"/>
                <a:cs typeface="Times New Roman" panose="02020603050405020304" pitchFamily="18" charset="0"/>
              </a:rPr>
              <a:t>.</a:t>
            </a:r>
          </a:p>
          <a:p>
            <a:r>
              <a:rPr lang="en-US" dirty="0">
                <a:latin typeface="Times New Roman" panose="02020603050405020304" pitchFamily="18" charset="0"/>
                <a:cs typeface="Times New Roman" panose="02020603050405020304" pitchFamily="18" charset="0"/>
              </a:rPr>
              <a:t>The skeleton is not a stable unit in the chemical sense, since large amounts of the calcium and phosphorus in bone can be liberated by reabsorption. This takes place particularly during lactation and egg production, although the exchange of calcium and phosphorus between bones and soft tissue is always a continuous process. Resorption of calcium is controlled by the action of the parathyroid gland</a:t>
            </a:r>
            <a:r>
              <a:rPr lang="en-US" dirty="0" smtClean="0">
                <a:latin typeface="Times New Roman" panose="02020603050405020304" pitchFamily="18" charset="0"/>
                <a:cs typeface="Times New Roman" panose="02020603050405020304" pitchFamily="18" charset="0"/>
              </a:rPr>
              <a:t>.</a:t>
            </a:r>
          </a:p>
          <a:p>
            <a:r>
              <a:rPr lang="en-US" dirty="0">
                <a:latin typeface="Times New Roman" panose="02020603050405020304" pitchFamily="18" charset="0"/>
                <a:cs typeface="Times New Roman" panose="02020603050405020304" pitchFamily="18" charset="0"/>
              </a:rPr>
              <a:t>If animals are fed on a low-calcium diet, the ionic calcium concentration in the extracellular fluid falls, the parathyroid gland is stimulated and the hormone produced causes resorption of bone, liberating calcium to meet the requirements of the animal. Since calcium is combined with phosphorus in bone, the phosphorus is also liberated and excreted by the animal.</a:t>
            </a:r>
            <a:endParaRPr lang="en-US" b="1" dirty="0" smtClean="0">
              <a:solidFill>
                <a:schemeClr val="accent5"/>
              </a:solidFill>
              <a:latin typeface="Times New Roman" panose="02020603050405020304" pitchFamily="18" charset="0"/>
              <a:cs typeface="Times New Roman" panose="02020603050405020304" pitchFamily="18" charset="0"/>
            </a:endParaRPr>
          </a:p>
          <a:p>
            <a:endParaRPr lang="en-US" b="1" dirty="0">
              <a:solidFill>
                <a:schemeClr val="accent5"/>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570278884"/>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Deficiency Symptoms</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838200" y="1758461"/>
            <a:ext cx="10515600" cy="4418501"/>
          </a:xfrm>
        </p:spPr>
        <p:txBody>
          <a:bodyPr>
            <a:normAutofit fontScale="85000" lnSpcReduction="20000"/>
          </a:bodyPr>
          <a:lstStyle/>
          <a:p>
            <a:r>
              <a:rPr lang="en-US" dirty="0" smtClean="0">
                <a:latin typeface="Times New Roman" panose="02020603050405020304" pitchFamily="18" charset="0"/>
                <a:cs typeface="Times New Roman" panose="02020603050405020304" pitchFamily="18" charset="0"/>
              </a:rPr>
              <a:t>Rickets in Young animal.</a:t>
            </a:r>
          </a:p>
          <a:p>
            <a:r>
              <a:rPr lang="en-US" dirty="0">
                <a:latin typeface="Times New Roman" panose="02020603050405020304" pitchFamily="18" charset="0"/>
                <a:cs typeface="Times New Roman" panose="02020603050405020304" pitchFamily="18" charset="0"/>
              </a:rPr>
              <a:t>The symptoms of </a:t>
            </a:r>
            <a:r>
              <a:rPr lang="en-US" dirty="0" smtClean="0">
                <a:latin typeface="Times New Roman" panose="02020603050405020304" pitchFamily="18" charset="0"/>
                <a:cs typeface="Times New Roman" panose="02020603050405020304" pitchFamily="18" charset="0"/>
              </a:rPr>
              <a:t>rickets are </a:t>
            </a:r>
            <a:r>
              <a:rPr lang="en-US" b="1" dirty="0" smtClean="0">
                <a:latin typeface="Times New Roman" panose="02020603050405020304" pitchFamily="18" charset="0"/>
                <a:cs typeface="Times New Roman" panose="02020603050405020304" pitchFamily="18" charset="0"/>
              </a:rPr>
              <a:t>misshapen bones, </a:t>
            </a:r>
            <a:r>
              <a:rPr lang="en-US" b="1" dirty="0">
                <a:latin typeface="Times New Roman" panose="02020603050405020304" pitchFamily="18" charset="0"/>
                <a:cs typeface="Times New Roman" panose="02020603050405020304" pitchFamily="18" charset="0"/>
              </a:rPr>
              <a:t>enlargement of the joints, lameness and </a:t>
            </a:r>
            <a:r>
              <a:rPr lang="en-US" b="1" dirty="0" smtClean="0">
                <a:latin typeface="Times New Roman" panose="02020603050405020304" pitchFamily="18" charset="0"/>
                <a:cs typeface="Times New Roman" panose="02020603050405020304" pitchFamily="18" charset="0"/>
              </a:rPr>
              <a:t>stiffness</a:t>
            </a:r>
            <a:r>
              <a:rPr lang="en-US" dirty="0" smtClean="0">
                <a:latin typeface="Times New Roman" panose="02020603050405020304" pitchFamily="18" charset="0"/>
                <a:cs typeface="Times New Roman" panose="02020603050405020304" pitchFamily="18" charset="0"/>
              </a:rPr>
              <a:t>.</a:t>
            </a:r>
          </a:p>
          <a:p>
            <a:r>
              <a:rPr lang="en-US" dirty="0" smtClean="0">
                <a:latin typeface="Times New Roman" panose="02020603050405020304" pitchFamily="18" charset="0"/>
                <a:cs typeface="Times New Roman" panose="02020603050405020304" pitchFamily="18" charset="0"/>
              </a:rPr>
              <a:t>In </a:t>
            </a:r>
            <a:r>
              <a:rPr lang="en-US" dirty="0">
                <a:latin typeface="Times New Roman" panose="02020603050405020304" pitchFamily="18" charset="0"/>
                <a:cs typeface="Times New Roman" panose="02020603050405020304" pitchFamily="18" charset="0"/>
              </a:rPr>
              <a:t>adult animals, calcium </a:t>
            </a:r>
            <a:r>
              <a:rPr lang="en-US" dirty="0" smtClean="0">
                <a:latin typeface="Times New Roman" panose="02020603050405020304" pitchFamily="18" charset="0"/>
                <a:cs typeface="Times New Roman" panose="02020603050405020304" pitchFamily="18" charset="0"/>
              </a:rPr>
              <a:t>deficiency </a:t>
            </a:r>
            <a:r>
              <a:rPr lang="en-US" dirty="0">
                <a:latin typeface="Times New Roman" panose="02020603050405020304" pitchFamily="18" charset="0"/>
                <a:cs typeface="Times New Roman" panose="02020603050405020304" pitchFamily="18" charset="0"/>
              </a:rPr>
              <a:t>produces </a:t>
            </a:r>
            <a:r>
              <a:rPr lang="en-US" b="1" dirty="0" err="1">
                <a:latin typeface="Times New Roman" panose="02020603050405020304" pitchFamily="18" charset="0"/>
                <a:cs typeface="Times New Roman" panose="02020603050405020304" pitchFamily="18" charset="0"/>
              </a:rPr>
              <a:t>osteomalacia</a:t>
            </a:r>
            <a:r>
              <a:rPr lang="en-US" dirty="0">
                <a:latin typeface="Times New Roman" panose="02020603050405020304" pitchFamily="18" charset="0"/>
                <a:cs typeface="Times New Roman" panose="02020603050405020304" pitchFamily="18" charset="0"/>
              </a:rPr>
              <a:t>, in which the calcium in </a:t>
            </a:r>
            <a:r>
              <a:rPr lang="en-US" dirty="0" smtClean="0">
                <a:latin typeface="Times New Roman" panose="02020603050405020304" pitchFamily="18" charset="0"/>
                <a:cs typeface="Times New Roman" panose="02020603050405020304" pitchFamily="18" charset="0"/>
              </a:rPr>
              <a:t>the bone is withdrawn and not replaced.</a:t>
            </a:r>
          </a:p>
          <a:p>
            <a:r>
              <a:rPr lang="en-US" dirty="0" smtClean="0">
                <a:latin typeface="Times New Roman" panose="02020603050405020304" pitchFamily="18" charset="0"/>
                <a:cs typeface="Times New Roman" panose="02020603050405020304" pitchFamily="18" charset="0"/>
              </a:rPr>
              <a:t> </a:t>
            </a:r>
            <a:r>
              <a:rPr lang="en-US" dirty="0">
                <a:latin typeface="Times New Roman" panose="02020603050405020304" pitchFamily="18" charset="0"/>
                <a:cs typeface="Times New Roman" panose="02020603050405020304" pitchFamily="18" charset="0"/>
              </a:rPr>
              <a:t>In hens, deficiency symptoms are </a:t>
            </a:r>
            <a:r>
              <a:rPr lang="en-US" b="1" dirty="0">
                <a:latin typeface="Times New Roman" panose="02020603050405020304" pitchFamily="18" charset="0"/>
                <a:cs typeface="Times New Roman" panose="02020603050405020304" pitchFamily="18" charset="0"/>
              </a:rPr>
              <a:t>soft beak and bones, retarded growth and bowed legs</a:t>
            </a:r>
            <a:r>
              <a:rPr lang="en-US" dirty="0">
                <a:latin typeface="Times New Roman" panose="02020603050405020304" pitchFamily="18" charset="0"/>
                <a:cs typeface="Times New Roman" panose="02020603050405020304" pitchFamily="18" charset="0"/>
              </a:rPr>
              <a:t>; the </a:t>
            </a:r>
            <a:r>
              <a:rPr lang="en-US" b="1" dirty="0">
                <a:latin typeface="Times New Roman" panose="02020603050405020304" pitchFamily="18" charset="0"/>
                <a:cs typeface="Times New Roman" panose="02020603050405020304" pitchFamily="18" charset="0"/>
              </a:rPr>
              <a:t>eggs have thin shells </a:t>
            </a:r>
            <a:r>
              <a:rPr lang="en-US" dirty="0">
                <a:latin typeface="Times New Roman" panose="02020603050405020304" pitchFamily="18" charset="0"/>
                <a:cs typeface="Times New Roman" panose="02020603050405020304" pitchFamily="18" charset="0"/>
              </a:rPr>
              <a:t>and </a:t>
            </a:r>
            <a:r>
              <a:rPr lang="en-US" b="1" dirty="0">
                <a:latin typeface="Times New Roman" panose="02020603050405020304" pitchFamily="18" charset="0"/>
                <a:cs typeface="Times New Roman" panose="02020603050405020304" pitchFamily="18" charset="0"/>
              </a:rPr>
              <a:t>egg production may be reduced</a:t>
            </a:r>
            <a:r>
              <a:rPr lang="en-US" dirty="0" smtClean="0">
                <a:latin typeface="Times New Roman" panose="02020603050405020304" pitchFamily="18" charset="0"/>
                <a:cs typeface="Times New Roman" panose="02020603050405020304" pitchFamily="18" charset="0"/>
              </a:rPr>
              <a:t>.</a:t>
            </a:r>
          </a:p>
          <a:p>
            <a:r>
              <a:rPr lang="en-US" b="1" dirty="0">
                <a:latin typeface="Times New Roman" panose="02020603050405020304" pitchFamily="18" charset="0"/>
                <a:cs typeface="Times New Roman" panose="02020603050405020304" pitchFamily="18" charset="0"/>
              </a:rPr>
              <a:t>Milk fever (parturient paresis) </a:t>
            </a:r>
            <a:r>
              <a:rPr lang="en-US" dirty="0">
                <a:latin typeface="Times New Roman" panose="02020603050405020304" pitchFamily="18" charset="0"/>
                <a:cs typeface="Times New Roman" panose="02020603050405020304" pitchFamily="18" charset="0"/>
              </a:rPr>
              <a:t>is a condition that most commonly occurs in dairy cows shortly after calving. It is </a:t>
            </a:r>
            <a:r>
              <a:rPr lang="en-US" dirty="0" err="1">
                <a:latin typeface="Times New Roman" panose="02020603050405020304" pitchFamily="18" charset="0"/>
                <a:cs typeface="Times New Roman" panose="02020603050405020304" pitchFamily="18" charset="0"/>
              </a:rPr>
              <a:t>characterised</a:t>
            </a:r>
            <a:r>
              <a:rPr lang="en-US" dirty="0">
                <a:latin typeface="Times New Roman" panose="02020603050405020304" pitchFamily="18" charset="0"/>
                <a:cs typeface="Times New Roman" panose="02020603050405020304" pitchFamily="18" charset="0"/>
              </a:rPr>
              <a:t> by a lowering of the serum calcium level, muscular spasms and, in extreme cases, paralysis and unconsciousness</a:t>
            </a:r>
            <a:r>
              <a:rPr lang="en-US" dirty="0" smtClean="0">
                <a:latin typeface="Times New Roman" panose="02020603050405020304" pitchFamily="18" charset="0"/>
                <a:cs typeface="Times New Roman" panose="02020603050405020304" pitchFamily="18" charset="0"/>
              </a:rPr>
              <a:t>.</a:t>
            </a:r>
          </a:p>
          <a:p>
            <a:endParaRPr lang="en-US" dirty="0">
              <a:latin typeface="Times New Roman" panose="02020603050405020304" pitchFamily="18" charset="0"/>
              <a:cs typeface="Times New Roman" panose="02020603050405020304" pitchFamily="18" charset="0"/>
            </a:endParaRPr>
          </a:p>
          <a:p>
            <a:pPr marL="0" indent="0">
              <a:buNone/>
            </a:pPr>
            <a:endParaRPr lang="en-US" dirty="0" smtClean="0">
              <a:latin typeface="Times New Roman" panose="02020603050405020304" pitchFamily="18" charset="0"/>
              <a:cs typeface="Times New Roman" panose="02020603050405020304" pitchFamily="18" charset="0"/>
            </a:endParaRPr>
          </a:p>
          <a:p>
            <a:endParaRPr lang="en-US" dirty="0">
              <a:latin typeface="Times New Roman" panose="02020603050405020304" pitchFamily="18" charset="0"/>
              <a:cs typeface="Times New Roman" panose="02020603050405020304" pitchFamily="18" charset="0"/>
            </a:endParaRPr>
          </a:p>
          <a:p>
            <a:endParaRPr lang="en-US" dirty="0" smtClean="0">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Hypocalcaemia in ewes bearing twins often occurs before lambing.</a:t>
            </a:r>
            <a:endParaRPr lang="en-US" dirty="0" smtClean="0">
              <a:latin typeface="Times New Roman" panose="02020603050405020304" pitchFamily="18" charset="0"/>
              <a:cs typeface="Times New Roman" panose="02020603050405020304" pitchFamily="18" charset="0"/>
            </a:endParaRPr>
          </a:p>
          <a:p>
            <a:endParaRPr lang="en-US" dirty="0">
              <a:latin typeface="Times New Roman" panose="02020603050405020304" pitchFamily="18" charset="0"/>
              <a:cs typeface="Times New Roman" panose="02020603050405020304" pitchFamily="18" charset="0"/>
            </a:endParaRP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562382" y="3967711"/>
            <a:ext cx="2628900" cy="1590675"/>
          </a:xfrm>
          <a:prstGeom prst="rect">
            <a:avLst/>
          </a:prstGeom>
        </p:spPr>
      </p:pic>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986858" y="7160"/>
            <a:ext cx="3181794" cy="2041491"/>
          </a:xfrm>
          <a:prstGeom prst="rect">
            <a:avLst/>
          </a:prstGeom>
        </p:spPr>
      </p:pic>
    </p:spTree>
    <p:extLst>
      <p:ext uri="{BB962C8B-B14F-4D97-AF65-F5344CB8AC3E}">
        <p14:creationId xmlns:p14="http://schemas.microsoft.com/office/powerpoint/2010/main" val="250455309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Source of Calcium</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838200" y="1512277"/>
            <a:ext cx="10515600" cy="4664686"/>
          </a:xfrm>
        </p:spPr>
        <p:txBody>
          <a:bodyPr>
            <a:normAutofit/>
          </a:bodyPr>
          <a:lstStyle/>
          <a:p>
            <a:r>
              <a:rPr lang="en-US" dirty="0">
                <a:latin typeface="Times New Roman" panose="02020603050405020304" pitchFamily="18" charset="0"/>
                <a:cs typeface="Times New Roman" panose="02020603050405020304" pitchFamily="18" charset="0"/>
              </a:rPr>
              <a:t>Milk, green leafy crops, especially legumes, and sugar beet pulp are good sources of calcium; cereals and roots are poor sources</a:t>
            </a:r>
            <a:r>
              <a:rPr lang="en-US" dirty="0" smtClean="0">
                <a:latin typeface="Times New Roman" panose="02020603050405020304" pitchFamily="18" charset="0"/>
                <a:cs typeface="Times New Roman" panose="02020603050405020304" pitchFamily="18" charset="0"/>
              </a:rPr>
              <a:t>.</a:t>
            </a:r>
          </a:p>
          <a:p>
            <a:r>
              <a:rPr lang="en-US" dirty="0">
                <a:latin typeface="Times New Roman" panose="02020603050405020304" pitchFamily="18" charset="0"/>
                <a:cs typeface="Times New Roman" panose="02020603050405020304" pitchFamily="18" charset="0"/>
              </a:rPr>
              <a:t>Animal by-products containing bone, such as fishmeal, are excellent sources. </a:t>
            </a:r>
            <a:endParaRPr lang="en-US" dirty="0" smtClean="0">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Calcium-containing mineral supplements that are frequently given to farm animals, especially lactating animals and laying hens, include </a:t>
            </a:r>
            <a:r>
              <a:rPr lang="en-US" b="1" dirty="0">
                <a:latin typeface="Times New Roman" panose="02020603050405020304" pitchFamily="18" charset="0"/>
                <a:cs typeface="Times New Roman" panose="02020603050405020304" pitchFamily="18" charset="0"/>
              </a:rPr>
              <a:t>ground limestone</a:t>
            </a:r>
            <a:r>
              <a:rPr lang="en-US" dirty="0">
                <a:latin typeface="Times New Roman" panose="02020603050405020304" pitchFamily="18" charset="0"/>
                <a:cs typeface="Times New Roman" panose="02020603050405020304" pitchFamily="18" charset="0"/>
              </a:rPr>
              <a:t>, </a:t>
            </a:r>
            <a:r>
              <a:rPr lang="en-US" b="1" dirty="0">
                <a:latin typeface="Times New Roman" panose="02020603050405020304" pitchFamily="18" charset="0"/>
                <a:cs typeface="Times New Roman" panose="02020603050405020304" pitchFamily="18" charset="0"/>
              </a:rPr>
              <a:t>steamed bone flour </a:t>
            </a:r>
            <a:r>
              <a:rPr lang="en-US" dirty="0">
                <a:latin typeface="Times New Roman" panose="02020603050405020304" pitchFamily="18" charset="0"/>
                <a:cs typeface="Times New Roman" panose="02020603050405020304" pitchFamily="18" charset="0"/>
              </a:rPr>
              <a:t>and </a:t>
            </a:r>
            <a:r>
              <a:rPr lang="en-US" b="1" dirty="0" err="1">
                <a:latin typeface="Times New Roman" panose="02020603050405020304" pitchFamily="18" charset="0"/>
                <a:cs typeface="Times New Roman" panose="02020603050405020304" pitchFamily="18" charset="0"/>
              </a:rPr>
              <a:t>dicalcium</a:t>
            </a:r>
            <a:r>
              <a:rPr lang="en-US" b="1" dirty="0">
                <a:latin typeface="Times New Roman" panose="02020603050405020304" pitchFamily="18" charset="0"/>
                <a:cs typeface="Times New Roman" panose="02020603050405020304" pitchFamily="18" charset="0"/>
              </a:rPr>
              <a:t> phosphate</a:t>
            </a:r>
            <a:r>
              <a:rPr lang="en-US" dirty="0">
                <a:latin typeface="Times New Roman" panose="02020603050405020304" pitchFamily="18" charset="0"/>
                <a:cs typeface="Times New Roman" panose="02020603050405020304" pitchFamily="18" charset="0"/>
              </a:rPr>
              <a:t>. </a:t>
            </a:r>
            <a:endParaRPr lang="en-US" dirty="0" smtClean="0">
              <a:latin typeface="Times New Roman" panose="02020603050405020304" pitchFamily="18" charset="0"/>
              <a:cs typeface="Times New Roman" panose="02020603050405020304" pitchFamily="18" charset="0"/>
            </a:endParaRPr>
          </a:p>
          <a:p>
            <a:r>
              <a:rPr lang="en-US" dirty="0" smtClean="0">
                <a:latin typeface="Times New Roman" panose="02020603050405020304" pitchFamily="18" charset="0"/>
                <a:cs typeface="Times New Roman" panose="02020603050405020304" pitchFamily="18" charset="0"/>
              </a:rPr>
              <a:t>High </a:t>
            </a:r>
            <a:r>
              <a:rPr lang="en-US" dirty="0">
                <a:latin typeface="Times New Roman" panose="02020603050405020304" pitchFamily="18" charset="0"/>
                <a:cs typeface="Times New Roman" panose="02020603050405020304" pitchFamily="18" charset="0"/>
              </a:rPr>
              <a:t>levels of fat in the diet of </a:t>
            </a:r>
            <a:r>
              <a:rPr lang="en-US" dirty="0" err="1">
                <a:latin typeface="Times New Roman" panose="02020603050405020304" pitchFamily="18" charset="0"/>
                <a:cs typeface="Times New Roman" panose="02020603050405020304" pitchFamily="18" charset="0"/>
              </a:rPr>
              <a:t>monogastric</a:t>
            </a:r>
            <a:r>
              <a:rPr lang="en-US" dirty="0">
                <a:latin typeface="Times New Roman" panose="02020603050405020304" pitchFamily="18" charset="0"/>
                <a:cs typeface="Times New Roman" panose="02020603050405020304" pitchFamily="18" charset="0"/>
              </a:rPr>
              <a:t> animals result in the formation of calcium soaps of fatty acids, which reduce the absorbability of calcium</a:t>
            </a:r>
            <a:r>
              <a:rPr lang="en-US" dirty="0" smtClean="0">
                <a:latin typeface="Times New Roman" panose="02020603050405020304" pitchFamily="18" charset="0"/>
                <a:cs typeface="Times New Roman" panose="02020603050405020304" pitchFamily="18" charset="0"/>
              </a:rPr>
              <a:t>.</a:t>
            </a:r>
          </a:p>
          <a:p>
            <a:r>
              <a:rPr lang="en-US" dirty="0">
                <a:latin typeface="Times New Roman" panose="02020603050405020304" pitchFamily="18" charset="0"/>
                <a:cs typeface="Times New Roman" panose="02020603050405020304" pitchFamily="18" charset="0"/>
              </a:rPr>
              <a:t>The calcium : phosphorus ratio considered most suitable for farm animals is generally </a:t>
            </a:r>
            <a:r>
              <a:rPr lang="en-US" b="1" dirty="0">
                <a:latin typeface="Times New Roman" panose="02020603050405020304" pitchFamily="18" charset="0"/>
                <a:cs typeface="Times New Roman" panose="02020603050405020304" pitchFamily="18" charset="0"/>
              </a:rPr>
              <a:t>2 : 1</a:t>
            </a:r>
            <a:r>
              <a:rPr lang="en-US" dirty="0" smtClean="0">
                <a:latin typeface="Times New Roman" panose="02020603050405020304" pitchFamily="18" charset="0"/>
                <a:cs typeface="Times New Roman" panose="02020603050405020304" pitchFamily="18" charset="0"/>
              </a:rPr>
              <a:t>.</a:t>
            </a:r>
          </a:p>
          <a:p>
            <a:r>
              <a:rPr lang="en-US" dirty="0">
                <a:latin typeface="Times New Roman" panose="02020603050405020304" pitchFamily="18" charset="0"/>
                <a:cs typeface="Times New Roman" panose="02020603050405020304" pitchFamily="18" charset="0"/>
              </a:rPr>
              <a:t>The calcium is usually given to laying hens as ground limestone mixed with the diet or, alternatively, calcareous grit may be given ad libitum.</a:t>
            </a:r>
          </a:p>
          <a:p>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49030204"/>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Analysis of calcium and phosphorus supplements</a:t>
            </a:r>
            <a:endParaRPr lang="en-US" dirty="0">
              <a:latin typeface="Times New Roman" panose="02020603050405020304" pitchFamily="18" charset="0"/>
              <a:cs typeface="Times New Roman" panose="02020603050405020304" pitchFamily="18" charset="0"/>
            </a:endParaRP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735044495"/>
              </p:ext>
            </p:extLst>
          </p:nvPr>
        </p:nvGraphicFramePr>
        <p:xfrm>
          <a:off x="1547446" y="1825625"/>
          <a:ext cx="6137032" cy="3937000"/>
        </p:xfrm>
        <a:graphic>
          <a:graphicData uri="http://schemas.openxmlformats.org/drawingml/2006/table">
            <a:tbl>
              <a:tblPr firstRow="1" bandRow="1">
                <a:tableStyleId>{5940675A-B579-460E-94D1-54222C63F5DA}</a:tableStyleId>
              </a:tblPr>
              <a:tblGrid>
                <a:gridCol w="2919046">
                  <a:extLst>
                    <a:ext uri="{9D8B030D-6E8A-4147-A177-3AD203B41FA5}">
                      <a16:colId xmlns:a16="http://schemas.microsoft.com/office/drawing/2014/main" val="3533616976"/>
                    </a:ext>
                  </a:extLst>
                </a:gridCol>
                <a:gridCol w="1617785">
                  <a:extLst>
                    <a:ext uri="{9D8B030D-6E8A-4147-A177-3AD203B41FA5}">
                      <a16:colId xmlns:a16="http://schemas.microsoft.com/office/drawing/2014/main" val="3739020580"/>
                    </a:ext>
                  </a:extLst>
                </a:gridCol>
                <a:gridCol w="1600201">
                  <a:extLst>
                    <a:ext uri="{9D8B030D-6E8A-4147-A177-3AD203B41FA5}">
                      <a16:colId xmlns:a16="http://schemas.microsoft.com/office/drawing/2014/main" val="207119242"/>
                    </a:ext>
                  </a:extLst>
                </a:gridCol>
              </a:tblGrid>
              <a:tr h="370840">
                <a:tc>
                  <a:txBody>
                    <a:bodyPr/>
                    <a:lstStyle/>
                    <a:p>
                      <a:r>
                        <a:rPr lang="en-US" sz="2000" b="1" dirty="0" smtClean="0">
                          <a:latin typeface="Times New Roman" panose="02020603050405020304" pitchFamily="18" charset="0"/>
                          <a:cs typeface="Times New Roman" panose="02020603050405020304" pitchFamily="18" charset="0"/>
                        </a:rPr>
                        <a:t>Supplement</a:t>
                      </a:r>
                      <a:endParaRPr lang="en-US" sz="2000" b="1" dirty="0">
                        <a:latin typeface="Times New Roman" panose="02020603050405020304" pitchFamily="18" charset="0"/>
                        <a:cs typeface="Times New Roman" panose="02020603050405020304" pitchFamily="18" charset="0"/>
                      </a:endParaRPr>
                    </a:p>
                  </a:txBody>
                  <a:tcPr/>
                </a:tc>
                <a:tc>
                  <a:txBody>
                    <a:bodyPr/>
                    <a:lstStyle/>
                    <a:p>
                      <a:r>
                        <a:rPr lang="en-US" sz="2000" b="1" dirty="0" smtClean="0">
                          <a:latin typeface="Times New Roman" panose="02020603050405020304" pitchFamily="18" charset="0"/>
                          <a:cs typeface="Times New Roman" panose="02020603050405020304" pitchFamily="18" charset="0"/>
                        </a:rPr>
                        <a:t>Calcium %</a:t>
                      </a:r>
                      <a:endParaRPr lang="en-US" sz="2000" b="1" dirty="0">
                        <a:latin typeface="Times New Roman" panose="02020603050405020304" pitchFamily="18" charset="0"/>
                        <a:cs typeface="Times New Roman" panose="02020603050405020304" pitchFamily="18" charset="0"/>
                      </a:endParaRPr>
                    </a:p>
                  </a:txBody>
                  <a:tcPr/>
                </a:tc>
                <a:tc>
                  <a:txBody>
                    <a:bodyPr/>
                    <a:lstStyle/>
                    <a:p>
                      <a:r>
                        <a:rPr lang="en-US" sz="2000" b="1" dirty="0" smtClean="0">
                          <a:latin typeface="Times New Roman" panose="02020603050405020304" pitchFamily="18" charset="0"/>
                          <a:cs typeface="Times New Roman" panose="02020603050405020304" pitchFamily="18" charset="0"/>
                        </a:rPr>
                        <a:t>Phosphorus %</a:t>
                      </a:r>
                      <a:endParaRPr lang="en-US" sz="2000" b="1"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533380736"/>
                  </a:ext>
                </a:extLst>
              </a:tr>
              <a:tr h="370840">
                <a:tc>
                  <a:txBody>
                    <a:bodyPr/>
                    <a:lstStyle/>
                    <a:p>
                      <a:r>
                        <a:rPr lang="en-US" dirty="0" smtClean="0">
                          <a:latin typeface="Times New Roman" panose="02020603050405020304" pitchFamily="18" charset="0"/>
                          <a:cs typeface="Times New Roman" panose="02020603050405020304" pitchFamily="18" charset="0"/>
                        </a:rPr>
                        <a:t>Animal </a:t>
                      </a:r>
                      <a:r>
                        <a:rPr lang="en-US" dirty="0" err="1" smtClean="0">
                          <a:latin typeface="Times New Roman" panose="02020603050405020304" pitchFamily="18" charset="0"/>
                          <a:cs typeface="Times New Roman" panose="02020603050405020304" pitchFamily="18" charset="0"/>
                        </a:rPr>
                        <a:t>bone,steamed,dehydrated</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29</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14</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06647166"/>
                  </a:ext>
                </a:extLst>
              </a:tr>
              <a:tr h="370840">
                <a:tc>
                  <a:txBody>
                    <a:bodyPr/>
                    <a:lstStyle/>
                    <a:p>
                      <a:r>
                        <a:rPr lang="en-US" dirty="0" err="1" smtClean="0">
                          <a:latin typeface="Times New Roman" panose="02020603050405020304" pitchFamily="18" charset="0"/>
                          <a:cs typeface="Times New Roman" panose="02020603050405020304" pitchFamily="18" charset="0"/>
                        </a:rPr>
                        <a:t>Dicalcium</a:t>
                      </a:r>
                      <a:r>
                        <a:rPr lang="en-US" dirty="0" smtClean="0">
                          <a:latin typeface="Times New Roman" panose="02020603050405020304" pitchFamily="18" charset="0"/>
                          <a:cs typeface="Times New Roman" panose="02020603050405020304" pitchFamily="18" charset="0"/>
                        </a:rPr>
                        <a:t> phosphate</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26</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21</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180806391"/>
                  </a:ext>
                </a:extLst>
              </a:tr>
              <a:tr h="370840">
                <a:tc>
                  <a:txBody>
                    <a:bodyPr/>
                    <a:lstStyle/>
                    <a:p>
                      <a:r>
                        <a:rPr lang="en-US" dirty="0" err="1" smtClean="0">
                          <a:latin typeface="Times New Roman" panose="02020603050405020304" pitchFamily="18" charset="0"/>
                          <a:cs typeface="Times New Roman" panose="02020603050405020304" pitchFamily="18" charset="0"/>
                        </a:rPr>
                        <a:t>Defluorinated</a:t>
                      </a:r>
                      <a:r>
                        <a:rPr lang="en-US" baseline="0" dirty="0" smtClean="0">
                          <a:latin typeface="Times New Roman" panose="02020603050405020304" pitchFamily="18" charset="0"/>
                          <a:cs typeface="Times New Roman" panose="02020603050405020304" pitchFamily="18" charset="0"/>
                        </a:rPr>
                        <a:t> phosphates</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29-36</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12-18</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410812410"/>
                  </a:ext>
                </a:extLst>
              </a:tr>
              <a:tr h="370840">
                <a:tc>
                  <a:txBody>
                    <a:bodyPr/>
                    <a:lstStyle/>
                    <a:p>
                      <a:r>
                        <a:rPr lang="en-US" dirty="0" smtClean="0">
                          <a:latin typeface="Times New Roman" panose="02020603050405020304" pitchFamily="18" charset="0"/>
                          <a:cs typeface="Times New Roman" panose="02020603050405020304" pitchFamily="18" charset="0"/>
                        </a:rPr>
                        <a:t>Limestone ground</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34</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78809551"/>
                  </a:ext>
                </a:extLst>
              </a:tr>
              <a:tr h="370840">
                <a:tc>
                  <a:txBody>
                    <a:bodyPr/>
                    <a:lstStyle/>
                    <a:p>
                      <a:r>
                        <a:rPr lang="en-US" dirty="0" smtClean="0">
                          <a:latin typeface="Times New Roman" panose="02020603050405020304" pitchFamily="18" charset="0"/>
                          <a:cs typeface="Times New Roman" panose="02020603050405020304" pitchFamily="18" charset="0"/>
                        </a:rPr>
                        <a:t>Calcium phosphate</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17</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21</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01726134"/>
                  </a:ext>
                </a:extLst>
              </a:tr>
              <a:tr h="370840">
                <a:tc>
                  <a:txBody>
                    <a:bodyPr/>
                    <a:lstStyle/>
                    <a:p>
                      <a:r>
                        <a:rPr lang="en-US" dirty="0" smtClean="0">
                          <a:latin typeface="Times New Roman" panose="02020603050405020304" pitchFamily="18" charset="0"/>
                          <a:cs typeface="Times New Roman" panose="02020603050405020304" pitchFamily="18" charset="0"/>
                        </a:rPr>
                        <a:t>Sodium Phosphate</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22</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3346525710"/>
                  </a:ext>
                </a:extLst>
              </a:tr>
              <a:tr h="370840">
                <a:tc>
                  <a:txBody>
                    <a:bodyPr/>
                    <a:lstStyle/>
                    <a:p>
                      <a:r>
                        <a:rPr lang="en-US" dirty="0" err="1" smtClean="0">
                          <a:latin typeface="Times New Roman" panose="02020603050405020304" pitchFamily="18" charset="0"/>
                          <a:cs typeface="Times New Roman" panose="02020603050405020304" pitchFamily="18" charset="0"/>
                        </a:rPr>
                        <a:t>Diammonium</a:t>
                      </a:r>
                      <a:r>
                        <a:rPr lang="en-US" dirty="0" smtClean="0">
                          <a:latin typeface="Times New Roman" panose="02020603050405020304" pitchFamily="18" charset="0"/>
                          <a:cs typeface="Times New Roman" panose="02020603050405020304" pitchFamily="18" charset="0"/>
                        </a:rPr>
                        <a:t> phosphate</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20</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625032367"/>
                  </a:ext>
                </a:extLst>
              </a:tr>
              <a:tr h="370840">
                <a:tc>
                  <a:txBody>
                    <a:bodyPr/>
                    <a:lstStyle/>
                    <a:p>
                      <a:r>
                        <a:rPr lang="en-US" dirty="0" smtClean="0">
                          <a:latin typeface="Times New Roman" panose="02020603050405020304" pitchFamily="18" charset="0"/>
                          <a:cs typeface="Times New Roman" panose="02020603050405020304" pitchFamily="18" charset="0"/>
                        </a:rPr>
                        <a:t>Oyster shell</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35</a:t>
                      </a:r>
                      <a:endParaRPr lang="en-US" dirty="0">
                        <a:latin typeface="Times New Roman" panose="02020603050405020304" pitchFamily="18" charset="0"/>
                        <a:cs typeface="Times New Roman" panose="02020603050405020304" pitchFamily="18" charset="0"/>
                      </a:endParaRPr>
                    </a:p>
                  </a:txBody>
                  <a:tcPr/>
                </a:tc>
                <a:tc>
                  <a:txBody>
                    <a:bodyPr/>
                    <a:lstStyle/>
                    <a:p>
                      <a:r>
                        <a:rPr lang="en-US" dirty="0" smtClean="0">
                          <a:latin typeface="Times New Roman" panose="02020603050405020304" pitchFamily="18" charset="0"/>
                          <a:cs typeface="Times New Roman" panose="02020603050405020304" pitchFamily="18" charset="0"/>
                        </a:rPr>
                        <a:t>-</a:t>
                      </a:r>
                      <a:endParaRPr lang="en-US"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37193807"/>
                  </a:ext>
                </a:extLst>
              </a:tr>
            </a:tbl>
          </a:graphicData>
        </a:graphic>
      </p:graphicFrame>
    </p:spTree>
    <p:extLst>
      <p:ext uri="{BB962C8B-B14F-4D97-AF65-F5344CB8AC3E}">
        <p14:creationId xmlns:p14="http://schemas.microsoft.com/office/powerpoint/2010/main" val="28398176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Phosphorus</a:t>
            </a:r>
            <a:r>
              <a:rPr lang="en-US" dirty="0" smtClean="0"/>
              <a:t> </a:t>
            </a:r>
            <a:endParaRPr lang="en-US" dirty="0"/>
          </a:p>
        </p:txBody>
      </p:sp>
      <p:sp>
        <p:nvSpPr>
          <p:cNvPr id="3" name="Content Placeholder 2"/>
          <p:cNvSpPr>
            <a:spLocks noGrp="1"/>
          </p:cNvSpPr>
          <p:nvPr>
            <p:ph idx="1"/>
          </p:nvPr>
        </p:nvSpPr>
        <p:spPr>
          <a:xfrm>
            <a:off x="838200" y="1441938"/>
            <a:ext cx="10515600" cy="4735025"/>
          </a:xfrm>
        </p:spPr>
        <p:txBody>
          <a:bodyPr>
            <a:normAutofit lnSpcReduction="10000"/>
          </a:bodyPr>
          <a:lstStyle/>
          <a:p>
            <a:r>
              <a:rPr lang="en-US" dirty="0">
                <a:latin typeface="Times New Roman" panose="02020603050405020304" pitchFamily="18" charset="0"/>
                <a:cs typeface="Times New Roman" panose="02020603050405020304" pitchFamily="18" charset="0"/>
              </a:rPr>
              <a:t>Phosphorus has more known functions than any other mineral element in the animal </a:t>
            </a:r>
            <a:r>
              <a:rPr lang="en-US" dirty="0" smtClean="0">
                <a:latin typeface="Times New Roman" panose="02020603050405020304" pitchFamily="18" charset="0"/>
                <a:cs typeface="Times New Roman" panose="02020603050405020304" pitchFamily="18" charset="0"/>
              </a:rPr>
              <a:t>body.</a:t>
            </a:r>
          </a:p>
          <a:p>
            <a:r>
              <a:rPr lang="en-US" dirty="0" smtClean="0">
                <a:latin typeface="Times New Roman" panose="02020603050405020304" pitchFamily="18" charset="0"/>
                <a:cs typeface="Times New Roman" panose="02020603050405020304" pitchFamily="18" charset="0"/>
              </a:rPr>
              <a:t>The </a:t>
            </a:r>
            <a:r>
              <a:rPr lang="en-US" dirty="0">
                <a:latin typeface="Times New Roman" panose="02020603050405020304" pitchFamily="18" charset="0"/>
                <a:cs typeface="Times New Roman" panose="02020603050405020304" pitchFamily="18" charset="0"/>
              </a:rPr>
              <a:t>close association of phosphorus with calcium in bone has already been mentioned</a:t>
            </a:r>
            <a:r>
              <a:rPr lang="en-US" dirty="0" smtClean="0">
                <a:latin typeface="Times New Roman" panose="02020603050405020304" pitchFamily="18" charset="0"/>
                <a:cs typeface="Times New Roman" panose="02020603050405020304" pitchFamily="18" charset="0"/>
              </a:rPr>
              <a:t>.</a:t>
            </a:r>
          </a:p>
          <a:p>
            <a:r>
              <a:rPr lang="en-US" dirty="0" smtClean="0">
                <a:latin typeface="Times New Roman" panose="02020603050405020304" pitchFamily="18" charset="0"/>
                <a:cs typeface="Times New Roman" panose="02020603050405020304" pitchFamily="18" charset="0"/>
              </a:rPr>
              <a:t> </a:t>
            </a:r>
            <a:r>
              <a:rPr lang="en-US" dirty="0">
                <a:latin typeface="Times New Roman" panose="02020603050405020304" pitchFamily="18" charset="0"/>
                <a:cs typeface="Times New Roman" panose="02020603050405020304" pitchFamily="18" charset="0"/>
              </a:rPr>
              <a:t>In addition, phosphorus occurs in phosphoproteins, nucleic acids and phospholipids</a:t>
            </a:r>
            <a:r>
              <a:rPr lang="en-US" dirty="0" smtClean="0">
                <a:latin typeface="Times New Roman" panose="02020603050405020304" pitchFamily="18" charset="0"/>
                <a:cs typeface="Times New Roman" panose="02020603050405020304" pitchFamily="18" charset="0"/>
              </a:rPr>
              <a:t>.</a:t>
            </a:r>
          </a:p>
          <a:p>
            <a:r>
              <a:rPr lang="en-US" dirty="0" smtClean="0">
                <a:latin typeface="Times New Roman" panose="02020603050405020304" pitchFamily="18" charset="0"/>
                <a:cs typeface="Times New Roman" panose="02020603050405020304" pitchFamily="18" charset="0"/>
              </a:rPr>
              <a:t>The </a:t>
            </a:r>
            <a:r>
              <a:rPr lang="en-US" dirty="0">
                <a:latin typeface="Times New Roman" panose="02020603050405020304" pitchFamily="18" charset="0"/>
                <a:cs typeface="Times New Roman" panose="02020603050405020304" pitchFamily="18" charset="0"/>
              </a:rPr>
              <a:t>element plays a vital role in energy metabolism in the formation of sugar-phosphates and adenosine di- and </a:t>
            </a:r>
            <a:r>
              <a:rPr lang="en-US" dirty="0" smtClean="0">
                <a:latin typeface="Times New Roman" panose="02020603050405020304" pitchFamily="18" charset="0"/>
                <a:cs typeface="Times New Roman" panose="02020603050405020304" pitchFamily="18" charset="0"/>
              </a:rPr>
              <a:t>triphosphates.</a:t>
            </a:r>
          </a:p>
          <a:p>
            <a:r>
              <a:rPr lang="en-US" dirty="0" smtClean="0">
                <a:latin typeface="Times New Roman" panose="02020603050405020304" pitchFamily="18" charset="0"/>
                <a:cs typeface="Times New Roman" panose="02020603050405020304" pitchFamily="18" charset="0"/>
              </a:rPr>
              <a:t>Whereas </a:t>
            </a:r>
            <a:r>
              <a:rPr lang="en-US" dirty="0">
                <a:latin typeface="Times New Roman" panose="02020603050405020304" pitchFamily="18" charset="0"/>
                <a:cs typeface="Times New Roman" panose="02020603050405020304" pitchFamily="18" charset="0"/>
              </a:rPr>
              <a:t>99 per cent of the calcium found in the body occurs in the bones and teeth, the proportion of the phosphorus in these structures is about 80–85 per cent of the total; the remainder is in the soft tissues and </a:t>
            </a:r>
            <a:r>
              <a:rPr lang="en-US" dirty="0" smtClean="0">
                <a:latin typeface="Times New Roman" panose="02020603050405020304" pitchFamily="18" charset="0"/>
                <a:cs typeface="Times New Roman" panose="02020603050405020304" pitchFamily="18" charset="0"/>
              </a:rPr>
              <a:t>fluids. </a:t>
            </a:r>
          </a:p>
          <a:p>
            <a:r>
              <a:rPr lang="en-US" dirty="0" smtClean="0">
                <a:latin typeface="Times New Roman" panose="02020603050405020304" pitchFamily="18" charset="0"/>
                <a:cs typeface="Times New Roman" panose="02020603050405020304" pitchFamily="18" charset="0"/>
              </a:rPr>
              <a:t> </a:t>
            </a:r>
            <a:r>
              <a:rPr lang="en-US" dirty="0">
                <a:latin typeface="Times New Roman" panose="02020603050405020304" pitchFamily="18" charset="0"/>
                <a:cs typeface="Times New Roman" panose="02020603050405020304" pitchFamily="18" charset="0"/>
              </a:rPr>
              <a:t>The control of phosphorus metabolism is different from that of calcium. If it is in an available form, phosphorus is absorbed well even when there is an excess over </a:t>
            </a:r>
            <a:r>
              <a:rPr lang="en-US" dirty="0" smtClean="0">
                <a:latin typeface="Times New Roman" panose="02020603050405020304" pitchFamily="18" charset="0"/>
                <a:cs typeface="Times New Roman" panose="02020603050405020304" pitchFamily="18" charset="0"/>
              </a:rPr>
              <a:t>requirement.</a:t>
            </a:r>
          </a:p>
          <a:p>
            <a:r>
              <a:rPr lang="en-US" dirty="0" smtClean="0">
                <a:latin typeface="Times New Roman" panose="02020603050405020304" pitchFamily="18" charset="0"/>
                <a:cs typeface="Times New Roman" panose="02020603050405020304" pitchFamily="18" charset="0"/>
              </a:rPr>
              <a:t> </a:t>
            </a:r>
            <a:r>
              <a:rPr lang="en-US" dirty="0">
                <a:latin typeface="Times New Roman" panose="02020603050405020304" pitchFamily="18" charset="0"/>
                <a:cs typeface="Times New Roman" panose="02020603050405020304" pitchFamily="18" charset="0"/>
              </a:rPr>
              <a:t>Plasma phosphorus diffuses into saliva and in ruminants the large amount of chewing during rumination results in saliva being the major input of phosphorus into the rumen rather than the food. </a:t>
            </a:r>
            <a:endParaRPr lang="en-US" dirty="0" smtClean="0">
              <a:latin typeface="Times New Roman" panose="02020603050405020304" pitchFamily="18" charset="0"/>
              <a:cs typeface="Times New Roman" panose="02020603050405020304" pitchFamily="18" charset="0"/>
            </a:endParaRPr>
          </a:p>
          <a:p>
            <a:endParaRPr lang="en-US" dirty="0"/>
          </a:p>
        </p:txBody>
      </p:sp>
    </p:spTree>
    <p:extLst>
      <p:ext uri="{BB962C8B-B14F-4D97-AF65-F5344CB8AC3E}">
        <p14:creationId xmlns:p14="http://schemas.microsoft.com/office/powerpoint/2010/main" val="304867988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Deficiency Symptoms</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normAutofit/>
          </a:bodyPr>
          <a:lstStyle/>
          <a:p>
            <a:r>
              <a:rPr lang="en-US" dirty="0">
                <a:latin typeface="Times New Roman" panose="02020603050405020304" pitchFamily="18" charset="0"/>
                <a:cs typeface="Times New Roman" panose="02020603050405020304" pitchFamily="18" charset="0"/>
              </a:rPr>
              <a:t>Like calcium, phosphorus is required for bone formation and a deficiency can also cause rickets or </a:t>
            </a:r>
            <a:r>
              <a:rPr lang="en-US" dirty="0" err="1">
                <a:latin typeface="Times New Roman" panose="02020603050405020304" pitchFamily="18" charset="0"/>
                <a:cs typeface="Times New Roman" panose="02020603050405020304" pitchFamily="18" charset="0"/>
              </a:rPr>
              <a:t>osteomalacia</a:t>
            </a:r>
            <a:r>
              <a:rPr lang="en-US" dirty="0" smtClean="0">
                <a:latin typeface="Times New Roman" panose="02020603050405020304" pitchFamily="18" charset="0"/>
                <a:cs typeface="Times New Roman" panose="02020603050405020304" pitchFamily="18" charset="0"/>
              </a:rPr>
              <a:t>.</a:t>
            </a:r>
          </a:p>
          <a:p>
            <a:r>
              <a:rPr lang="en-US" dirty="0" smtClean="0">
                <a:latin typeface="Times New Roman" panose="02020603050405020304" pitchFamily="18" charset="0"/>
                <a:cs typeface="Times New Roman" panose="02020603050405020304" pitchFamily="18" charset="0"/>
              </a:rPr>
              <a:t>Pica</a:t>
            </a:r>
            <a:r>
              <a:rPr lang="en-US" dirty="0">
                <a:latin typeface="Times New Roman" panose="02020603050405020304" pitchFamily="18" charset="0"/>
                <a:cs typeface="Times New Roman" panose="02020603050405020304" pitchFamily="18" charset="0"/>
              </a:rPr>
              <a:t>, or depraved appetite, has been noted in cattle when there is a deficiency of phosphorus in the </a:t>
            </a:r>
            <a:r>
              <a:rPr lang="en-US" dirty="0" smtClean="0">
                <a:latin typeface="Times New Roman" panose="02020603050405020304" pitchFamily="18" charset="0"/>
                <a:cs typeface="Times New Roman" panose="02020603050405020304" pitchFamily="18" charset="0"/>
              </a:rPr>
              <a:t>diet.</a:t>
            </a:r>
          </a:p>
          <a:p>
            <a:r>
              <a:rPr lang="en-US" dirty="0" smtClean="0">
                <a:latin typeface="Times New Roman" panose="02020603050405020304" pitchFamily="18" charset="0"/>
                <a:cs typeface="Times New Roman" panose="02020603050405020304" pitchFamily="18" charset="0"/>
              </a:rPr>
              <a:t> </a:t>
            </a:r>
            <a:r>
              <a:rPr lang="en-US" dirty="0">
                <a:latin typeface="Times New Roman" panose="02020603050405020304" pitchFamily="18" charset="0"/>
                <a:cs typeface="Times New Roman" panose="02020603050405020304" pitchFamily="18" charset="0"/>
              </a:rPr>
              <a:t>In chronic phosphorus deficiency, animals may have stiff joints and muscular weakness</a:t>
            </a:r>
            <a:r>
              <a:rPr lang="en-US" dirty="0" smtClean="0">
                <a:latin typeface="Times New Roman" panose="02020603050405020304" pitchFamily="18" charset="0"/>
                <a:cs typeface="Times New Roman" panose="02020603050405020304" pitchFamily="18" charset="0"/>
              </a:rPr>
              <a:t>.</a:t>
            </a:r>
          </a:p>
          <a:p>
            <a:r>
              <a:rPr lang="en-US" dirty="0">
                <a:latin typeface="Times New Roman" panose="02020603050405020304" pitchFamily="18" charset="0"/>
                <a:cs typeface="Times New Roman" panose="02020603050405020304" pitchFamily="18" charset="0"/>
              </a:rPr>
              <a:t>Low dietary intake of phosphorus has also been associated with poor fertility, with apparent dysfunction of the ovaries causing inhibition, depression or irregularity of </a:t>
            </a:r>
            <a:r>
              <a:rPr lang="en-US" dirty="0" err="1">
                <a:latin typeface="Times New Roman" panose="02020603050405020304" pitchFamily="18" charset="0"/>
                <a:cs typeface="Times New Roman" panose="02020603050405020304" pitchFamily="18" charset="0"/>
              </a:rPr>
              <a:t>oestrus</a:t>
            </a:r>
            <a:r>
              <a:rPr lang="en-US" dirty="0" smtClean="0">
                <a:latin typeface="Times New Roman" panose="02020603050405020304" pitchFamily="18" charset="0"/>
                <a:cs typeface="Times New Roman" panose="02020603050405020304" pitchFamily="18" charset="0"/>
              </a:rPr>
              <a:t>.</a:t>
            </a:r>
          </a:p>
          <a:p>
            <a:r>
              <a:rPr lang="en-US" dirty="0">
                <a:latin typeface="Times New Roman" panose="02020603050405020304" pitchFamily="18" charset="0"/>
                <a:cs typeface="Times New Roman" panose="02020603050405020304" pitchFamily="18" charset="0"/>
              </a:rPr>
              <a:t>Subnormal growth in young animals and low </a:t>
            </a:r>
            <a:r>
              <a:rPr lang="en-US" dirty="0" err="1">
                <a:latin typeface="Times New Roman" panose="02020603050405020304" pitchFamily="18" charset="0"/>
                <a:cs typeface="Times New Roman" panose="02020603050405020304" pitchFamily="18" charset="0"/>
              </a:rPr>
              <a:t>liveweight</a:t>
            </a:r>
            <a:r>
              <a:rPr lang="en-US" dirty="0">
                <a:latin typeface="Times New Roman" panose="02020603050405020304" pitchFamily="18" charset="0"/>
                <a:cs typeface="Times New Roman" panose="02020603050405020304" pitchFamily="18" charset="0"/>
              </a:rPr>
              <a:t> gains in mature animals are characteristic symptoms of phosphorus deficiency in all species.</a:t>
            </a:r>
          </a:p>
        </p:txBody>
      </p:sp>
    </p:spTree>
    <p:extLst>
      <p:ext uri="{BB962C8B-B14F-4D97-AF65-F5344CB8AC3E}">
        <p14:creationId xmlns:p14="http://schemas.microsoft.com/office/powerpoint/2010/main" val="3794522782"/>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Sources of Phosphorus</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p:txBody>
          <a:bodyPr/>
          <a:lstStyle/>
          <a:p>
            <a:r>
              <a:rPr lang="en-US" dirty="0">
                <a:latin typeface="Times New Roman" panose="02020603050405020304" pitchFamily="18" charset="0"/>
                <a:cs typeface="Times New Roman" panose="02020603050405020304" pitchFamily="18" charset="0"/>
              </a:rPr>
              <a:t>Milk, cereal grains and fishmeal products containing bone are good sources of </a:t>
            </a:r>
            <a:r>
              <a:rPr lang="en-US" dirty="0" smtClean="0">
                <a:latin typeface="Times New Roman" panose="02020603050405020304" pitchFamily="18" charset="0"/>
                <a:cs typeface="Times New Roman" panose="02020603050405020304" pitchFamily="18" charset="0"/>
              </a:rPr>
              <a:t>phosphorus.</a:t>
            </a:r>
          </a:p>
          <a:p>
            <a:r>
              <a:rPr lang="en-US" dirty="0">
                <a:latin typeface="Times New Roman" panose="02020603050405020304" pitchFamily="18" charset="0"/>
                <a:cs typeface="Times New Roman" panose="02020603050405020304" pitchFamily="18" charset="0"/>
              </a:rPr>
              <a:t>Much of the element present in cereal grains is in the form of </a:t>
            </a:r>
            <a:r>
              <a:rPr lang="en-US" dirty="0" err="1">
                <a:latin typeface="Times New Roman" panose="02020603050405020304" pitchFamily="18" charset="0"/>
                <a:cs typeface="Times New Roman" panose="02020603050405020304" pitchFamily="18" charset="0"/>
              </a:rPr>
              <a:t>phytates</a:t>
            </a:r>
            <a:r>
              <a:rPr lang="en-US" dirty="0">
                <a:latin typeface="Times New Roman" panose="02020603050405020304" pitchFamily="18" charset="0"/>
                <a:cs typeface="Times New Roman" panose="02020603050405020304" pitchFamily="18" charset="0"/>
              </a:rPr>
              <a:t>, which are salts of </a:t>
            </a:r>
            <a:r>
              <a:rPr lang="en-US" dirty="0" err="1">
                <a:latin typeface="Times New Roman" panose="02020603050405020304" pitchFamily="18" charset="0"/>
                <a:cs typeface="Times New Roman" panose="02020603050405020304" pitchFamily="18" charset="0"/>
              </a:rPr>
              <a:t>phytic</a:t>
            </a:r>
            <a:r>
              <a:rPr lang="en-US" dirty="0">
                <a:latin typeface="Times New Roman" panose="02020603050405020304" pitchFamily="18" charset="0"/>
                <a:cs typeface="Times New Roman" panose="02020603050405020304" pitchFamily="18" charset="0"/>
              </a:rPr>
              <a:t> acid, a phosphoric acid </a:t>
            </a:r>
            <a:r>
              <a:rPr lang="en-US" dirty="0" smtClean="0">
                <a:latin typeface="Times New Roman" panose="02020603050405020304" pitchFamily="18" charset="0"/>
                <a:cs typeface="Times New Roman" panose="02020603050405020304" pitchFamily="18" charset="0"/>
              </a:rPr>
              <a:t>derivative.</a:t>
            </a:r>
          </a:p>
          <a:p>
            <a:endParaRPr lang="en-US" dirty="0">
              <a:latin typeface="Times New Roman" panose="02020603050405020304" pitchFamily="18" charset="0"/>
              <a:cs typeface="Times New Roman" panose="02020603050405020304" pitchFamily="18" charset="0"/>
            </a:endParaRP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579478" y="3944982"/>
            <a:ext cx="6249272" cy="2366917"/>
          </a:xfrm>
          <a:prstGeom prst="rect">
            <a:avLst/>
          </a:prstGeom>
        </p:spPr>
      </p:pic>
    </p:spTree>
    <p:extLst>
      <p:ext uri="{BB962C8B-B14F-4D97-AF65-F5344CB8AC3E}">
        <p14:creationId xmlns:p14="http://schemas.microsoft.com/office/powerpoint/2010/main" val="4157135375"/>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0" y="574766"/>
            <a:ext cx="11939451" cy="9140964"/>
          </a:xfrm>
          <a:prstGeom prst="rect">
            <a:avLst/>
          </a:prstGeom>
          <a:noFill/>
        </p:spPr>
        <p:txBody>
          <a:bodyPr wrap="square" rtlCol="0">
            <a:spAutoFit/>
          </a:bodyPr>
          <a:lstStyle/>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Insoluble calcium and magnesium </a:t>
            </a:r>
            <a:r>
              <a:rPr lang="en-US" sz="2400" dirty="0" err="1" smtClean="0">
                <a:latin typeface="Times New Roman" panose="02020603050405020304" pitchFamily="18" charset="0"/>
                <a:cs typeface="Times New Roman" panose="02020603050405020304" pitchFamily="18" charset="0"/>
              </a:rPr>
              <a:t>phytates</a:t>
            </a:r>
            <a:r>
              <a:rPr lang="en-US" sz="2400" dirty="0" smtClean="0">
                <a:latin typeface="Times New Roman" panose="02020603050405020304" pitchFamily="18" charset="0"/>
                <a:cs typeface="Times New Roman" panose="02020603050405020304" pitchFamily="18" charset="0"/>
              </a:rPr>
              <a:t> occur in cereals and other plant products.</a:t>
            </a:r>
          </a:p>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Experiments with chicks have shown that the phosphorus of calcium </a:t>
            </a:r>
            <a:r>
              <a:rPr lang="en-US" sz="2400" dirty="0" err="1" smtClean="0">
                <a:latin typeface="Times New Roman" panose="02020603050405020304" pitchFamily="18" charset="0"/>
                <a:cs typeface="Times New Roman" panose="02020603050405020304" pitchFamily="18" charset="0"/>
              </a:rPr>
              <a:t>phytate</a:t>
            </a:r>
            <a:r>
              <a:rPr lang="en-US" sz="2400" dirty="0" smtClean="0">
                <a:latin typeface="Times New Roman" panose="02020603050405020304" pitchFamily="18" charset="0"/>
                <a:cs typeface="Times New Roman" panose="02020603050405020304" pitchFamily="18" charset="0"/>
              </a:rPr>
              <a:t> is </a:t>
            </a:r>
            <a:r>
              <a:rPr lang="en-US" sz="2400" dirty="0" err="1" smtClean="0">
                <a:latin typeface="Times New Roman" panose="02020603050405020304" pitchFamily="18" charset="0"/>
                <a:cs typeface="Times New Roman" panose="02020603050405020304" pitchFamily="18" charset="0"/>
              </a:rPr>
              <a:t>utilised</a:t>
            </a:r>
            <a:r>
              <a:rPr lang="en-US" sz="2400" dirty="0" smtClean="0">
                <a:latin typeface="Times New Roman" panose="02020603050405020304" pitchFamily="18" charset="0"/>
                <a:cs typeface="Times New Roman" panose="02020603050405020304" pitchFamily="18" charset="0"/>
              </a:rPr>
              <a:t> only 10 per cent as effectively as disodium phosphate.</a:t>
            </a:r>
          </a:p>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In studies with laying hens, </a:t>
            </a:r>
            <a:r>
              <a:rPr lang="en-US" sz="2400" dirty="0" err="1" smtClean="0">
                <a:latin typeface="Times New Roman" panose="02020603050405020304" pitchFamily="18" charset="0"/>
                <a:cs typeface="Times New Roman" panose="02020603050405020304" pitchFamily="18" charset="0"/>
              </a:rPr>
              <a:t>phytate</a:t>
            </a:r>
            <a:r>
              <a:rPr lang="en-US" sz="2400" dirty="0" smtClean="0">
                <a:latin typeface="Times New Roman" panose="02020603050405020304" pitchFamily="18" charset="0"/>
                <a:cs typeface="Times New Roman" panose="02020603050405020304" pitchFamily="18" charset="0"/>
              </a:rPr>
              <a:t> phosphorus was </a:t>
            </a:r>
            <a:r>
              <a:rPr lang="en-US" sz="2400" dirty="0" err="1" smtClean="0">
                <a:latin typeface="Times New Roman" panose="02020603050405020304" pitchFamily="18" charset="0"/>
                <a:cs typeface="Times New Roman" panose="02020603050405020304" pitchFamily="18" charset="0"/>
              </a:rPr>
              <a:t>utilised</a:t>
            </a:r>
            <a:r>
              <a:rPr lang="en-US" sz="2400" dirty="0" smtClean="0">
                <a:latin typeface="Times New Roman" panose="02020603050405020304" pitchFamily="18" charset="0"/>
                <a:cs typeface="Times New Roman" panose="02020603050405020304" pitchFamily="18" charset="0"/>
              </a:rPr>
              <a:t> about half as well as </a:t>
            </a:r>
            <a:r>
              <a:rPr lang="en-US" sz="2400" dirty="0" err="1" smtClean="0">
                <a:latin typeface="Times New Roman" panose="02020603050405020304" pitchFamily="18" charset="0"/>
                <a:cs typeface="Times New Roman" panose="02020603050405020304" pitchFamily="18" charset="0"/>
              </a:rPr>
              <a:t>dicalcium</a:t>
            </a:r>
            <a:r>
              <a:rPr lang="en-US" sz="2400" dirty="0" smtClean="0">
                <a:latin typeface="Times New Roman" panose="02020603050405020304" pitchFamily="18" charset="0"/>
                <a:cs typeface="Times New Roman" panose="02020603050405020304" pitchFamily="18" charset="0"/>
              </a:rPr>
              <a:t> phosphate..</a:t>
            </a:r>
          </a:p>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Intestinal </a:t>
            </a:r>
            <a:r>
              <a:rPr lang="en-US" sz="2400" dirty="0" err="1" smtClean="0">
                <a:latin typeface="Times New Roman" panose="02020603050405020304" pitchFamily="18" charset="0"/>
                <a:cs typeface="Times New Roman" panose="02020603050405020304" pitchFamily="18" charset="0"/>
              </a:rPr>
              <a:t>phytase</a:t>
            </a:r>
            <a:r>
              <a:rPr lang="en-US" sz="2400" dirty="0" smtClean="0">
                <a:latin typeface="Times New Roman" panose="02020603050405020304" pitchFamily="18" charset="0"/>
                <a:cs typeface="Times New Roman" panose="02020603050405020304" pitchFamily="18" charset="0"/>
              </a:rPr>
              <a:t> activity from the microflora has been observed, but it appears to be of little importance in the pig.</a:t>
            </a:r>
          </a:p>
          <a:p>
            <a:pPr marL="285750" indent="-285750">
              <a:buFont typeface="Arial" panose="020B0604020202020204" pitchFamily="34" charset="0"/>
              <a:buChar char="•"/>
            </a:pPr>
            <a:r>
              <a:rPr lang="en-US" sz="2400" dirty="0" err="1" smtClean="0">
                <a:latin typeface="Times New Roman" panose="02020603050405020304" pitchFamily="18" charset="0"/>
                <a:cs typeface="Times New Roman" panose="02020603050405020304" pitchFamily="18" charset="0"/>
              </a:rPr>
              <a:t>Phytate</a:t>
            </a:r>
            <a:r>
              <a:rPr lang="en-US" sz="2400" dirty="0" smtClean="0">
                <a:latin typeface="Times New Roman" panose="02020603050405020304" pitchFamily="18" charset="0"/>
                <a:cs typeface="Times New Roman" panose="02020603050405020304" pitchFamily="18" charset="0"/>
              </a:rPr>
              <a:t> phosphorus appears therefore to be </a:t>
            </a:r>
            <a:r>
              <a:rPr lang="en-US" sz="2400" dirty="0" err="1" smtClean="0">
                <a:latin typeface="Times New Roman" panose="02020603050405020304" pitchFamily="18" charset="0"/>
                <a:cs typeface="Times New Roman" panose="02020603050405020304" pitchFamily="18" charset="0"/>
              </a:rPr>
              <a:t>utilised</a:t>
            </a:r>
            <a:r>
              <a:rPr lang="en-US" sz="2400" dirty="0" smtClean="0">
                <a:latin typeface="Times New Roman" panose="02020603050405020304" pitchFamily="18" charset="0"/>
                <a:cs typeface="Times New Roman" panose="02020603050405020304" pitchFamily="18" charset="0"/>
              </a:rPr>
              <a:t> by ruminants as readily as other forms of phosphorus, although studies using radioactive isotopes indicate that the availability of phosphorus may range from 0.33 to 0.90. Recent studies with a fungal source of </a:t>
            </a:r>
            <a:r>
              <a:rPr lang="en-US" sz="2400" dirty="0" err="1" smtClean="0">
                <a:latin typeface="Times New Roman" panose="02020603050405020304" pitchFamily="18" charset="0"/>
                <a:cs typeface="Times New Roman" panose="02020603050405020304" pitchFamily="18" charset="0"/>
              </a:rPr>
              <a:t>phytase</a:t>
            </a:r>
            <a:r>
              <a:rPr lang="en-US" sz="2400" dirty="0" smtClean="0">
                <a:latin typeface="Times New Roman" panose="02020603050405020304" pitchFamily="18" charset="0"/>
                <a:cs typeface="Times New Roman" panose="02020603050405020304" pitchFamily="18" charset="0"/>
              </a:rPr>
              <a:t> added to the diet of pigs have shown significant increases in </a:t>
            </a:r>
            <a:r>
              <a:rPr lang="en-US" sz="2400" dirty="0" err="1" smtClean="0">
                <a:latin typeface="Times New Roman" panose="02020603050405020304" pitchFamily="18" charset="0"/>
                <a:cs typeface="Times New Roman" panose="02020603050405020304" pitchFamily="18" charset="0"/>
              </a:rPr>
              <a:t>ileal</a:t>
            </a:r>
            <a:r>
              <a:rPr lang="en-US" sz="2400" dirty="0" smtClean="0">
                <a:latin typeface="Times New Roman" panose="02020603050405020304" pitchFamily="18" charset="0"/>
                <a:cs typeface="Times New Roman" panose="02020603050405020304" pitchFamily="18" charset="0"/>
              </a:rPr>
              <a:t> and total tract digestibility of </a:t>
            </a:r>
            <a:r>
              <a:rPr lang="en-US" sz="2400" dirty="0" err="1" smtClean="0">
                <a:latin typeface="Times New Roman" panose="02020603050405020304" pitchFamily="18" charset="0"/>
                <a:cs typeface="Times New Roman" panose="02020603050405020304" pitchFamily="18" charset="0"/>
              </a:rPr>
              <a:t>phytate</a:t>
            </a:r>
            <a:r>
              <a:rPr lang="en-US" sz="2400" dirty="0" smtClean="0">
                <a:latin typeface="Times New Roman" panose="02020603050405020304" pitchFamily="18" charset="0"/>
                <a:cs typeface="Times New Roman" panose="02020603050405020304" pitchFamily="18" charset="0"/>
              </a:rPr>
              <a:t> phosphorus.</a:t>
            </a:r>
          </a:p>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Feeding with high levels of phosphorus should be avoided as the excess is excreted and contributes to pollution by encouraging the growth of algae in water courses. </a:t>
            </a:r>
          </a:p>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 High phosphorus intake in association with magnesium can lead to the formation of mineral deposits in the bladder and urethra (</a:t>
            </a:r>
            <a:r>
              <a:rPr lang="en-US" sz="2400" dirty="0" err="1" smtClean="0">
                <a:latin typeface="Times New Roman" panose="02020603050405020304" pitchFamily="18" charset="0"/>
                <a:cs typeface="Times New Roman" panose="02020603050405020304" pitchFamily="18" charset="0"/>
              </a:rPr>
              <a:t>urolithiasis</a:t>
            </a:r>
            <a:r>
              <a:rPr lang="en-US" sz="2400" dirty="0" smtClean="0">
                <a:latin typeface="Times New Roman" panose="02020603050405020304" pitchFamily="18" charset="0"/>
                <a:cs typeface="Times New Roman" panose="02020603050405020304" pitchFamily="18" charset="0"/>
              </a:rPr>
              <a:t> or urinary calculi) and blockage of the flow of urine in male sheep and cattle.</a:t>
            </a:r>
          </a:p>
          <a:p>
            <a:pPr marL="285750" indent="-285750">
              <a:buFont typeface="Arial" panose="020B0604020202020204" pitchFamily="34" charset="0"/>
              <a:buChar char="•"/>
            </a:pPr>
            <a:endParaRPr lang="en-US"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endParaRPr lang="en-US"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endParaRPr lang="en-US"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endParaRPr lang="en-US"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a:p>
            <a:r>
              <a:rPr lang="en-US" dirty="0" smtClean="0">
                <a:latin typeface="Times New Roman" panose="02020603050405020304" pitchFamily="18" charset="0"/>
                <a:cs typeface="Times New Roman" panose="02020603050405020304" pitchFamily="18" charset="0"/>
              </a:rPr>
              <a:t>                                                           </a:t>
            </a:r>
          </a:p>
          <a:p>
            <a:pPr marL="285750" indent="-285750">
              <a:buFont typeface="Arial" panose="020B0604020202020204" pitchFamily="34" charset="0"/>
              <a:buChar char="•"/>
            </a:pPr>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84561760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3456432" y="1097280"/>
            <a:ext cx="2223686" cy="923330"/>
          </a:xfrm>
          <a:prstGeom prst="rect">
            <a:avLst/>
          </a:prstGeom>
          <a:noFill/>
        </p:spPr>
        <p:txBody>
          <a:bodyPr wrap="none" rtlCol="0">
            <a:spAutoFit/>
          </a:bodyPr>
          <a:lstStyle/>
          <a:p>
            <a:r>
              <a:rPr lang="en-US" sz="5400" dirty="0" smtClean="0">
                <a:latin typeface="Times New Roman" panose="02020603050405020304" pitchFamily="18" charset="0"/>
                <a:cs typeface="Times New Roman" panose="02020603050405020304" pitchFamily="18" charset="0"/>
              </a:rPr>
              <a:t>Thanks</a:t>
            </a:r>
            <a:endParaRPr lang="en-US" sz="5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033732000"/>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on">
  <a:themeElements>
    <a:clrScheme name="Ion">
      <a:dk1>
        <a:sysClr val="windowText" lastClr="000000"/>
      </a:dk1>
      <a:lt1>
        <a:sysClr val="window" lastClr="FFFFFF"/>
      </a:lt1>
      <a:dk2>
        <a:srgbClr val="1E5155"/>
      </a:dk2>
      <a:lt2>
        <a:srgbClr val="EBEBEB"/>
      </a:lt2>
      <a:accent1>
        <a:srgbClr val="B01513"/>
      </a:accent1>
      <a:accent2>
        <a:srgbClr val="EA6312"/>
      </a:accent2>
      <a:accent3>
        <a:srgbClr val="E6B729"/>
      </a:accent3>
      <a:accent4>
        <a:srgbClr val="6AAC90"/>
      </a:accent4>
      <a:accent5>
        <a:srgbClr val="54849A"/>
      </a:accent5>
      <a:accent6>
        <a:srgbClr val="9E5E9B"/>
      </a:accent6>
      <a:hlink>
        <a:srgbClr val="58C1BA"/>
      </a:hlink>
      <a:folHlink>
        <a:srgbClr val="9DFFCB"/>
      </a:folHlink>
    </a:clrScheme>
    <a:fontScheme name="Ion">
      <a:majorFont>
        <a:latin typeface="Century Gothic" panose="020B050202020202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Ion">
      <a:fillStyleLst>
        <a:solidFill>
          <a:schemeClr val="phClr"/>
        </a:solidFill>
        <a:gradFill rotWithShape="1">
          <a:gsLst>
            <a:gs pos="0">
              <a:schemeClr val="phClr">
                <a:tint val="64000"/>
                <a:lumMod val="118000"/>
              </a:schemeClr>
            </a:gs>
            <a:gs pos="100000">
              <a:schemeClr val="phClr">
                <a:tint val="92000"/>
                <a:alpha val="100000"/>
                <a:lumMod val="110000"/>
              </a:schemeClr>
            </a:gs>
          </a:gsLst>
          <a:lin ang="5400000" scaled="0"/>
        </a:gradFill>
        <a:gradFill rotWithShape="1">
          <a:gsLst>
            <a:gs pos="0">
              <a:schemeClr val="phClr">
                <a:tint val="98000"/>
                <a:lumMod val="114000"/>
              </a:schemeClr>
            </a:gs>
            <a:gs pos="100000">
              <a:schemeClr val="phClr">
                <a:shade val="90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63500" dist="38100" dir="5400000" rotWithShape="0">
              <a:srgbClr val="000000">
                <a:alpha val="60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7000"/>
                <a:hueMod val="88000"/>
                <a:satMod val="130000"/>
                <a:lumMod val="124000"/>
              </a:schemeClr>
            </a:gs>
            <a:gs pos="100000">
              <a:schemeClr val="phClr">
                <a:tint val="96000"/>
                <a:shade val="88000"/>
                <a:hueMod val="108000"/>
                <a:satMod val="164000"/>
                <a:lumMod val="76000"/>
              </a:schemeClr>
            </a:gs>
          </a:gsLst>
          <a:path path="circle">
            <a:fillToRect l="45000" t="65000" r="125000" b="100000"/>
          </a:path>
        </a:gradFill>
        <a:blipFill rotWithShape="1">
          <a:blip xmlns:r="http://schemas.openxmlformats.org/officeDocument/2006/relationships" r:embed="rId1">
            <a:duotone>
              <a:schemeClr val="phClr">
                <a:shade val="69000"/>
                <a:hueMod val="108000"/>
                <a:satMod val="164000"/>
                <a:lumMod val="74000"/>
              </a:schemeClr>
              <a:schemeClr val="phClr">
                <a:tint val="96000"/>
                <a:hueMod val="88000"/>
                <a:satMod val="140000"/>
                <a:lumMod val="132000"/>
              </a:schemeClr>
            </a:duotone>
          </a:blip>
          <a:stretch/>
        </a:blipFill>
      </a:bgFillStyleLst>
    </a:fmtScheme>
  </a:themeElements>
  <a:objectDefaults/>
  <a:extraClrSchemeLst/>
  <a:extLst>
    <a:ext uri="{05A4C25C-085E-4340-85A3-A5531E510DB2}">
      <thm15:themeFamily xmlns:thm15="http://schemas.microsoft.com/office/thememl/2012/main" name="Ion" id="{B8441ADB-2E43-4AF7-B97A-BD870242C6A8}" vid="{292E63A9-BB86-4E3D-B92A-7223C6510D2E}"/>
    </a:ext>
  </a:extLst>
</a:theme>
</file>

<file path=docProps/app.xml><?xml version="1.0" encoding="utf-8"?>
<Properties xmlns="http://schemas.openxmlformats.org/officeDocument/2006/extended-properties" xmlns:vt="http://schemas.openxmlformats.org/officeDocument/2006/docPropsVTypes">
  <Template>Ion</Template>
  <TotalTime>408</TotalTime>
  <Words>1202</Words>
  <Application>Microsoft Office PowerPoint</Application>
  <PresentationFormat>Widescreen</PresentationFormat>
  <Paragraphs>105</Paragraphs>
  <Slides>11</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11</vt:i4>
      </vt:variant>
    </vt:vector>
  </HeadingPairs>
  <TitlesOfParts>
    <vt:vector size="16" baseType="lpstr">
      <vt:lpstr>Arial</vt:lpstr>
      <vt:lpstr>Century Gothic</vt:lpstr>
      <vt:lpstr>Times New Roman</vt:lpstr>
      <vt:lpstr>Wingdings 3</vt:lpstr>
      <vt:lpstr>Ion</vt:lpstr>
      <vt:lpstr>BIHAR ANIMAL SCIENCUNIVERSITY                   BIHAR VETERINARY COLLEGE, PATNA</vt:lpstr>
      <vt:lpstr>            Calcium and Phosphorus</vt:lpstr>
      <vt:lpstr>Composition of Bone</vt:lpstr>
      <vt:lpstr>Deficiency Symptoms</vt:lpstr>
      <vt:lpstr>Source of Calcium</vt:lpstr>
      <vt:lpstr>Analysis of calcium and phosphorus supplements</vt:lpstr>
      <vt:lpstr>Phosphorus </vt:lpstr>
      <vt:lpstr>Deficiency Symptoms</vt:lpstr>
      <vt:lpstr>Sources of Phosphorus</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Administrator</dc:creator>
  <cp:lastModifiedBy>Administrator</cp:lastModifiedBy>
  <cp:revision>18</cp:revision>
  <dcterms:created xsi:type="dcterms:W3CDTF">2020-10-01T10:45:07Z</dcterms:created>
  <dcterms:modified xsi:type="dcterms:W3CDTF">2020-10-09T10:02:21Z</dcterms:modified>
</cp:coreProperties>
</file>