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68" r:id="rId5"/>
    <p:sldId id="258" r:id="rId6"/>
    <p:sldId id="264" r:id="rId7"/>
    <p:sldId id="269" r:id="rId8"/>
    <p:sldId id="259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369A-C7C5-4C4B-9289-2EF2F0FF41A8}" type="datetimeFigureOut">
              <a:rPr lang="en-IN" smtClean="0"/>
              <a:pPr/>
              <a:t>06-10-2020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074E-BF72-4351-98F7-DDE6AA1FA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369A-C7C5-4C4B-9289-2EF2F0FF41A8}" type="datetimeFigureOut">
              <a:rPr lang="en-IN" smtClean="0"/>
              <a:pPr/>
              <a:t>06-10-2020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074E-BF72-4351-98F7-DDE6AA1FA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369A-C7C5-4C4B-9289-2EF2F0FF41A8}" type="datetimeFigureOut">
              <a:rPr lang="en-IN" smtClean="0"/>
              <a:pPr/>
              <a:t>06-10-2020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074E-BF72-4351-98F7-DDE6AA1FA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369A-C7C5-4C4B-9289-2EF2F0FF41A8}" type="datetimeFigureOut">
              <a:rPr lang="en-IN" smtClean="0"/>
              <a:pPr/>
              <a:t>06-10-2020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074E-BF72-4351-98F7-DDE6AA1FA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369A-C7C5-4C4B-9289-2EF2F0FF41A8}" type="datetimeFigureOut">
              <a:rPr lang="en-IN" smtClean="0"/>
              <a:pPr/>
              <a:t>06-10-2020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074E-BF72-4351-98F7-DDE6AA1FA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369A-C7C5-4C4B-9289-2EF2F0FF41A8}" type="datetimeFigureOut">
              <a:rPr lang="en-IN" smtClean="0"/>
              <a:pPr/>
              <a:t>06-10-2020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074E-BF72-4351-98F7-DDE6AA1FA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369A-C7C5-4C4B-9289-2EF2F0FF41A8}" type="datetimeFigureOut">
              <a:rPr lang="en-IN" smtClean="0"/>
              <a:pPr/>
              <a:t>06-10-2020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074E-BF72-4351-98F7-DDE6AA1FA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369A-C7C5-4C4B-9289-2EF2F0FF41A8}" type="datetimeFigureOut">
              <a:rPr lang="en-IN" smtClean="0"/>
              <a:pPr/>
              <a:t>06-10-2020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074E-BF72-4351-98F7-DDE6AA1FA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369A-C7C5-4C4B-9289-2EF2F0FF41A8}" type="datetimeFigureOut">
              <a:rPr lang="en-IN" smtClean="0"/>
              <a:pPr/>
              <a:t>06-10-2020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074E-BF72-4351-98F7-DDE6AA1FA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369A-C7C5-4C4B-9289-2EF2F0FF41A8}" type="datetimeFigureOut">
              <a:rPr lang="en-IN" smtClean="0"/>
              <a:pPr/>
              <a:t>06-10-2020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074E-BF72-4351-98F7-DDE6AA1FA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369A-C7C5-4C4B-9289-2EF2F0FF41A8}" type="datetimeFigureOut">
              <a:rPr lang="en-IN" smtClean="0"/>
              <a:pPr/>
              <a:t>06-10-2020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074E-BF72-4351-98F7-DDE6AA1FA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F369A-C7C5-4C4B-9289-2EF2F0FF41A8}" type="datetimeFigureOut">
              <a:rPr lang="en-IN" smtClean="0"/>
              <a:pPr/>
              <a:t>06-10-2020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9074E-BF72-4351-98F7-DDE6AA1FA77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404665"/>
            <a:ext cx="864096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/>
          </a:p>
          <a:p>
            <a:pPr algn="ctr"/>
            <a:r>
              <a:rPr lang="en-IN" sz="4000" dirty="0"/>
              <a:t> </a:t>
            </a:r>
            <a:r>
              <a:rPr lang="en-IN" sz="4000" b="1" dirty="0">
                <a:solidFill>
                  <a:srgbClr val="FF0000"/>
                </a:solidFill>
              </a:rPr>
              <a:t>ANIMAL </a:t>
            </a:r>
            <a:r>
              <a:rPr lang="en-IN" sz="4000" b="1" dirty="0" smtClean="0">
                <a:solidFill>
                  <a:srgbClr val="FF0000"/>
                </a:solidFill>
              </a:rPr>
              <a:t>WELFARE(CLASS-2</a:t>
            </a:r>
            <a:r>
              <a:rPr lang="en-IN" sz="4000" b="1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IN" sz="4000" b="1" dirty="0" smtClean="0">
                <a:solidFill>
                  <a:srgbClr val="FF0000"/>
                </a:solidFill>
              </a:rPr>
              <a:t>(</a:t>
            </a:r>
            <a:r>
              <a:rPr lang="en-IN" sz="4000" b="1" dirty="0" smtClean="0">
                <a:solidFill>
                  <a:srgbClr val="FF0000"/>
                </a:solidFill>
              </a:rPr>
              <a:t>DUTIES OF </a:t>
            </a:r>
            <a:r>
              <a:rPr lang="en-IN" sz="4000" b="1" dirty="0" smtClean="0">
                <a:solidFill>
                  <a:srgbClr val="FF0000"/>
                </a:solidFill>
              </a:rPr>
              <a:t>AWO)</a:t>
            </a:r>
            <a:endParaRPr lang="en-IN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IN" sz="4000" b="1" dirty="0"/>
              <a:t>	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 issues notice to Centre, States on cruel practices to ward off wild  animals | Deccan Hera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71546"/>
            <a:ext cx="6667500" cy="4448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743200"/>
            <a:ext cx="5257800" cy="255454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r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THANKS YOU !</a:t>
            </a:r>
            <a:endParaRPr lang="en-US" sz="8000" dirty="0"/>
          </a:p>
        </p:txBody>
      </p:sp>
    </p:spTree>
    <p:extLst>
      <p:ext uri="{BB962C8B-B14F-4D97-AF65-F5344CB8AC3E}">
        <p14:creationId xmlns="" xmlns:p14="http://schemas.microsoft.com/office/powerpoint/2010/main" val="12048210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DUTIES OF </a:t>
            </a:r>
            <a:r>
              <a:rPr lang="en-IN" b="1" dirty="0" smtClean="0">
                <a:solidFill>
                  <a:srgbClr val="FF0000"/>
                </a:solidFill>
              </a:rPr>
              <a:t>AWO </a:t>
            </a:r>
            <a:r>
              <a:rPr lang="en-IN" b="1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/>
          </a:bodyPr>
          <a:lstStyle/>
          <a:p>
            <a:endParaRPr lang="en-IN" dirty="0"/>
          </a:p>
          <a:p>
            <a:pPr>
              <a:buNone/>
            </a:pPr>
            <a:r>
              <a:rPr lang="en-IN" dirty="0"/>
              <a:t>1. An AWO (Animal Welfare Officer) should have a thorough knowledge of all the Animal Welfare Laws </a:t>
            </a:r>
            <a:r>
              <a:rPr lang="en-IN" dirty="0" smtClean="0"/>
              <a:t>: </a:t>
            </a:r>
            <a:endParaRPr lang="en-IN" dirty="0"/>
          </a:p>
          <a:p>
            <a:r>
              <a:rPr lang="en-IN" dirty="0" smtClean="0"/>
              <a:t>The </a:t>
            </a:r>
            <a:r>
              <a:rPr lang="en-IN" dirty="0"/>
              <a:t>Prevention of Cruelty to Animals Act, </a:t>
            </a:r>
            <a:r>
              <a:rPr lang="en-IN" dirty="0" smtClean="0"/>
              <a:t>1960. </a:t>
            </a:r>
            <a:endParaRPr lang="en-IN" dirty="0"/>
          </a:p>
          <a:p>
            <a:r>
              <a:rPr lang="en-IN" dirty="0" smtClean="0"/>
              <a:t> </a:t>
            </a:r>
            <a:r>
              <a:rPr lang="en-IN" dirty="0"/>
              <a:t>The Wild Life (Protection) Act, 1972 as amended in 2006. </a:t>
            </a:r>
          </a:p>
          <a:p>
            <a:r>
              <a:rPr lang="en-IN" dirty="0" smtClean="0"/>
              <a:t> </a:t>
            </a:r>
            <a:r>
              <a:rPr lang="en-IN" dirty="0"/>
              <a:t>Breeding of and Experiments on Animals (Control and Supervision) Amendment Rules, </a:t>
            </a:r>
            <a:r>
              <a:rPr lang="en-IN" dirty="0" smtClean="0"/>
              <a:t>2005. 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DUTIES OF AWO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Animal Birth Control (Dogs) Rules, </a:t>
            </a:r>
            <a:r>
              <a:rPr lang="en-IN" dirty="0" smtClean="0"/>
              <a:t>2001.</a:t>
            </a:r>
            <a:endParaRPr lang="en-IN" dirty="0" smtClean="0"/>
          </a:p>
          <a:p>
            <a:r>
              <a:rPr lang="en-IN" dirty="0" smtClean="0"/>
              <a:t>The Performing Animals (Registration) Rules, </a:t>
            </a:r>
            <a:r>
              <a:rPr lang="en-IN" dirty="0" smtClean="0"/>
              <a:t>2001.</a:t>
            </a:r>
            <a:endParaRPr lang="en-IN" dirty="0" smtClean="0"/>
          </a:p>
          <a:p>
            <a:r>
              <a:rPr lang="en-IN" dirty="0" smtClean="0"/>
              <a:t>The Performing Animals Rules, </a:t>
            </a:r>
            <a:r>
              <a:rPr lang="en-IN" dirty="0" smtClean="0"/>
              <a:t>1973. </a:t>
            </a:r>
            <a:endParaRPr lang="en-IN" dirty="0" smtClean="0"/>
          </a:p>
          <a:p>
            <a:r>
              <a:rPr lang="en-IN" dirty="0" smtClean="0"/>
              <a:t>The Prevention of Cruelty to Draught and Pack Animals Rules, 1965, amended </a:t>
            </a:r>
            <a:r>
              <a:rPr lang="en-IN" dirty="0" smtClean="0"/>
              <a:t>1968. </a:t>
            </a:r>
            <a:endParaRPr lang="en-IN" dirty="0" smtClean="0"/>
          </a:p>
          <a:p>
            <a:r>
              <a:rPr lang="en-IN" dirty="0" smtClean="0"/>
              <a:t>The Transport of Animals (Amendment) Rules, </a:t>
            </a:r>
            <a:r>
              <a:rPr lang="en-IN" dirty="0" smtClean="0"/>
              <a:t>2001. 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Samut Prakan zoo denies mistreatment of elephant | The Thaig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8604"/>
            <a:ext cx="8858312" cy="5676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DUTIES OF </a:t>
            </a:r>
            <a:r>
              <a:rPr lang="en-IN" b="1" dirty="0" smtClean="0">
                <a:solidFill>
                  <a:srgbClr val="FF0000"/>
                </a:solidFill>
              </a:rPr>
              <a:t>AWO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fontScale="32500" lnSpcReduction="20000"/>
          </a:bodyPr>
          <a:lstStyle/>
          <a:p>
            <a:endParaRPr lang="en-IN" dirty="0"/>
          </a:p>
          <a:p>
            <a:pPr algn="just">
              <a:buNone/>
            </a:pPr>
            <a:r>
              <a:rPr lang="en-IN" sz="4500" dirty="0" smtClean="0"/>
              <a:t>2. </a:t>
            </a:r>
            <a:r>
              <a:rPr lang="en-IN" sz="8000" dirty="0" smtClean="0"/>
              <a:t>Does </a:t>
            </a:r>
            <a:r>
              <a:rPr lang="en-IN" sz="8000" dirty="0"/>
              <a:t>not entitle to take direct law enforcement action such as raids, checking of premises, stopping of vehicle on roads </a:t>
            </a:r>
            <a:r>
              <a:rPr lang="en-IN" sz="8000" dirty="0" smtClean="0"/>
              <a:t>etc. He entitled </a:t>
            </a:r>
            <a:r>
              <a:rPr lang="en-IN" sz="8000" dirty="0"/>
              <a:t>to lodge a police compliant in the event of any cruelty being seen or </a:t>
            </a:r>
            <a:r>
              <a:rPr lang="en-IN" sz="8000" dirty="0" smtClean="0"/>
              <a:t>reported.</a:t>
            </a:r>
          </a:p>
          <a:p>
            <a:pPr algn="just"/>
            <a:endParaRPr lang="en-IN" sz="8000" dirty="0"/>
          </a:p>
          <a:p>
            <a:pPr algn="just">
              <a:buNone/>
            </a:pPr>
            <a:r>
              <a:rPr lang="en-IN" sz="8000" dirty="0" smtClean="0"/>
              <a:t>3.To </a:t>
            </a:r>
            <a:r>
              <a:rPr lang="en-IN" sz="8000" dirty="0"/>
              <a:t>prevent illicit slaughter and if any report of illicit slaughter is made, the case must be immediately reported to the concerned </a:t>
            </a:r>
            <a:r>
              <a:rPr lang="en-IN" sz="8000" dirty="0" smtClean="0"/>
              <a:t>authorities.</a:t>
            </a:r>
            <a:endParaRPr lang="en-IN" sz="8000" dirty="0" smtClean="0"/>
          </a:p>
          <a:p>
            <a:pPr algn="just">
              <a:buNone/>
            </a:pPr>
            <a:r>
              <a:rPr lang="en-IN" sz="8000" dirty="0" smtClean="0"/>
              <a:t> </a:t>
            </a:r>
            <a:endParaRPr lang="en-IN" sz="8000" dirty="0"/>
          </a:p>
          <a:p>
            <a:pPr algn="just">
              <a:buNone/>
            </a:pPr>
            <a:r>
              <a:rPr lang="en-IN" sz="8000" dirty="0" smtClean="0"/>
              <a:t>4.During </a:t>
            </a:r>
            <a:r>
              <a:rPr lang="en-IN" sz="8000" dirty="0"/>
              <a:t>natural calamites, </a:t>
            </a:r>
            <a:r>
              <a:rPr lang="en-IN" sz="8000" dirty="0" smtClean="0"/>
              <a:t>organize immediate </a:t>
            </a:r>
            <a:r>
              <a:rPr lang="en-IN" sz="8000" dirty="0"/>
              <a:t>rescue operations and emergency relief for the helpless </a:t>
            </a:r>
            <a:r>
              <a:rPr lang="en-IN" sz="8000" dirty="0" smtClean="0"/>
              <a:t>animals with </a:t>
            </a:r>
            <a:r>
              <a:rPr lang="en-IN" sz="8000" dirty="0"/>
              <a:t>like-minded </a:t>
            </a:r>
            <a:r>
              <a:rPr lang="en-IN" sz="8000" dirty="0" smtClean="0"/>
              <a:t>people.</a:t>
            </a:r>
            <a:endParaRPr lang="en-IN" sz="8000" dirty="0" smtClean="0"/>
          </a:p>
          <a:p>
            <a:pPr algn="just"/>
            <a:endParaRPr lang="en-IN" sz="8000" dirty="0"/>
          </a:p>
          <a:p>
            <a:pPr>
              <a:buNone/>
            </a:pPr>
            <a:endParaRPr lang="en-IN" sz="4500" b="1" dirty="0" smtClean="0"/>
          </a:p>
          <a:p>
            <a:endParaRPr lang="en-IN" sz="4500" dirty="0"/>
          </a:p>
          <a:p>
            <a:pPr>
              <a:buNone/>
            </a:pPr>
            <a:r>
              <a:rPr lang="en-IN" sz="4500" dirty="0" smtClean="0"/>
              <a:t> </a:t>
            </a:r>
            <a:endParaRPr lang="en-IN" sz="4500" dirty="0"/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DUTIES OF </a:t>
            </a:r>
            <a:r>
              <a:rPr lang="en-IN" b="1" dirty="0" smtClean="0">
                <a:solidFill>
                  <a:srgbClr val="FF0000"/>
                </a:solidFill>
              </a:rPr>
              <a:t>AWO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IN" dirty="0" smtClean="0"/>
              <a:t>5.Prevent the misuse and abuse of </a:t>
            </a:r>
            <a:r>
              <a:rPr lang="en-IN" dirty="0" err="1" smtClean="0"/>
              <a:t>oxytocin</a:t>
            </a:r>
            <a:r>
              <a:rPr lang="en-IN" dirty="0" smtClean="0"/>
              <a:t> in milking animals by educating the dairy </a:t>
            </a:r>
            <a:r>
              <a:rPr lang="en-IN" dirty="0" smtClean="0"/>
              <a:t>farmers.</a:t>
            </a:r>
            <a:endParaRPr lang="en-IN" dirty="0" smtClean="0"/>
          </a:p>
          <a:p>
            <a:pPr algn="just"/>
            <a:endParaRPr lang="en-IN" dirty="0" smtClean="0"/>
          </a:p>
          <a:p>
            <a:pPr algn="just">
              <a:buNone/>
            </a:pPr>
            <a:r>
              <a:rPr lang="en-IN" dirty="0" smtClean="0"/>
              <a:t>6.Participation in coordinating or organizing training programs for villagers on setting up self sustaining </a:t>
            </a:r>
            <a:r>
              <a:rPr lang="en-IN" dirty="0" err="1" smtClean="0"/>
              <a:t>gaushalas</a:t>
            </a:r>
            <a:r>
              <a:rPr lang="en-IN" dirty="0" smtClean="0"/>
              <a:t>.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7.To organize first aid, veterinary care, food and shelter for sick and destitute </a:t>
            </a:r>
            <a:r>
              <a:rPr lang="en-IN" dirty="0" smtClean="0"/>
              <a:t>animals.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 </a:t>
            </a:r>
          </a:p>
          <a:p>
            <a:pPr algn="just">
              <a:buNone/>
            </a:pPr>
            <a:r>
              <a:rPr lang="en-IN" dirty="0" smtClean="0"/>
              <a:t>8. Attention </a:t>
            </a:r>
            <a:r>
              <a:rPr lang="en-IN" b="1" dirty="0" smtClean="0"/>
              <a:t>towards the proper care and management of birds and fish maintained in aviaries and </a:t>
            </a:r>
            <a:r>
              <a:rPr lang="en-IN" b="1" dirty="0" smtClean="0"/>
              <a:t>aquaria.</a:t>
            </a:r>
            <a:endParaRPr lang="en-IN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Uzbekistan Increases Penalties for Animal Cruelty | Institute for War and  Peace Repor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14422"/>
            <a:ext cx="5619750" cy="3790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DUTIES OF </a:t>
            </a:r>
            <a:r>
              <a:rPr lang="en-IN" b="1" dirty="0" smtClean="0">
                <a:solidFill>
                  <a:srgbClr val="FF0000"/>
                </a:solidFill>
              </a:rPr>
              <a:t>AWO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/>
              <a:t>9.He/she should be able to conduct training programs on legislation issues in animal welfare for police personnel and lawyers.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10.Organize mobile clinics and veterinary care for stray animals and where veterinary services are not </a:t>
            </a:r>
            <a:r>
              <a:rPr lang="en-IN" dirty="0" smtClean="0"/>
              <a:t>available.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12.To sensitize the community and take appropriate remedial measures to prevent cruelty to animals from happening – </a:t>
            </a:r>
            <a:r>
              <a:rPr lang="en-IN" dirty="0" smtClean="0"/>
              <a:t>e.g. animal </a:t>
            </a:r>
            <a:r>
              <a:rPr lang="en-IN" dirty="0" smtClean="0"/>
              <a:t>sacrifice, bull fights, cock fights and ram fights. </a:t>
            </a:r>
          </a:p>
          <a:p>
            <a:pPr>
              <a:buNone/>
            </a:pPr>
            <a:r>
              <a:rPr lang="en-IN" dirty="0" smtClean="0"/>
              <a:t>13.Establishing good rapport with the press and electronic media to create extensive public awareness on animal welfare </a:t>
            </a:r>
            <a:r>
              <a:rPr lang="en-IN" dirty="0" smtClean="0"/>
              <a:t>issues.</a:t>
            </a:r>
            <a:endParaRPr lang="en-IN" dirty="0" smtClean="0"/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DUTIES OF </a:t>
            </a:r>
            <a:r>
              <a:rPr lang="en-IN" b="1" dirty="0" smtClean="0">
                <a:solidFill>
                  <a:srgbClr val="FF0000"/>
                </a:solidFill>
              </a:rPr>
              <a:t>AWO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14.The use of animals by the entertainment industry should be vigilantly monitored by the AWO by attending the film </a:t>
            </a:r>
            <a:r>
              <a:rPr lang="en-IN" dirty="0" smtClean="0"/>
              <a:t>shoots.</a:t>
            </a:r>
            <a:endParaRPr lang="en-IN" dirty="0" smtClean="0"/>
          </a:p>
          <a:p>
            <a:pPr>
              <a:buNone/>
            </a:pPr>
            <a:r>
              <a:rPr lang="en-IN" b="1" dirty="0" smtClean="0"/>
              <a:t>15.AWOs are expected to keep close liaison with  Police, Forest, Customs &amp; Excise, etc. for effective enforcement of animal welfare laws and work in close co-ordination with </a:t>
            </a:r>
            <a:r>
              <a:rPr lang="en-IN" b="1" dirty="0" smtClean="0"/>
              <a:t>AWBI.</a:t>
            </a:r>
            <a:endParaRPr lang="en-IN" b="1" dirty="0" smtClean="0"/>
          </a:p>
          <a:p>
            <a:pPr>
              <a:buNone/>
            </a:pPr>
            <a:r>
              <a:rPr lang="en-IN" dirty="0" smtClean="0"/>
              <a:t>16.AWO is not entitled to collect any fine or accept cash from offenders. Such action will </a:t>
            </a:r>
            <a:r>
              <a:rPr lang="en-IN" b="1" dirty="0" smtClean="0"/>
              <a:t>amount to bribery. 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479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Department of Veterinary  Medicine  Bihar Veterinary College, Patna – 800 014 (BASU, Patna)</vt:lpstr>
      <vt:lpstr>DUTIES OF AWO  </vt:lpstr>
      <vt:lpstr>DUTIES OF AWO</vt:lpstr>
      <vt:lpstr>Slide 4</vt:lpstr>
      <vt:lpstr>DUTIES OF AWO</vt:lpstr>
      <vt:lpstr>DUTIES OF AWO</vt:lpstr>
      <vt:lpstr>Slide 7</vt:lpstr>
      <vt:lpstr>DUTIES OF AWO</vt:lpstr>
      <vt:lpstr>DUTIES OF AWO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Ranveer kr singh</cp:lastModifiedBy>
  <cp:revision>20</cp:revision>
  <dcterms:created xsi:type="dcterms:W3CDTF">2018-09-05T03:08:47Z</dcterms:created>
  <dcterms:modified xsi:type="dcterms:W3CDTF">2020-10-06T10:55:48Z</dcterms:modified>
</cp:coreProperties>
</file>