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66" r:id="rId14"/>
    <p:sldId id="25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5900" y="5589240"/>
            <a:ext cx="8686800" cy="1080120"/>
          </a:xfrm>
        </p:spPr>
        <p:txBody>
          <a:bodyPr>
            <a:normAutofit fontScale="90000"/>
          </a:bodyPr>
          <a:lstStyle/>
          <a:p>
            <a:pPr eaLnBrk="1" hangingPunct="1"/>
            <a:r>
              <a:rPr lang="en-US" sz="2800" b="1" dirty="0" smtClean="0">
                <a:solidFill>
                  <a:srgbClr val="0000FF"/>
                </a:solidFill>
                <a:latin typeface="Times New Roman" pitchFamily="18" charset="0"/>
                <a:cs typeface="Times New Roman" pitchFamily="18" charset="0"/>
              </a:rPr>
              <a:t>Department of Veterinary  Medicine </a:t>
            </a:r>
            <a:br>
              <a:rPr lang="en-US" sz="2800" b="1" dirty="0" smtClean="0">
                <a:solidFill>
                  <a:srgbClr val="0000FF"/>
                </a:solidFill>
                <a:latin typeface="Times New Roman" pitchFamily="18" charset="0"/>
                <a:cs typeface="Times New Roman" pitchFamily="18" charset="0"/>
              </a:rPr>
            </a:br>
            <a:r>
              <a:rPr lang="en-US" sz="2800" b="1" dirty="0" smtClean="0">
                <a:solidFill>
                  <a:srgbClr val="0000FF"/>
                </a:solidFill>
                <a:latin typeface="Times New Roman" pitchFamily="18" charset="0"/>
                <a:cs typeface="Times New Roman" pitchFamily="18" charset="0"/>
              </a:rPr>
              <a:t>Bihar Veterinary College, Patna – 800 014</a:t>
            </a:r>
            <a:br>
              <a:rPr lang="en-US" sz="2800" b="1" dirty="0" smtClean="0">
                <a:solidFill>
                  <a:srgbClr val="0000FF"/>
                </a:solidFill>
                <a:latin typeface="Times New Roman" pitchFamily="18" charset="0"/>
                <a:cs typeface="Times New Roman" pitchFamily="18" charset="0"/>
              </a:rPr>
            </a:br>
            <a:r>
              <a:rPr lang="en-US" sz="2800" b="1" dirty="0" smtClean="0">
                <a:solidFill>
                  <a:srgbClr val="0000FF"/>
                </a:solidFill>
                <a:latin typeface="Times New Roman" pitchFamily="18" charset="0"/>
                <a:cs typeface="Times New Roman" pitchFamily="18" charset="0"/>
              </a:rPr>
              <a:t>(BASU, Patna)</a:t>
            </a:r>
          </a:p>
        </p:txBody>
      </p:sp>
      <p:sp>
        <p:nvSpPr>
          <p:cNvPr id="2052" name="TextBox 5"/>
          <p:cNvSpPr txBox="1">
            <a:spLocks noChangeArrowheads="1"/>
          </p:cNvSpPr>
          <p:nvPr/>
        </p:nvSpPr>
        <p:spPr bwMode="auto">
          <a:xfrm>
            <a:off x="685800" y="4365104"/>
            <a:ext cx="7772400" cy="1200329"/>
          </a:xfrm>
          <a:prstGeom prst="rect">
            <a:avLst/>
          </a:prstGeom>
          <a:noFill/>
          <a:ln w="9525">
            <a:noFill/>
            <a:miter lim="800000"/>
            <a:headEnd/>
            <a:tailEnd/>
          </a:ln>
        </p:spPr>
        <p:txBody>
          <a:bodyPr wrap="square">
            <a:spAutoFit/>
          </a:bodyPr>
          <a:lstStyle/>
          <a:p>
            <a:pPr algn="ctr"/>
            <a:r>
              <a:rPr lang="en-US" sz="2400" b="1" dirty="0" smtClean="0">
                <a:solidFill>
                  <a:srgbClr val="006600"/>
                </a:solidFill>
                <a:latin typeface="Times New Roman" pitchFamily="18" charset="0"/>
                <a:cs typeface="Times New Roman" pitchFamily="18" charset="0"/>
              </a:rPr>
              <a:t>Dr</a:t>
            </a:r>
            <a:r>
              <a:rPr lang="en-US" sz="2400" b="1" dirty="0">
                <a:solidFill>
                  <a:srgbClr val="006600"/>
                </a:solidFill>
                <a:latin typeface="Times New Roman" pitchFamily="18" charset="0"/>
                <a:cs typeface="Times New Roman" pitchFamily="18" charset="0"/>
              </a:rPr>
              <a:t>. </a:t>
            </a:r>
            <a:r>
              <a:rPr lang="en-US" sz="2400" b="1" dirty="0" err="1">
                <a:solidFill>
                  <a:srgbClr val="006600"/>
                </a:solidFill>
                <a:latin typeface="Times New Roman" pitchFamily="18" charset="0"/>
                <a:cs typeface="Times New Roman" pitchFamily="18" charset="0"/>
              </a:rPr>
              <a:t>Ranveer</a:t>
            </a:r>
            <a:r>
              <a:rPr lang="en-US" sz="2400" b="1" dirty="0">
                <a:solidFill>
                  <a:srgbClr val="006600"/>
                </a:solidFill>
                <a:latin typeface="Times New Roman" pitchFamily="18" charset="0"/>
                <a:cs typeface="Times New Roman" pitchFamily="18" charset="0"/>
              </a:rPr>
              <a:t>  Kumar Sinha</a:t>
            </a:r>
            <a:br>
              <a:rPr lang="en-US" sz="2400" b="1" dirty="0">
                <a:solidFill>
                  <a:srgbClr val="006600"/>
                </a:solidFill>
                <a:latin typeface="Times New Roman" pitchFamily="18" charset="0"/>
                <a:cs typeface="Times New Roman" pitchFamily="18" charset="0"/>
              </a:rPr>
            </a:br>
            <a:r>
              <a:rPr lang="en-US" sz="2400" b="1" dirty="0">
                <a:solidFill>
                  <a:srgbClr val="006600"/>
                </a:solidFill>
                <a:latin typeface="Times New Roman" pitchFamily="18" charset="0"/>
                <a:cs typeface="Times New Roman" pitchFamily="18" charset="0"/>
              </a:rPr>
              <a:t>Assistant Professor cum Junior </a:t>
            </a:r>
            <a:r>
              <a:rPr lang="en-US" sz="2400" b="1" dirty="0" smtClean="0">
                <a:solidFill>
                  <a:srgbClr val="006600"/>
                </a:solidFill>
                <a:latin typeface="Times New Roman" pitchFamily="18" charset="0"/>
                <a:cs typeface="Times New Roman" pitchFamily="18" charset="0"/>
              </a:rPr>
              <a:t>Scientist</a:t>
            </a:r>
          </a:p>
          <a:p>
            <a:pPr algn="ctr"/>
            <a:r>
              <a:rPr lang="en-US" sz="2400" b="1" dirty="0" smtClean="0">
                <a:solidFill>
                  <a:srgbClr val="006600"/>
                </a:solidFill>
                <a:latin typeface="Times New Roman" pitchFamily="18" charset="0"/>
                <a:cs typeface="Times New Roman" pitchFamily="18" charset="0"/>
              </a:rPr>
              <a:t>E-mail: ranveervet@rediffmail.com</a:t>
            </a:r>
            <a:endParaRPr lang="en-US" sz="2400" b="1" dirty="0">
              <a:solidFill>
                <a:srgbClr val="006600"/>
              </a:solidFill>
              <a:latin typeface="Times New Roman" pitchFamily="18" charset="0"/>
              <a:cs typeface="Times New Roman" pitchFamily="18" charset="0"/>
            </a:endParaRPr>
          </a:p>
        </p:txBody>
      </p:sp>
      <p:sp>
        <p:nvSpPr>
          <p:cNvPr id="7" name="Rectangle 6"/>
          <p:cNvSpPr/>
          <p:nvPr/>
        </p:nvSpPr>
        <p:spPr>
          <a:xfrm>
            <a:off x="827584" y="260649"/>
            <a:ext cx="8064896" cy="1938992"/>
          </a:xfrm>
          <a:prstGeom prst="rect">
            <a:avLst/>
          </a:prstGeom>
        </p:spPr>
        <p:txBody>
          <a:bodyPr wrap="square">
            <a:spAutoFit/>
          </a:bodyPr>
          <a:lstStyle/>
          <a:p>
            <a:pPr algn="ctr"/>
            <a:r>
              <a:rPr lang="en-IN" sz="4000" b="1" dirty="0" smtClean="0">
                <a:solidFill>
                  <a:srgbClr val="FF0000"/>
                </a:solidFill>
                <a:latin typeface="Times New Roman" pitchFamily="18" charset="0"/>
                <a:cs typeface="Times New Roman" pitchFamily="18" charset="0"/>
              </a:rPr>
              <a:t>Routes &amp; techniques of administration of medicine in </a:t>
            </a:r>
            <a:r>
              <a:rPr lang="en-IN" sz="4000" b="1" dirty="0" smtClean="0">
                <a:solidFill>
                  <a:srgbClr val="FF0000"/>
                </a:solidFill>
                <a:latin typeface="Times New Roman" pitchFamily="18" charset="0"/>
                <a:cs typeface="Times New Roman" pitchFamily="18" charset="0"/>
              </a:rPr>
              <a:t>animals(Class -1)</a:t>
            </a:r>
            <a:endParaRPr lang="en-IN" sz="4000" b="1" dirty="0" smtClean="0">
              <a:solidFill>
                <a:srgbClr val="FF0000"/>
              </a:solidFill>
              <a:latin typeface="Times New Roman" pitchFamily="18" charset="0"/>
              <a:cs typeface="Times New Roman" pitchFamily="18" charset="0"/>
            </a:endParaRPr>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Routes of injection</a:t>
            </a:r>
            <a:r>
              <a:rPr lang="en-US" dirty="0" smtClean="0"/>
              <a:t/>
            </a:r>
            <a:br>
              <a:rPr lang="en-US" dirty="0" smtClean="0"/>
            </a:br>
            <a:endParaRPr lang="en-US" dirty="0"/>
          </a:p>
        </p:txBody>
      </p:sp>
      <p:sp>
        <p:nvSpPr>
          <p:cNvPr id="3" name="Content Placeholder 2"/>
          <p:cNvSpPr>
            <a:spLocks noGrp="1"/>
          </p:cNvSpPr>
          <p:nvPr>
            <p:ph idx="1"/>
          </p:nvPr>
        </p:nvSpPr>
        <p:spPr>
          <a:xfrm>
            <a:off x="152400" y="914400"/>
            <a:ext cx="8534400" cy="5791200"/>
          </a:xfrm>
        </p:spPr>
        <p:txBody>
          <a:bodyPr>
            <a:normAutofit/>
          </a:bodyPr>
          <a:lstStyle/>
          <a:p>
            <a:r>
              <a:rPr lang="en-US" dirty="0" smtClean="0"/>
              <a:t>Intradermal</a:t>
            </a:r>
          </a:p>
          <a:p>
            <a:r>
              <a:rPr lang="en-US" dirty="0" smtClean="0"/>
              <a:t>Intramuscular</a:t>
            </a:r>
          </a:p>
          <a:p>
            <a:r>
              <a:rPr lang="en-US" dirty="0" smtClean="0"/>
              <a:t>Intravenous</a:t>
            </a:r>
          </a:p>
          <a:p>
            <a:r>
              <a:rPr lang="en-US" dirty="0" err="1" smtClean="0"/>
              <a:t>Intraperitoneal</a:t>
            </a:r>
            <a:endParaRPr lang="en-US" dirty="0" smtClean="0"/>
          </a:p>
          <a:p>
            <a:r>
              <a:rPr lang="en-US" dirty="0" err="1" smtClean="0"/>
              <a:t>Intracardiac</a:t>
            </a:r>
            <a:endParaRPr lang="en-US" dirty="0" smtClean="0"/>
          </a:p>
          <a:p>
            <a:r>
              <a:rPr lang="en-US" dirty="0" err="1" smtClean="0"/>
              <a:t>Intrapleural</a:t>
            </a:r>
            <a:endParaRPr lang="en-US" dirty="0" smtClean="0"/>
          </a:p>
          <a:p>
            <a:r>
              <a:rPr lang="en-US" dirty="0" smtClean="0"/>
              <a:t>Intra-</a:t>
            </a:r>
            <a:r>
              <a:rPr lang="en-US" dirty="0" err="1" smtClean="0"/>
              <a:t>articular</a:t>
            </a:r>
            <a:endParaRPr lang="en-US" dirty="0" smtClean="0"/>
          </a:p>
          <a:p>
            <a:r>
              <a:rPr lang="en-US" dirty="0" smtClean="0"/>
              <a:t>Epidural</a:t>
            </a:r>
          </a:p>
          <a:p>
            <a:r>
              <a:rPr lang="en-US" dirty="0" smtClean="0"/>
              <a:t>Subconjunctival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Subcutaneous (SC)&#10; Under the skin&#10; Most common site&#10; Loose skin over shoulder blades a&#10;good site&#10; Less painful than in..."/>
          <p:cNvPicPr>
            <a:picLocks noChangeAspect="1" noChangeArrowheads="1"/>
          </p:cNvPicPr>
          <p:nvPr/>
        </p:nvPicPr>
        <p:blipFill>
          <a:blip r:embed="rId2"/>
          <a:srcRect/>
          <a:stretch>
            <a:fillRect/>
          </a:stretch>
        </p:blipFill>
        <p:spPr bwMode="auto">
          <a:xfrm>
            <a:off x="152400" y="152400"/>
            <a:ext cx="8839200" cy="6553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Intradermal (ID)</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152400" y="914400"/>
            <a:ext cx="8534400" cy="5791200"/>
          </a:xfrm>
        </p:spPr>
        <p:txBody>
          <a:bodyPr>
            <a:normAutofit fontScale="77500" lnSpcReduction="20000"/>
          </a:bodyPr>
          <a:lstStyle/>
          <a:p>
            <a:pPr>
              <a:buFont typeface="Wingdings" pitchFamily="2" charset="2"/>
              <a:buChar char="Ø"/>
            </a:pPr>
            <a:r>
              <a:rPr lang="en-US" dirty="0" smtClean="0"/>
              <a:t>Into the dermis</a:t>
            </a:r>
          </a:p>
          <a:p>
            <a:r>
              <a:rPr lang="en-US" dirty="0" smtClean="0"/>
              <a:t>The living part of the surface layer</a:t>
            </a:r>
          </a:p>
          <a:p>
            <a:pPr>
              <a:buFont typeface="Wingdings" pitchFamily="2" charset="2"/>
              <a:buChar char="Ø"/>
            </a:pPr>
            <a:r>
              <a:rPr lang="en-US" dirty="0" smtClean="0"/>
              <a:t>Needs a very fine needle</a:t>
            </a:r>
          </a:p>
          <a:p>
            <a:pPr>
              <a:buFont typeface="Wingdings" pitchFamily="2" charset="2"/>
              <a:buChar char="Ø"/>
            </a:pPr>
            <a:r>
              <a:rPr lang="en-US" dirty="0" smtClean="0"/>
              <a:t>Causes a blister like appearance (bleb) if performed correctly</a:t>
            </a:r>
          </a:p>
          <a:p>
            <a:r>
              <a:rPr lang="en-US" dirty="0" smtClean="0"/>
              <a:t>allergy testing</a:t>
            </a:r>
          </a:p>
          <a:p>
            <a:r>
              <a:rPr lang="en-US" dirty="0" smtClean="0"/>
              <a:t>tuberculin testing</a:t>
            </a:r>
          </a:p>
          <a:p>
            <a:pPr>
              <a:buNone/>
            </a:pPr>
            <a:r>
              <a:rPr lang="en-US" b="1" dirty="0" smtClean="0"/>
              <a:t>Subcutaneous(S/C)</a:t>
            </a:r>
          </a:p>
          <a:p>
            <a:r>
              <a:rPr lang="en-US" dirty="0" smtClean="0"/>
              <a:t>Under the skin</a:t>
            </a:r>
          </a:p>
          <a:p>
            <a:r>
              <a:rPr lang="en-US" dirty="0" smtClean="0"/>
              <a:t>Most common site</a:t>
            </a:r>
          </a:p>
          <a:p>
            <a:r>
              <a:rPr lang="en-US" dirty="0" smtClean="0"/>
              <a:t>Loose skin over shoulder blades a good site</a:t>
            </a:r>
          </a:p>
          <a:p>
            <a:r>
              <a:rPr lang="en-US" dirty="0" smtClean="0"/>
              <a:t>Less painful than intramuscular injections</a:t>
            </a:r>
          </a:p>
          <a:p>
            <a:r>
              <a:rPr lang="en-US" dirty="0" smtClean="0"/>
              <a:t>Only for low irritant drugs</a:t>
            </a:r>
          </a:p>
          <a:p>
            <a:r>
              <a:rPr lang="en-US" dirty="0" smtClean="0"/>
              <a:t>Slow absorption if dehydrated</a:t>
            </a:r>
          </a:p>
          <a:p>
            <a:r>
              <a:rPr lang="en-US" dirty="0" smtClean="0"/>
              <a:t>Used for most vaccines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Systemic </a:t>
            </a:r>
            <a:r>
              <a:rPr lang="en-US" dirty="0" smtClean="0">
                <a:solidFill>
                  <a:srgbClr val="FF0000"/>
                </a:solidFill>
              </a:rPr>
              <a:t>Drugs</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152400" y="914400"/>
            <a:ext cx="8534400" cy="5715000"/>
          </a:xfrm>
        </p:spPr>
        <p:txBody>
          <a:bodyPr/>
          <a:lstStyle/>
          <a:p>
            <a:pPr algn="just">
              <a:buNone/>
            </a:pPr>
            <a:r>
              <a:rPr lang="en-US" dirty="0" smtClean="0"/>
              <a:t>Some drugs cannot be applied directly where they are needed. Instead they need to travel through the animal’s system until they get to where they are needed. These drugs are said to be given Systemic . Exam.</a:t>
            </a:r>
          </a:p>
          <a:p>
            <a:r>
              <a:rPr lang="en-US" dirty="0" smtClean="0"/>
              <a:t>Oral preparations</a:t>
            </a:r>
          </a:p>
          <a:p>
            <a:r>
              <a:rPr lang="en-US" dirty="0" smtClean="0"/>
              <a:t>Injections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2743200"/>
            <a:ext cx="5257800" cy="255454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r">
              <a:rot lat="0" lon="0" rev="3000000"/>
            </a:lightRig>
          </a:scene3d>
          <a:sp3d extrusionH="254000" contourW="19050">
            <a:bevelT w="82550" h="44450" prst="angle"/>
            <a:bevelB w="82550" h="44450" prst="angle"/>
            <a:contourClr>
              <a:srgbClr val="FFFFFF"/>
            </a:contourClr>
          </a:sp3d>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8000" dirty="0" smtClean="0"/>
              <a:t>THANKS YOU !</a:t>
            </a:r>
            <a:endParaRPr lang="en-US" sz="8000" dirty="0"/>
          </a:p>
        </p:txBody>
      </p:sp>
    </p:spTree>
    <p:extLst>
      <p:ext uri="{BB962C8B-B14F-4D97-AF65-F5344CB8AC3E}">
        <p14:creationId xmlns="" xmlns:p14="http://schemas.microsoft.com/office/powerpoint/2010/main" val="120482103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rug Routes&#10; Drugs may be administered in various ways.&#10;The route chosen depends on the part of the&#10;body the drug needs t..."/>
          <p:cNvPicPr>
            <a:picLocks noChangeAspect="1" noChangeArrowheads="1"/>
          </p:cNvPicPr>
          <p:nvPr/>
        </p:nvPicPr>
        <p:blipFill>
          <a:blip r:embed="rId2"/>
          <a:srcRect/>
          <a:stretch>
            <a:fillRect/>
          </a:stretch>
        </p:blipFill>
        <p:spPr bwMode="auto">
          <a:xfrm>
            <a:off x="152400" y="152400"/>
            <a:ext cx="8839200" cy="6553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Routes of administration</a:t>
            </a:r>
            <a:r>
              <a:rPr lang="en-US" dirty="0" smtClean="0"/>
              <a:t/>
            </a:r>
            <a:br>
              <a:rPr lang="en-US" dirty="0" smtClean="0"/>
            </a:br>
            <a:endParaRPr lang="en-US" dirty="0"/>
          </a:p>
        </p:txBody>
      </p:sp>
      <p:sp>
        <p:nvSpPr>
          <p:cNvPr id="3" name="Content Placeholder 2"/>
          <p:cNvSpPr>
            <a:spLocks noGrp="1"/>
          </p:cNvSpPr>
          <p:nvPr>
            <p:ph idx="1"/>
          </p:nvPr>
        </p:nvSpPr>
        <p:spPr>
          <a:xfrm>
            <a:off x="152400" y="838200"/>
            <a:ext cx="8534400" cy="5867400"/>
          </a:xfrm>
        </p:spPr>
        <p:txBody>
          <a:bodyPr>
            <a:normAutofit fontScale="92500" lnSpcReduction="20000"/>
          </a:bodyPr>
          <a:lstStyle/>
          <a:p>
            <a:pPr>
              <a:buNone/>
            </a:pPr>
            <a:r>
              <a:rPr lang="en-US" b="1" dirty="0" smtClean="0"/>
              <a:t>Oral</a:t>
            </a:r>
          </a:p>
          <a:p>
            <a:pPr>
              <a:buNone/>
            </a:pPr>
            <a:r>
              <a:rPr lang="en-US" b="1" dirty="0" smtClean="0"/>
              <a:t>Parenteral</a:t>
            </a:r>
          </a:p>
          <a:p>
            <a:r>
              <a:rPr lang="en-US" dirty="0" smtClean="0"/>
              <a:t>IV</a:t>
            </a:r>
          </a:p>
          <a:p>
            <a:r>
              <a:rPr lang="en-US" dirty="0" smtClean="0"/>
              <a:t>IM</a:t>
            </a:r>
          </a:p>
          <a:p>
            <a:r>
              <a:rPr lang="en-US" dirty="0" smtClean="0"/>
              <a:t>IP</a:t>
            </a:r>
          </a:p>
          <a:p>
            <a:r>
              <a:rPr lang="en-US" dirty="0" smtClean="0"/>
              <a:t>IC</a:t>
            </a:r>
          </a:p>
          <a:p>
            <a:r>
              <a:rPr lang="en-US" dirty="0" smtClean="0"/>
              <a:t>SC</a:t>
            </a:r>
          </a:p>
          <a:p>
            <a:pPr>
              <a:buNone/>
            </a:pPr>
            <a:r>
              <a:rPr lang="en-US" b="1" dirty="0" smtClean="0"/>
              <a:t>Other </a:t>
            </a:r>
          </a:p>
          <a:p>
            <a:r>
              <a:rPr lang="en-US" dirty="0" smtClean="0"/>
              <a:t>Topical</a:t>
            </a:r>
          </a:p>
          <a:p>
            <a:r>
              <a:rPr lang="en-US" dirty="0" smtClean="0"/>
              <a:t>Rectal</a:t>
            </a:r>
          </a:p>
          <a:p>
            <a:r>
              <a:rPr lang="en-US" dirty="0" smtClean="0"/>
              <a:t>Intrauterine</a:t>
            </a:r>
          </a:p>
          <a:p>
            <a:r>
              <a:rPr lang="en-US" dirty="0" smtClean="0"/>
              <a:t>Intramammary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Advantages &amp; Disadvantage of Different Routes</a:t>
            </a:r>
            <a:endParaRPr lang="en-US" b="1" dirty="0">
              <a:solidFill>
                <a:srgbClr val="FF0000"/>
              </a:solidFill>
            </a:endParaRPr>
          </a:p>
        </p:txBody>
      </p:sp>
      <p:sp>
        <p:nvSpPr>
          <p:cNvPr id="3" name="Content Placeholder 2"/>
          <p:cNvSpPr>
            <a:spLocks noGrp="1"/>
          </p:cNvSpPr>
          <p:nvPr>
            <p:ph idx="1"/>
          </p:nvPr>
        </p:nvSpPr>
        <p:spPr>
          <a:xfrm>
            <a:off x="152400" y="1447800"/>
            <a:ext cx="8534400" cy="5257800"/>
          </a:xfrm>
        </p:spPr>
        <p:txBody>
          <a:bodyPr>
            <a:normAutofit fontScale="85000" lnSpcReduction="20000"/>
          </a:bodyPr>
          <a:lstStyle/>
          <a:p>
            <a:pPr>
              <a:buNone/>
            </a:pPr>
            <a:r>
              <a:rPr lang="en-US" b="1" dirty="0" smtClean="0">
                <a:solidFill>
                  <a:srgbClr val="FF0000"/>
                </a:solidFill>
              </a:rPr>
              <a:t>Oral</a:t>
            </a:r>
          </a:p>
          <a:p>
            <a:pPr>
              <a:buNone/>
            </a:pPr>
            <a:r>
              <a:rPr lang="en-US" b="1" dirty="0" smtClean="0"/>
              <a:t>Advantages</a:t>
            </a:r>
          </a:p>
          <a:p>
            <a:r>
              <a:rPr lang="en-US" dirty="0" smtClean="0"/>
              <a:t>Usually least painful</a:t>
            </a:r>
          </a:p>
          <a:p>
            <a:r>
              <a:rPr lang="en-US" dirty="0" smtClean="0"/>
              <a:t>Can be administered by client</a:t>
            </a:r>
          </a:p>
          <a:p>
            <a:r>
              <a:rPr lang="en-US" dirty="0" smtClean="0"/>
              <a:t>Skin not penetrated, less risk of introducing infection</a:t>
            </a:r>
          </a:p>
          <a:p>
            <a:pPr>
              <a:buNone/>
            </a:pPr>
            <a:r>
              <a:rPr lang="en-US" b="1" dirty="0" smtClean="0"/>
              <a:t>Disadvantages</a:t>
            </a:r>
          </a:p>
          <a:p>
            <a:r>
              <a:rPr lang="en-US" dirty="0" smtClean="0"/>
              <a:t>Aspiration of medication - choking, pneumonia (</a:t>
            </a:r>
            <a:r>
              <a:rPr lang="en-US" dirty="0" err="1" smtClean="0"/>
              <a:t>eg</a:t>
            </a:r>
            <a:r>
              <a:rPr lang="en-US" dirty="0" smtClean="0"/>
              <a:t> paraffin to cats)</a:t>
            </a:r>
          </a:p>
          <a:p>
            <a:r>
              <a:rPr lang="en-US" dirty="0" smtClean="0"/>
              <a:t>Variable rate of absorption depending on patient, contents of gut, etc.</a:t>
            </a:r>
          </a:p>
          <a:p>
            <a:r>
              <a:rPr lang="en-US" dirty="0" smtClean="0"/>
              <a:t>Vomiting, irritation of gut (</a:t>
            </a:r>
            <a:r>
              <a:rPr lang="en-US" dirty="0" err="1" smtClean="0"/>
              <a:t>eg</a:t>
            </a:r>
            <a:r>
              <a:rPr lang="en-US" dirty="0" smtClean="0"/>
              <a:t> aspirin)</a:t>
            </a:r>
          </a:p>
          <a:p>
            <a:r>
              <a:rPr lang="en-US" dirty="0" smtClean="0"/>
              <a:t>Patients may not tolerate administration</a:t>
            </a:r>
          </a:p>
          <a:p>
            <a:r>
              <a:rPr lang="en-US" dirty="0" smtClean="0"/>
              <a:t>May be difficult to ensure correct dosage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Different form of Oral medications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Tablet</a:t>
            </a:r>
          </a:p>
          <a:p>
            <a:r>
              <a:rPr lang="en-US" sz="4000" dirty="0" smtClean="0"/>
              <a:t>Capsule</a:t>
            </a:r>
          </a:p>
          <a:p>
            <a:r>
              <a:rPr lang="en-US" sz="4000" dirty="0" smtClean="0"/>
              <a:t>Granule</a:t>
            </a:r>
          </a:p>
          <a:p>
            <a:r>
              <a:rPr lang="en-US" sz="4000" dirty="0" smtClean="0"/>
              <a:t>Powder</a:t>
            </a:r>
          </a:p>
          <a:p>
            <a:r>
              <a:rPr lang="en-US" sz="4000" dirty="0" smtClean="0"/>
              <a:t>Paste</a:t>
            </a:r>
          </a:p>
          <a:p>
            <a:r>
              <a:rPr lang="en-US" sz="4000" dirty="0" smtClean="0"/>
              <a:t>Liquid</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Tablet</a:t>
            </a:r>
            <a:endParaRPr lang="en-US" dirty="0">
              <a:solidFill>
                <a:srgbClr val="FF0000"/>
              </a:solidFill>
            </a:endParaRPr>
          </a:p>
        </p:txBody>
      </p:sp>
      <p:sp>
        <p:nvSpPr>
          <p:cNvPr id="3" name="Content Placeholder 2"/>
          <p:cNvSpPr>
            <a:spLocks noGrp="1"/>
          </p:cNvSpPr>
          <p:nvPr>
            <p:ph idx="1"/>
          </p:nvPr>
        </p:nvSpPr>
        <p:spPr>
          <a:xfrm>
            <a:off x="152400" y="1143000"/>
            <a:ext cx="8534400" cy="5562600"/>
          </a:xfrm>
        </p:spPr>
        <p:txBody>
          <a:bodyPr>
            <a:normAutofit fontScale="92500" lnSpcReduction="10000"/>
          </a:bodyPr>
          <a:lstStyle/>
          <a:p>
            <a:pPr>
              <a:buFont typeface="Wingdings" pitchFamily="2" charset="2"/>
              <a:buChar char="Ø"/>
            </a:pPr>
            <a:r>
              <a:rPr lang="en-US" dirty="0" smtClean="0"/>
              <a:t>Compressed drug in a carrier such as sugar</a:t>
            </a:r>
          </a:p>
          <a:p>
            <a:pPr>
              <a:buFont typeface="Wingdings" pitchFamily="2" charset="2"/>
              <a:buChar char="Ø"/>
            </a:pPr>
            <a:r>
              <a:rPr lang="en-US" dirty="0" smtClean="0"/>
              <a:t>Often coated</a:t>
            </a:r>
          </a:p>
          <a:p>
            <a:r>
              <a:rPr lang="en-US" dirty="0" smtClean="0"/>
              <a:t>to protect drug inside from moisture</a:t>
            </a:r>
          </a:p>
          <a:p>
            <a:r>
              <a:rPr lang="en-US" dirty="0" smtClean="0"/>
              <a:t>to disguise unpleasant tastes</a:t>
            </a:r>
          </a:p>
          <a:p>
            <a:r>
              <a:rPr lang="en-US" dirty="0" smtClean="0"/>
              <a:t>to protect from gastric juices, slow down the breakdown of the drug for a slower release</a:t>
            </a:r>
          </a:p>
          <a:p>
            <a:r>
              <a:rPr lang="en-US" dirty="0" smtClean="0"/>
              <a:t>to avoid irritation</a:t>
            </a:r>
          </a:p>
          <a:p>
            <a:r>
              <a:rPr lang="en-US" dirty="0" smtClean="0"/>
              <a:t>to give the tablet a recognizable colour</a:t>
            </a:r>
          </a:p>
          <a:p>
            <a:pPr>
              <a:buFont typeface="Wingdings" pitchFamily="2" charset="2"/>
              <a:buChar char="Ø"/>
            </a:pPr>
            <a:r>
              <a:rPr lang="en-US" dirty="0" smtClean="0"/>
              <a:t>Usually scored into halves or quarters for ease of breakage for more accurate dosing</a:t>
            </a:r>
          </a:p>
          <a:p>
            <a:pPr>
              <a:buFont typeface="Wingdings" pitchFamily="2" charset="2"/>
              <a:buChar char="Ø"/>
            </a:pPr>
            <a:r>
              <a:rPr lang="en-US" dirty="0" smtClean="0"/>
              <a:t>Most common form of medication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solidFill>
                  <a:srgbClr val="FF0000"/>
                </a:solidFill>
              </a:rPr>
              <a:t>Capsule, Granules/Powder &amp; Paste</a:t>
            </a:r>
            <a:br>
              <a:rPr lang="en-US" dirty="0" smtClean="0">
                <a:solidFill>
                  <a:srgbClr val="FF0000"/>
                </a:solidFill>
              </a:rPr>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152400" y="914400"/>
            <a:ext cx="8534400" cy="5791200"/>
          </a:xfrm>
        </p:spPr>
        <p:txBody>
          <a:bodyPr>
            <a:normAutofit fontScale="62500" lnSpcReduction="20000"/>
          </a:bodyPr>
          <a:lstStyle/>
          <a:p>
            <a:pPr>
              <a:buNone/>
            </a:pPr>
            <a:r>
              <a:rPr lang="en-US" b="1" dirty="0" smtClean="0"/>
              <a:t>Capsule</a:t>
            </a:r>
          </a:p>
          <a:p>
            <a:r>
              <a:rPr lang="en-US" dirty="0" smtClean="0"/>
              <a:t>Bullet-shaped, gelatin container</a:t>
            </a:r>
          </a:p>
          <a:p>
            <a:r>
              <a:rPr lang="en-US" dirty="0" smtClean="0"/>
              <a:t>Contains powder, granules or liquid</a:t>
            </a:r>
          </a:p>
          <a:p>
            <a:r>
              <a:rPr lang="en-US" dirty="0" smtClean="0"/>
              <a:t>Easier to swallow (smooth)</a:t>
            </a:r>
          </a:p>
          <a:p>
            <a:r>
              <a:rPr lang="en-US" dirty="0" smtClean="0"/>
              <a:t>No need for 'carrier‘</a:t>
            </a:r>
          </a:p>
          <a:p>
            <a:r>
              <a:rPr lang="en-US" dirty="0" smtClean="0"/>
              <a:t>Gelatin dissolves in stomach</a:t>
            </a:r>
          </a:p>
          <a:p>
            <a:pPr>
              <a:buNone/>
            </a:pPr>
            <a:r>
              <a:rPr lang="en-US" b="1" dirty="0" smtClean="0"/>
              <a:t>Granules/Powder</a:t>
            </a:r>
          </a:p>
          <a:p>
            <a:r>
              <a:rPr lang="en-US" dirty="0" smtClean="0"/>
              <a:t>Solid preparations</a:t>
            </a:r>
          </a:p>
          <a:p>
            <a:r>
              <a:rPr lang="en-US" dirty="0" smtClean="0"/>
              <a:t>Dissolved in water</a:t>
            </a:r>
          </a:p>
          <a:p>
            <a:r>
              <a:rPr lang="en-US" dirty="0" smtClean="0"/>
              <a:t>Mixed with feed</a:t>
            </a:r>
          </a:p>
          <a:p>
            <a:pPr>
              <a:buNone/>
            </a:pPr>
            <a:r>
              <a:rPr lang="en-US" b="1" dirty="0" smtClean="0"/>
              <a:t>Paste</a:t>
            </a:r>
          </a:p>
          <a:p>
            <a:pPr>
              <a:buFont typeface="Wingdings" pitchFamily="2" charset="2"/>
              <a:buChar char="Ø"/>
            </a:pPr>
            <a:r>
              <a:rPr lang="en-US" dirty="0" smtClean="0"/>
              <a:t>Semi solid preparation</a:t>
            </a:r>
          </a:p>
          <a:p>
            <a:r>
              <a:rPr lang="en-US" dirty="0" smtClean="0"/>
              <a:t>Usually in a water soluble base</a:t>
            </a:r>
          </a:p>
          <a:p>
            <a:pPr>
              <a:buFont typeface="Wingdings" pitchFamily="2" charset="2"/>
              <a:buChar char="Ø"/>
            </a:pPr>
            <a:r>
              <a:rPr lang="en-US" dirty="0" smtClean="0"/>
              <a:t>Via syringe</a:t>
            </a:r>
          </a:p>
          <a:p>
            <a:pPr>
              <a:buFont typeface="Wingdings" pitchFamily="2" charset="2"/>
              <a:buChar char="Ø"/>
            </a:pPr>
            <a:r>
              <a:rPr lang="en-US" dirty="0" smtClean="0"/>
              <a:t>Easy for owner to use</a:t>
            </a:r>
          </a:p>
          <a:p>
            <a:r>
              <a:rPr lang="en-US" dirty="0" smtClean="0"/>
              <a:t>Rabbit, guinea pig</a:t>
            </a:r>
          </a:p>
          <a:p>
            <a:r>
              <a:rPr lang="en-US" dirty="0" smtClean="0"/>
              <a:t>Horse (worming paste)</a:t>
            </a:r>
          </a:p>
          <a:p>
            <a:r>
              <a:rPr lang="en-US" dirty="0" smtClean="0"/>
              <a:t>Cat (worming paste)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Liquid</a:t>
            </a:r>
            <a:endParaRPr lang="en-US" dirty="0">
              <a:solidFill>
                <a:srgbClr val="FF0000"/>
              </a:solidFill>
            </a:endParaRPr>
          </a:p>
        </p:txBody>
      </p:sp>
      <p:sp>
        <p:nvSpPr>
          <p:cNvPr id="3" name="Content Placeholder 2"/>
          <p:cNvSpPr>
            <a:spLocks noGrp="1"/>
          </p:cNvSpPr>
          <p:nvPr>
            <p:ph idx="1"/>
          </p:nvPr>
        </p:nvSpPr>
        <p:spPr>
          <a:xfrm>
            <a:off x="152400" y="1219200"/>
            <a:ext cx="8534400" cy="5486400"/>
          </a:xfrm>
        </p:spPr>
        <p:txBody>
          <a:bodyPr>
            <a:normAutofit fontScale="70000" lnSpcReduction="20000"/>
          </a:bodyPr>
          <a:lstStyle/>
          <a:p>
            <a:endParaRPr lang="en-US" dirty="0" smtClean="0"/>
          </a:p>
          <a:p>
            <a:pPr>
              <a:buNone/>
            </a:pPr>
            <a:r>
              <a:rPr lang="en-US" b="1" dirty="0" smtClean="0"/>
              <a:t>Syrup</a:t>
            </a:r>
          </a:p>
          <a:p>
            <a:r>
              <a:rPr lang="en-US" dirty="0" smtClean="0"/>
              <a:t>Drugs contained in a concentrated sugar solution.</a:t>
            </a:r>
          </a:p>
          <a:p>
            <a:r>
              <a:rPr lang="en-US" dirty="0" smtClean="0"/>
              <a:t>Good for young animals/small doses</a:t>
            </a:r>
          </a:p>
          <a:p>
            <a:pPr>
              <a:buNone/>
            </a:pPr>
            <a:r>
              <a:rPr lang="en-US" b="1" dirty="0" smtClean="0"/>
              <a:t>Solution</a:t>
            </a:r>
          </a:p>
          <a:p>
            <a:r>
              <a:rPr lang="en-US" dirty="0" smtClean="0"/>
              <a:t>Drug in liquid form or dissolved in water (</a:t>
            </a:r>
            <a:r>
              <a:rPr lang="en-US" dirty="0" err="1" smtClean="0"/>
              <a:t>eg</a:t>
            </a:r>
            <a:r>
              <a:rPr lang="en-US" dirty="0" smtClean="0"/>
              <a:t> glucose solution).</a:t>
            </a:r>
          </a:p>
          <a:p>
            <a:pPr>
              <a:buNone/>
            </a:pPr>
            <a:r>
              <a:rPr lang="en-US" b="1" dirty="0" smtClean="0"/>
              <a:t>Suspension</a:t>
            </a:r>
          </a:p>
          <a:p>
            <a:r>
              <a:rPr lang="en-US" dirty="0" smtClean="0"/>
              <a:t>Insoluble particles float in liquid but settle when standing </a:t>
            </a:r>
          </a:p>
          <a:p>
            <a:r>
              <a:rPr lang="en-US" dirty="0" smtClean="0"/>
              <a:t>Needs to be mixed before use (shaken)</a:t>
            </a:r>
          </a:p>
          <a:p>
            <a:pPr>
              <a:buNone/>
            </a:pPr>
            <a:r>
              <a:rPr lang="en-US" b="1" dirty="0" smtClean="0"/>
              <a:t>Emulsion</a:t>
            </a:r>
          </a:p>
          <a:p>
            <a:r>
              <a:rPr lang="en-US" dirty="0" smtClean="0"/>
              <a:t>Two immiscible liquids (</a:t>
            </a:r>
            <a:r>
              <a:rPr lang="en-US" dirty="0" err="1" smtClean="0"/>
              <a:t>eg</a:t>
            </a:r>
            <a:r>
              <a:rPr lang="en-US" dirty="0" smtClean="0"/>
              <a:t> water and paraffin)</a:t>
            </a:r>
          </a:p>
          <a:p>
            <a:pPr>
              <a:buNone/>
            </a:pPr>
            <a:r>
              <a:rPr lang="en-US" b="1" dirty="0" smtClean="0"/>
              <a:t>Routes</a:t>
            </a:r>
          </a:p>
          <a:p>
            <a:pPr>
              <a:buFont typeface="Wingdings" pitchFamily="2" charset="2"/>
              <a:buChar char="Ø"/>
            </a:pPr>
            <a:r>
              <a:rPr lang="en-US" dirty="0" smtClean="0"/>
              <a:t>Directly into the mouth</a:t>
            </a:r>
          </a:p>
          <a:p>
            <a:pPr>
              <a:buFont typeface="Wingdings" pitchFamily="2" charset="2"/>
              <a:buChar char="Ø"/>
            </a:pPr>
            <a:r>
              <a:rPr lang="en-US" dirty="0" smtClean="0"/>
              <a:t>By stomach tube</a:t>
            </a:r>
          </a:p>
          <a:p>
            <a:r>
              <a:rPr lang="en-US" dirty="0" smtClean="0"/>
              <a:t>Very young animals, to reduce the risk of aspiration</a:t>
            </a:r>
          </a:p>
          <a:p>
            <a:r>
              <a:rPr lang="en-US" dirty="0" smtClean="0"/>
              <a:t>Large volumes of fluid.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Parenteral Preparations</a:t>
            </a:r>
            <a:endParaRPr lang="en-US" dirty="0">
              <a:solidFill>
                <a:srgbClr val="FF0000"/>
              </a:solidFill>
            </a:endParaRPr>
          </a:p>
        </p:txBody>
      </p:sp>
      <p:sp>
        <p:nvSpPr>
          <p:cNvPr id="3" name="Content Placeholder 2"/>
          <p:cNvSpPr>
            <a:spLocks noGrp="1"/>
          </p:cNvSpPr>
          <p:nvPr>
            <p:ph idx="1"/>
          </p:nvPr>
        </p:nvSpPr>
        <p:spPr>
          <a:xfrm>
            <a:off x="152400" y="1219200"/>
            <a:ext cx="8534400" cy="5486400"/>
          </a:xfrm>
        </p:spPr>
        <p:txBody>
          <a:bodyPr>
            <a:normAutofit/>
          </a:bodyPr>
          <a:lstStyle/>
          <a:p>
            <a:pPr>
              <a:buNone/>
            </a:pPr>
            <a:r>
              <a:rPr lang="en-US" dirty="0" smtClean="0"/>
              <a:t>These are drugs that can be given by injection. All drugs in this form must be sterile. The most common routes of injection of drugs in small animal practice are iv ,im,ip,sc,ic.</a:t>
            </a:r>
          </a:p>
          <a:p>
            <a:pPr>
              <a:buNone/>
            </a:pPr>
            <a:r>
              <a:rPr lang="en-US" b="1" dirty="0" smtClean="0"/>
              <a:t>Injection Route depends on</a:t>
            </a:r>
          </a:p>
          <a:p>
            <a:r>
              <a:rPr lang="en-US" dirty="0" smtClean="0"/>
              <a:t>Type of drug</a:t>
            </a:r>
          </a:p>
          <a:p>
            <a:r>
              <a:rPr lang="en-US" dirty="0" smtClean="0"/>
              <a:t>Condition and temperament of patient</a:t>
            </a:r>
          </a:p>
          <a:p>
            <a:r>
              <a:rPr lang="en-US" dirty="0" smtClean="0"/>
              <a:t>Volume of the drug</a:t>
            </a:r>
          </a:p>
          <a:p>
            <a:r>
              <a:rPr lang="en-US" dirty="0" smtClean="0"/>
              <a:t>Required speed of action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512</Words>
  <Application>Microsoft Office PowerPoint</Application>
  <PresentationFormat>On-screen Show (4:3)</PresentationFormat>
  <Paragraphs>119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Department of Veterinary  Medicine  Bihar Veterinary College, Patna – 800 014 (BASU, Patna)</vt:lpstr>
      <vt:lpstr>Slide 2</vt:lpstr>
      <vt:lpstr>Routes of administration </vt:lpstr>
      <vt:lpstr>Advantages &amp; Disadvantage of Different Routes</vt:lpstr>
      <vt:lpstr>Different form of Oral medications</vt:lpstr>
      <vt:lpstr>Tablet</vt:lpstr>
      <vt:lpstr>   Capsule, Granules/Powder &amp; Paste   </vt:lpstr>
      <vt:lpstr>Liquid</vt:lpstr>
      <vt:lpstr>Parenteral Preparations</vt:lpstr>
      <vt:lpstr> Routes of injection </vt:lpstr>
      <vt:lpstr>Slide 11</vt:lpstr>
      <vt:lpstr> Intradermal (ID) </vt:lpstr>
      <vt:lpstr> Systemic Drugs </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Veterinary  Medicine  Bihar Veterinary College, Patna – 800 014 (BASU, Patna)</dc:title>
  <dc:creator>Ranveer kr singh</dc:creator>
  <cp:lastModifiedBy>Ranveer kr singh</cp:lastModifiedBy>
  <cp:revision>18</cp:revision>
  <dcterms:created xsi:type="dcterms:W3CDTF">2006-08-16T00:00:00Z</dcterms:created>
  <dcterms:modified xsi:type="dcterms:W3CDTF">2020-10-22T06:50:39Z</dcterms:modified>
</cp:coreProperties>
</file>