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5" r:id="rId10"/>
    <p:sldId id="266" r:id="rId11"/>
    <p:sldId id="267" r:id="rId12"/>
    <p:sldId id="264" r:id="rId13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10"/>
    <p:restoredTop sz="94668"/>
  </p:normalViewPr>
  <p:slideViewPr>
    <p:cSldViewPr>
      <p:cViewPr varScale="1">
        <p:scale>
          <a:sx n="105" d="100"/>
          <a:sy n="105" d="100"/>
        </p:scale>
        <p:origin x="1840" y="200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viewProps" Target="view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10/14/20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10/14/20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10/14/20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10/14/20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10/14/20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10/14/20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10/14/20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10/14/20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10/14/20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10/14/20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10/14/20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10/14/20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0" name="Rectangle 2"/>
          <p:cNvSpPr>
            <a:spLocks noGrp="1" noChangeArrowheads="1"/>
          </p:cNvSpPr>
          <p:nvPr>
            <p:ph type="ctrTitle"/>
          </p:nvPr>
        </p:nvSpPr>
        <p:spPr>
          <a:xfrm>
            <a:off x="215900" y="5589240"/>
            <a:ext cx="8686800" cy="1080120"/>
          </a:xfrm>
        </p:spPr>
        <p:txBody>
          <a:bodyPr>
            <a:normAutofit fontScale="90000"/>
          </a:bodyPr>
          <a:lstStyle/>
          <a:p>
            <a:pPr eaLnBrk="1" hangingPunct="1"/>
            <a:r>
              <a:rPr lang="en-US" sz="2800" b="1" dirty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Department of Veterinary  Medicine </a:t>
            </a:r>
            <a:br>
              <a:rPr lang="en-US" sz="2800" b="1" dirty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en-US" sz="2800" b="1" dirty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Bihar Veterinary College, Patna – 800 014</a:t>
            </a:r>
            <a:br>
              <a:rPr lang="en-US" sz="2800" b="1" dirty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en-US" sz="2800" b="1" dirty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(BASU, Patna)</a:t>
            </a:r>
          </a:p>
        </p:txBody>
      </p:sp>
      <p:sp>
        <p:nvSpPr>
          <p:cNvPr id="2052" name="TextBox 5"/>
          <p:cNvSpPr txBox="1">
            <a:spLocks noChangeArrowheads="1"/>
          </p:cNvSpPr>
          <p:nvPr/>
        </p:nvSpPr>
        <p:spPr bwMode="auto">
          <a:xfrm>
            <a:off x="685800" y="4365104"/>
            <a:ext cx="7772400" cy="120032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2400" b="1" dirty="0">
                <a:solidFill>
                  <a:srgbClr val="006600"/>
                </a:solidFill>
                <a:latin typeface="Times New Roman" pitchFamily="18" charset="0"/>
                <a:cs typeface="Times New Roman" pitchFamily="18" charset="0"/>
              </a:rPr>
              <a:t>Dr. </a:t>
            </a:r>
            <a:r>
              <a:rPr lang="en-US" sz="2400" b="1" dirty="0" err="1">
                <a:solidFill>
                  <a:srgbClr val="006600"/>
                </a:solidFill>
                <a:latin typeface="Times New Roman" pitchFamily="18" charset="0"/>
                <a:cs typeface="Times New Roman" pitchFamily="18" charset="0"/>
              </a:rPr>
              <a:t>Ranveer</a:t>
            </a:r>
            <a:r>
              <a:rPr lang="en-US" sz="2400" b="1" dirty="0">
                <a:solidFill>
                  <a:srgbClr val="006600"/>
                </a:solidFill>
                <a:latin typeface="Times New Roman" pitchFamily="18" charset="0"/>
                <a:cs typeface="Times New Roman" pitchFamily="18" charset="0"/>
              </a:rPr>
              <a:t>  Kumar Sinha</a:t>
            </a:r>
            <a:br>
              <a:rPr lang="en-US" sz="2400" b="1" dirty="0">
                <a:solidFill>
                  <a:srgbClr val="00660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en-US" sz="2400" b="1" dirty="0">
                <a:solidFill>
                  <a:srgbClr val="006600"/>
                </a:solidFill>
                <a:latin typeface="Times New Roman" pitchFamily="18" charset="0"/>
                <a:cs typeface="Times New Roman" pitchFamily="18" charset="0"/>
              </a:rPr>
              <a:t>Assistant Professor cum Junior Scientist</a:t>
            </a:r>
          </a:p>
          <a:p>
            <a:pPr algn="ctr"/>
            <a:r>
              <a:rPr lang="en-US" sz="2400" b="1" dirty="0">
                <a:solidFill>
                  <a:srgbClr val="006600"/>
                </a:solidFill>
                <a:latin typeface="Times New Roman" pitchFamily="18" charset="0"/>
                <a:cs typeface="Times New Roman" pitchFamily="18" charset="0"/>
              </a:rPr>
              <a:t>E-mail: ranveervet@rediffmail.com</a:t>
            </a:r>
          </a:p>
        </p:txBody>
      </p:sp>
      <p:sp>
        <p:nvSpPr>
          <p:cNvPr id="7" name="Rectangle 6"/>
          <p:cNvSpPr/>
          <p:nvPr/>
        </p:nvSpPr>
        <p:spPr>
          <a:xfrm>
            <a:off x="827584" y="260649"/>
            <a:ext cx="8064896" cy="193899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IN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Diseases of Respiratory System</a:t>
            </a:r>
          </a:p>
          <a:p>
            <a:pPr algn="ctr"/>
            <a:r>
              <a:rPr lang="en-IN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(Epistaxis,</a:t>
            </a:r>
            <a:r>
              <a:rPr lang="en-US" sz="4000" b="1" dirty="0"/>
              <a:t> </a:t>
            </a:r>
            <a:r>
              <a:rPr lang="en-US" sz="4000" b="1" dirty="0">
                <a:solidFill>
                  <a:srgbClr val="FF0000"/>
                </a:solidFill>
              </a:rPr>
              <a:t>Nasal Obstruction &amp; Tracheal Collapse </a:t>
            </a:r>
            <a:r>
              <a:rPr lang="en-IN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)</a:t>
            </a: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E5F577D7-A5FF-5148-B197-F6E5679F00E0}"/>
              </a:ext>
            </a:extLst>
          </p:cNvPr>
          <p:cNvSpPr txBox="1"/>
          <p:nvPr/>
        </p:nvSpPr>
        <p:spPr>
          <a:xfrm>
            <a:off x="1295400" y="2743200"/>
            <a:ext cx="75373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Unit 2</a:t>
            </a:r>
            <a:endParaRPr lang="hi-IN" dirty="0"/>
          </a:p>
        </p:txBody>
      </p:sp>
    </p:spTree>
  </p:cSld>
  <p:clrMapOvr>
    <a:masterClrMapping/>
  </p:clrMapOvr>
  <p:transition>
    <p:zoom dir="in"/>
  </p:transition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Epistaxis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52400" y="1219200"/>
            <a:ext cx="8534400" cy="5410200"/>
          </a:xfrm>
        </p:spPr>
        <p:txBody>
          <a:bodyPr>
            <a:normAutofit fontScale="70000" lnSpcReduction="20000"/>
          </a:bodyPr>
          <a:lstStyle/>
          <a:p>
            <a:pPr>
              <a:buNone/>
            </a:pPr>
            <a:endParaRPr lang="en-US" dirty="0"/>
          </a:p>
          <a:p>
            <a:pPr>
              <a:buNone/>
            </a:pPr>
            <a:r>
              <a:rPr lang="en-US" dirty="0"/>
              <a:t>It means bleeding from nostrils or from nasal sinuses. It is not a disease but a symptom of local or systemic disorder.</a:t>
            </a:r>
          </a:p>
          <a:p>
            <a:pPr>
              <a:buNone/>
            </a:pPr>
            <a:r>
              <a:rPr lang="en-US" b="1" dirty="0"/>
              <a:t>Etiology:</a:t>
            </a:r>
            <a:endParaRPr lang="en-US" dirty="0"/>
          </a:p>
          <a:p>
            <a:pPr>
              <a:buNone/>
            </a:pPr>
            <a:r>
              <a:rPr lang="en-US" dirty="0"/>
              <a:t>Primary cause</a:t>
            </a:r>
          </a:p>
          <a:p>
            <a:pPr lvl="1"/>
            <a:r>
              <a:rPr lang="en-US" dirty="0"/>
              <a:t>Bad use of the nasal/stomach tube</a:t>
            </a:r>
          </a:p>
          <a:p>
            <a:pPr lvl="1"/>
            <a:r>
              <a:rPr lang="en-US" dirty="0"/>
              <a:t>Traumatic injury of the nose, head, frontal nasal bone as well as sinuses</a:t>
            </a:r>
          </a:p>
          <a:p>
            <a:pPr lvl="1"/>
            <a:r>
              <a:rPr lang="en-US" dirty="0"/>
              <a:t>May be congenital</a:t>
            </a:r>
          </a:p>
          <a:p>
            <a:pPr lvl="1"/>
            <a:r>
              <a:rPr lang="en-US" dirty="0"/>
              <a:t>Over exhaustion of race horse</a:t>
            </a:r>
          </a:p>
          <a:p>
            <a:pPr lvl="1"/>
            <a:r>
              <a:rPr lang="en-IN" dirty="0"/>
              <a:t>In horse, unilateral </a:t>
            </a:r>
            <a:r>
              <a:rPr lang="en-IN" dirty="0" err="1"/>
              <a:t>epistaxis</a:t>
            </a:r>
            <a:r>
              <a:rPr lang="en-IN" dirty="0"/>
              <a:t> is observed due to mycotic ulceration of the blood vessels in the wall of the guttural pouch</a:t>
            </a:r>
            <a:endParaRPr lang="en-US" dirty="0"/>
          </a:p>
          <a:p>
            <a:pPr lvl="1"/>
            <a:r>
              <a:rPr lang="en-US" dirty="0"/>
              <a:t>May occur in summer season</a:t>
            </a:r>
          </a:p>
          <a:p>
            <a:pPr>
              <a:buNone/>
            </a:pPr>
            <a:r>
              <a:rPr lang="en-US" dirty="0"/>
              <a:t>Secondary cause</a:t>
            </a:r>
          </a:p>
          <a:p>
            <a:pPr lvl="1"/>
            <a:r>
              <a:rPr lang="en-US" dirty="0"/>
              <a:t>Ulceration of the nose &amp; septum   in case of glanders in equine.</a:t>
            </a:r>
          </a:p>
          <a:p>
            <a:pPr lvl="1"/>
            <a:r>
              <a:rPr lang="en-US" dirty="0"/>
              <a:t>Puncture of parasite or due to infectious diseases like anthrax &amp; hemorrhagic septicemia.</a:t>
            </a:r>
          </a:p>
          <a:p>
            <a:endParaRPr lang="en-US" dirty="0"/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Epistaxis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62500" lnSpcReduction="20000"/>
          </a:bodyPr>
          <a:lstStyle/>
          <a:p>
            <a:pPr>
              <a:buNone/>
            </a:pPr>
            <a:r>
              <a:rPr lang="en-US" b="1" dirty="0"/>
              <a:t>Other causes:</a:t>
            </a:r>
            <a:endParaRPr lang="en-US" dirty="0"/>
          </a:p>
          <a:p>
            <a:r>
              <a:rPr lang="en-US" dirty="0"/>
              <a:t>Diseases of mucosa of the upper respiratory tract, nasal cavity, </a:t>
            </a:r>
            <a:r>
              <a:rPr lang="en-US" dirty="0" err="1"/>
              <a:t>nasopharynx</a:t>
            </a:r>
            <a:r>
              <a:rPr lang="en-US" dirty="0"/>
              <a:t> or guttural pouch</a:t>
            </a:r>
          </a:p>
          <a:p>
            <a:r>
              <a:rPr lang="en-US" dirty="0"/>
              <a:t>Erosion of the mucosa occurs in glanders &amp; in granulomatous &amp; neoplastic lesions in the nasal cavities.</a:t>
            </a:r>
          </a:p>
          <a:p>
            <a:r>
              <a:rPr lang="en-US" dirty="0"/>
              <a:t>By entry of foreign body in acute allergic rhinitis, or by accidental injury to the facial bones.</a:t>
            </a:r>
          </a:p>
          <a:p>
            <a:r>
              <a:rPr lang="en-US" dirty="0"/>
              <a:t>Sweet clover poisoning and braken fern poisoning produces spontaneous epistaxis in cattle.</a:t>
            </a:r>
          </a:p>
          <a:p>
            <a:pPr>
              <a:buNone/>
            </a:pPr>
            <a:r>
              <a:rPr lang="en-US" b="1" dirty="0"/>
              <a:t>Clinical findings:</a:t>
            </a:r>
            <a:endParaRPr lang="en-US" dirty="0"/>
          </a:p>
          <a:p>
            <a:r>
              <a:rPr lang="en-US" dirty="0"/>
              <a:t>There is bleeding from nostrils either unilateral or bilateral. Blood is bright red in color, or may be mixed with mucous in case of glanders.</a:t>
            </a:r>
          </a:p>
          <a:p>
            <a:r>
              <a:rPr lang="en-US" dirty="0"/>
              <a:t>It may be scanty &amp; stop by itself or profuse.</a:t>
            </a:r>
          </a:p>
          <a:p>
            <a:r>
              <a:rPr lang="en-US" dirty="0"/>
              <a:t>Pulse is rapid &amp; weak &amp; pale mucous membrane &amp; anemia, loss of condition &amp; death.</a:t>
            </a:r>
          </a:p>
          <a:p>
            <a:endParaRPr lang="en-US" dirty="0"/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b="1" dirty="0">
                <a:solidFill>
                  <a:srgbClr val="FF0000"/>
                </a:solidFill>
              </a:rPr>
              <a:t>Diagnosis &amp; differential diagnosis</a:t>
            </a:r>
            <a:br>
              <a:rPr lang="en-US" dirty="0"/>
            </a:b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r>
              <a:rPr lang="en-US" dirty="0"/>
              <a:t>Try to locate the site of injury using endoscope</a:t>
            </a:r>
          </a:p>
          <a:p>
            <a:r>
              <a:rPr lang="en-US" dirty="0"/>
              <a:t>Unilateral bleeding is usually of nasal origin.</a:t>
            </a:r>
          </a:p>
          <a:p>
            <a:r>
              <a:rPr lang="en-US" dirty="0"/>
              <a:t>Bleeding caused by ulcers in the nostrils (Glanders) blood is scanty &amp; mixed with mucous.</a:t>
            </a:r>
          </a:p>
          <a:p>
            <a:r>
              <a:rPr lang="en-US" dirty="0"/>
              <a:t>You have to identify the origin of epistaxis as following:</a:t>
            </a:r>
          </a:p>
          <a:p>
            <a:pPr lvl="1"/>
            <a:r>
              <a:rPr lang="en-US" b="1" dirty="0"/>
              <a:t>a-</a:t>
            </a:r>
            <a:r>
              <a:rPr lang="en-US" dirty="0"/>
              <a:t>Blood from nostrils ® bright red.</a:t>
            </a:r>
          </a:p>
          <a:p>
            <a:pPr lvl="1"/>
            <a:r>
              <a:rPr lang="en-US" b="1" dirty="0"/>
              <a:t>b-</a:t>
            </a:r>
            <a:r>
              <a:rPr lang="en-US" dirty="0"/>
              <a:t>Blood coming from lung ® bright red &amp; frothy.</a:t>
            </a:r>
          </a:p>
          <a:p>
            <a:pPr lvl="1"/>
            <a:r>
              <a:rPr lang="en-US" b="1" dirty="0"/>
              <a:t>c-</a:t>
            </a:r>
            <a:r>
              <a:rPr lang="en-US" dirty="0"/>
              <a:t>Blood coming from stomach ® brownish red and acidic in reaction &amp; mixed with </a:t>
            </a:r>
            <a:r>
              <a:rPr lang="en-US" dirty="0" err="1"/>
              <a:t>ingesta</a:t>
            </a:r>
            <a:r>
              <a:rPr lang="en-US" dirty="0"/>
              <a:t>.</a:t>
            </a:r>
          </a:p>
          <a:p>
            <a:endParaRPr lang="en-US" dirty="0"/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b="1" dirty="0">
                <a:solidFill>
                  <a:srgbClr val="FF0000"/>
                </a:solidFill>
              </a:rPr>
              <a:t>Treatment</a:t>
            </a:r>
            <a:br>
              <a:rPr lang="en-US" dirty="0">
                <a:solidFill>
                  <a:srgbClr val="FF0000"/>
                </a:solidFill>
              </a:rPr>
            </a:br>
            <a:endParaRPr lang="en-US" dirty="0">
              <a:solidFill>
                <a:srgbClr val="FF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70000" lnSpcReduction="20000"/>
          </a:bodyPr>
          <a:lstStyle/>
          <a:p>
            <a:r>
              <a:rPr lang="en-US" dirty="0"/>
              <a:t>Complete rest of the animal &amp; keep it quite</a:t>
            </a:r>
          </a:p>
          <a:p>
            <a:r>
              <a:rPr lang="en-US" dirty="0"/>
              <a:t>Apply cold compresses on the head particularly on the frontal nasal bone &amp; nose.</a:t>
            </a:r>
          </a:p>
          <a:p>
            <a:r>
              <a:rPr lang="en-US" dirty="0"/>
              <a:t>Apply astringent solution on the affected nostrils as:</a:t>
            </a:r>
          </a:p>
          <a:p>
            <a:pPr lvl="1"/>
            <a:r>
              <a:rPr lang="en-US" dirty="0"/>
              <a:t>Alum solution 2% or tannic acid 2%.</a:t>
            </a:r>
          </a:p>
          <a:p>
            <a:pPr lvl="1"/>
            <a:r>
              <a:rPr lang="en-US" dirty="0"/>
              <a:t>Piece of gauze soaked with adrenaline 2%.</a:t>
            </a:r>
          </a:p>
          <a:p>
            <a:r>
              <a:rPr lang="en-US" dirty="0"/>
              <a:t>In case of bilateral bleeding apply tracheotomy &amp; plug the two nostrils with a piece of gauze soaked in adrenaline</a:t>
            </a:r>
          </a:p>
          <a:p>
            <a:r>
              <a:rPr lang="en-US" dirty="0"/>
              <a:t>Inject vitamin K to accelerate coagulation “ ½ -3 ml /20 </a:t>
            </a:r>
            <a:r>
              <a:rPr lang="en-US" dirty="0" err="1"/>
              <a:t>lb.B.W</a:t>
            </a:r>
            <a:r>
              <a:rPr lang="en-US" dirty="0"/>
              <a:t>.</a:t>
            </a:r>
          </a:p>
          <a:p>
            <a:r>
              <a:rPr lang="en-US" dirty="0"/>
              <a:t>Inject calcium preparation 10% 100 cc s/c/IV.</a:t>
            </a:r>
          </a:p>
          <a:p>
            <a:r>
              <a:rPr lang="en-US" dirty="0"/>
              <a:t>Treat the cause if it is </a:t>
            </a:r>
            <a:r>
              <a:rPr lang="en-US" dirty="0" err="1"/>
              <a:t>secondry</a:t>
            </a:r>
            <a:r>
              <a:rPr lang="en-US" dirty="0"/>
              <a:t> epistaxis.</a:t>
            </a:r>
          </a:p>
          <a:p>
            <a:r>
              <a:rPr lang="en-US" dirty="0"/>
              <a:t>Fluid therapy “ Glucose sol. 20% I/V ” or normal physiological saline  I/V.</a:t>
            </a:r>
          </a:p>
          <a:p>
            <a:endParaRPr lang="en-US" dirty="0"/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b="1" dirty="0">
                <a:solidFill>
                  <a:srgbClr val="FF0000"/>
                </a:solidFill>
              </a:rPr>
              <a:t>OBSTRUCTION OF THE NASAL CAVITY</a:t>
            </a:r>
            <a:endParaRPr lang="en-US" dirty="0">
              <a:solidFill>
                <a:srgbClr val="FF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85000" lnSpcReduction="20000"/>
          </a:bodyPr>
          <a:lstStyle/>
          <a:p>
            <a:pPr>
              <a:buNone/>
            </a:pPr>
            <a:r>
              <a:rPr lang="en-US" b="1" dirty="0"/>
              <a:t>Etiology:</a:t>
            </a:r>
            <a:endParaRPr lang="en-US" dirty="0"/>
          </a:p>
          <a:p>
            <a:r>
              <a:rPr lang="en-US" dirty="0"/>
              <a:t>Acute rhinitis</a:t>
            </a:r>
          </a:p>
          <a:p>
            <a:r>
              <a:rPr lang="en-US" dirty="0"/>
              <a:t>Granulomatous lesions caused by a fungus “ </a:t>
            </a:r>
            <a:r>
              <a:rPr lang="en-US" dirty="0" err="1"/>
              <a:t>Rhinosporidium</a:t>
            </a:r>
            <a:r>
              <a:rPr lang="en-US" dirty="0"/>
              <a:t>”</a:t>
            </a:r>
          </a:p>
          <a:p>
            <a:r>
              <a:rPr lang="en-US" dirty="0"/>
              <a:t>Lesions caused by blood flukes “</a:t>
            </a:r>
            <a:r>
              <a:rPr lang="en-US" dirty="0" err="1"/>
              <a:t>Schistosoma</a:t>
            </a:r>
            <a:r>
              <a:rPr lang="en-US" dirty="0"/>
              <a:t> </a:t>
            </a:r>
            <a:r>
              <a:rPr lang="en-US" dirty="0" err="1"/>
              <a:t>nasalis</a:t>
            </a:r>
            <a:r>
              <a:rPr lang="en-US" dirty="0"/>
              <a:t>”</a:t>
            </a:r>
          </a:p>
          <a:p>
            <a:r>
              <a:rPr lang="en-US" dirty="0"/>
              <a:t>Foreign bodies entering the nasal cavities when the animal rubbing its nose against objects to relieve irritation of acute allergic rhinitis</a:t>
            </a:r>
          </a:p>
          <a:p>
            <a:r>
              <a:rPr lang="en-US" dirty="0" err="1"/>
              <a:t>Neoplasms</a:t>
            </a:r>
            <a:r>
              <a:rPr lang="en-US" dirty="0"/>
              <a:t> of olfactory mucosa</a:t>
            </a:r>
          </a:p>
          <a:p>
            <a:r>
              <a:rPr lang="en-US" dirty="0"/>
              <a:t>Lesions usually occur in the posterior </a:t>
            </a:r>
            <a:r>
              <a:rPr lang="en-US" dirty="0" err="1"/>
              <a:t>nares</a:t>
            </a:r>
            <a:r>
              <a:rPr lang="en-US" dirty="0"/>
              <a:t> &amp; are usually unilateral &amp; may be bilateral</a:t>
            </a:r>
          </a:p>
          <a:p>
            <a:endParaRPr lang="en-US" dirty="0"/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b="1" dirty="0">
                <a:solidFill>
                  <a:srgbClr val="FF0000"/>
                </a:solidFill>
              </a:rPr>
              <a:t>Clinical findings</a:t>
            </a:r>
            <a:br>
              <a:rPr lang="en-US" dirty="0">
                <a:solidFill>
                  <a:srgbClr val="FF0000"/>
                </a:solidFill>
              </a:rPr>
            </a:br>
            <a:endParaRPr lang="en-US" dirty="0">
              <a:solidFill>
                <a:srgbClr val="FF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r>
              <a:rPr lang="en-US" dirty="0"/>
              <a:t>In cattle &amp; pigs there is severe </a:t>
            </a:r>
            <a:r>
              <a:rPr lang="en-US" dirty="0" err="1"/>
              <a:t>inspiratory</a:t>
            </a:r>
            <a:r>
              <a:rPr lang="en-US" dirty="0"/>
              <a:t> </a:t>
            </a:r>
            <a:r>
              <a:rPr lang="en-US" dirty="0" err="1"/>
              <a:t>dyspnea</a:t>
            </a:r>
            <a:endParaRPr lang="en-US" dirty="0"/>
          </a:p>
          <a:p>
            <a:r>
              <a:rPr lang="en-US" dirty="0"/>
              <a:t>The animal is excited &amp; breathes through mouth</a:t>
            </a:r>
          </a:p>
          <a:p>
            <a:r>
              <a:rPr lang="en-US" dirty="0"/>
              <a:t>Loud noise “sound” occurs in each inspiration</a:t>
            </a:r>
          </a:p>
          <a:p>
            <a:r>
              <a:rPr lang="en-US" dirty="0"/>
              <a:t>Serious bloody stained nasal discharge “when there is foreign bodies, or purulent </a:t>
            </a:r>
            <a:r>
              <a:rPr lang="en-US" dirty="0" err="1"/>
              <a:t>exudative</a:t>
            </a:r>
            <a:r>
              <a:rPr lang="en-US" dirty="0"/>
              <a:t> nasal discharge when there is allergic rhinitis”</a:t>
            </a:r>
          </a:p>
          <a:p>
            <a:r>
              <a:rPr lang="en-US" dirty="0"/>
              <a:t>Snorting &amp; shaking of head</a:t>
            </a:r>
          </a:p>
          <a:p>
            <a:endParaRPr lang="en-US" dirty="0"/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b="1" dirty="0">
                <a:solidFill>
                  <a:srgbClr val="FF0000"/>
                </a:solidFill>
              </a:rPr>
              <a:t>Treatment</a:t>
            </a:r>
            <a:br>
              <a:rPr lang="en-US" dirty="0">
                <a:solidFill>
                  <a:srgbClr val="FF0000"/>
                </a:solidFill>
              </a:rPr>
            </a:br>
            <a:endParaRPr lang="en-US" dirty="0">
              <a:solidFill>
                <a:srgbClr val="FF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Treat the cause &amp; remove the foreign bodies by a long forceps if it is accessible</a:t>
            </a:r>
          </a:p>
          <a:p>
            <a:r>
              <a:rPr lang="en-US" dirty="0"/>
              <a:t>Administration of iodine preparation in chronic nasal obstruction as </a:t>
            </a:r>
            <a:r>
              <a:rPr lang="en-US" dirty="0" err="1"/>
              <a:t>pot.iodide</a:t>
            </a:r>
            <a:r>
              <a:rPr lang="en-US" dirty="0"/>
              <a:t> or sodium iodide</a:t>
            </a:r>
          </a:p>
          <a:p>
            <a:endParaRPr lang="en-US" dirty="0"/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>
                <a:solidFill>
                  <a:srgbClr val="FF0000"/>
                </a:solidFill>
              </a:rPr>
              <a:t>TRACHEAL COLLAPSE</a:t>
            </a:r>
            <a:endParaRPr lang="en-US" dirty="0">
              <a:solidFill>
                <a:srgbClr val="FF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pPr>
              <a:buNone/>
            </a:pPr>
            <a:r>
              <a:rPr lang="en-US" b="1" dirty="0"/>
              <a:t>Collapsing Trachea ( Canine)</a:t>
            </a:r>
            <a:endParaRPr lang="en-US" dirty="0"/>
          </a:p>
          <a:p>
            <a:r>
              <a:rPr lang="en-US" dirty="0"/>
              <a:t>Etiology unknown.</a:t>
            </a:r>
          </a:p>
          <a:p>
            <a:r>
              <a:rPr lang="en-US" dirty="0"/>
              <a:t>Most common in toy &amp; miniature breeds.</a:t>
            </a:r>
          </a:p>
          <a:p>
            <a:r>
              <a:rPr lang="en-US" dirty="0"/>
              <a:t>Clinical signs include:</a:t>
            </a:r>
          </a:p>
          <a:p>
            <a:pPr lvl="1"/>
            <a:r>
              <a:rPr lang="en-US" dirty="0"/>
              <a:t>nonproductive, honking &amp; chronic cough.</a:t>
            </a:r>
          </a:p>
          <a:p>
            <a:pPr lvl="1"/>
            <a:r>
              <a:rPr lang="en-US" dirty="0"/>
              <a:t>Frequently obese with concurrent </a:t>
            </a:r>
            <a:r>
              <a:rPr lang="en-US" dirty="0" err="1"/>
              <a:t>cardoivascular</a:t>
            </a:r>
            <a:r>
              <a:rPr lang="en-US" dirty="0"/>
              <a:t> / pulmonary disease (chronic bronchitis).</a:t>
            </a:r>
          </a:p>
          <a:p>
            <a:br>
              <a:rPr lang="en-US" dirty="0"/>
            </a:br>
            <a:endParaRPr lang="en-US" dirty="0"/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362" name="Picture 2" descr="Tracheal Collapse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228600" y="228600"/>
            <a:ext cx="8686800" cy="6477000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>
                <a:solidFill>
                  <a:srgbClr val="FF0000"/>
                </a:solidFill>
              </a:rPr>
              <a:t>Treatment</a:t>
            </a:r>
            <a:br>
              <a:rPr lang="en-US" dirty="0">
                <a:solidFill>
                  <a:srgbClr val="FF0000"/>
                </a:solidFill>
              </a:rPr>
            </a:br>
            <a:endParaRPr lang="en-US" dirty="0">
              <a:solidFill>
                <a:srgbClr val="FF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Weight loss,</a:t>
            </a:r>
          </a:p>
          <a:p>
            <a:r>
              <a:rPr lang="en-US" dirty="0"/>
              <a:t>Restrict exercise,</a:t>
            </a:r>
          </a:p>
          <a:p>
            <a:r>
              <a:rPr lang="en-US" dirty="0"/>
              <a:t>Reduce excitement/stress,</a:t>
            </a:r>
          </a:p>
          <a:p>
            <a:r>
              <a:rPr lang="en-US" dirty="0"/>
              <a:t>Medications:</a:t>
            </a:r>
          </a:p>
          <a:p>
            <a:pPr lvl="1"/>
            <a:r>
              <a:rPr lang="en-US" dirty="0" err="1"/>
              <a:t>Antitussives</a:t>
            </a:r>
            <a:r>
              <a:rPr lang="en-US" dirty="0"/>
              <a:t>,</a:t>
            </a:r>
          </a:p>
          <a:p>
            <a:pPr lvl="1"/>
            <a:r>
              <a:rPr lang="en-US" dirty="0"/>
              <a:t>Antibiotics,</a:t>
            </a:r>
          </a:p>
          <a:p>
            <a:pPr lvl="1"/>
            <a:r>
              <a:rPr lang="en-US" dirty="0"/>
              <a:t>Bronchodilators,</a:t>
            </a:r>
          </a:p>
          <a:p>
            <a:pPr lvl="1"/>
            <a:r>
              <a:rPr lang="en-US" dirty="0"/>
              <a:t>Corticosteroids.</a:t>
            </a:r>
          </a:p>
          <a:p>
            <a:endParaRPr lang="en-US" dirty="0"/>
          </a:p>
        </p:txBody>
      </p: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2286000" y="2743200"/>
            <a:ext cx="5257800" cy="2554545"/>
          </a:xfrm>
          <a:prstGeom prst="rect">
            <a:avLst/>
          </a:prstGeom>
          <a:ln>
            <a:noFill/>
          </a:ln>
          <a:effectLst>
            <a:outerShdw blurRad="225425" dist="50800" dir="5220000" algn="ctr">
              <a:srgbClr val="000000">
                <a:alpha val="33000"/>
              </a:srgbClr>
            </a:outerShdw>
          </a:effectLst>
          <a:scene3d>
            <a:camera prst="perspectiveFront" fov="3300000">
              <a:rot lat="486000" lon="19530000" rev="174000"/>
            </a:camera>
            <a:lightRig rig="harsh" dir="tr">
              <a:rot lat="0" lon="0" rev="3000000"/>
            </a:lightRig>
          </a:scene3d>
          <a:sp3d extrusionH="254000" contourW="19050">
            <a:bevelT w="82550" h="44450" prst="angle"/>
            <a:bevelB w="82550" h="44450" prst="angle"/>
            <a:contourClr>
              <a:srgbClr val="FFFFFF"/>
            </a:contourClr>
          </a:sp3d>
        </p:spPr>
        <p:style>
          <a:lnRef idx="1">
            <a:schemeClr val="accent6"/>
          </a:lnRef>
          <a:fillRef idx="3">
            <a:schemeClr val="accent6"/>
          </a:fillRef>
          <a:effectRef idx="2">
            <a:schemeClr val="accent6"/>
          </a:effectRef>
          <a:fontRef idx="minor">
            <a:schemeClr val="lt1"/>
          </a:fontRef>
        </p:style>
        <p:txBody>
          <a:bodyPr wrap="square" rtlCol="0">
            <a:spAutoFit/>
          </a:bodyPr>
          <a:lstStyle/>
          <a:p>
            <a:pPr algn="ctr"/>
            <a:r>
              <a:rPr lang="en-US" sz="8000" dirty="0"/>
              <a:t>THANKS YOU !</a:t>
            </a:r>
          </a:p>
        </p:txBody>
      </p:sp>
    </p:spTree>
    <p:extLst>
      <p:ext uri="{BB962C8B-B14F-4D97-AF65-F5344CB8AC3E}">
        <p14:creationId xmlns:p14="http://schemas.microsoft.com/office/powerpoint/2010/main" val="120482103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800">
        <p:circle/>
      </p:transition>
    </mc:Choice>
    <mc:Fallback xmlns="">
      <p:transition spd="slow">
        <p:circle/>
      </p:transition>
    </mc:Fallback>
  </mc:AlternateContent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180</TotalTime>
  <Words>740</Words>
  <Application>Microsoft Macintosh PowerPoint</Application>
  <PresentationFormat>On-screen Show (4:3)</PresentationFormat>
  <Paragraphs>84</Paragraphs>
  <Slides>12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12</vt:i4>
      </vt:variant>
    </vt:vector>
  </HeadingPairs>
  <TitlesOfParts>
    <vt:vector size="16" baseType="lpstr">
      <vt:lpstr>Arial</vt:lpstr>
      <vt:lpstr>Calibri</vt:lpstr>
      <vt:lpstr>Times New Roman</vt:lpstr>
      <vt:lpstr>Office Theme</vt:lpstr>
      <vt:lpstr>Department of Veterinary  Medicine  Bihar Veterinary College, Patna – 800 014 (BASU, Patna)</vt:lpstr>
      <vt:lpstr>Epistaxis</vt:lpstr>
      <vt:lpstr>Epistaxis</vt:lpstr>
      <vt:lpstr>Diagnosis &amp; differential diagnosis </vt:lpstr>
      <vt:lpstr>Treatment </vt:lpstr>
      <vt:lpstr>OBSTRUCTION OF THE NASAL CAVITY</vt:lpstr>
      <vt:lpstr>Clinical findings </vt:lpstr>
      <vt:lpstr>Treatment </vt:lpstr>
      <vt:lpstr>TRACHEAL COLLAPSE</vt:lpstr>
      <vt:lpstr>PowerPoint Presentation</vt:lpstr>
      <vt:lpstr>Treatment 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Department of Veterinary  Medicine  Bihar Veterinary College, Patna – 800 014 (BASU, Patna)</dc:title>
  <dc:creator>Ranveer kr singh</dc:creator>
  <cp:lastModifiedBy>dr pallav shekhar</cp:lastModifiedBy>
  <cp:revision>24</cp:revision>
  <dcterms:created xsi:type="dcterms:W3CDTF">2006-08-16T00:00:00Z</dcterms:created>
  <dcterms:modified xsi:type="dcterms:W3CDTF">2020-10-14T16:02:27Z</dcterms:modified>
</cp:coreProperties>
</file>