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7" r:id="rId4"/>
    <p:sldId id="263" r:id="rId5"/>
    <p:sldId id="258" r:id="rId6"/>
    <p:sldId id="269" r:id="rId7"/>
    <p:sldId id="264" r:id="rId8"/>
    <p:sldId id="259" r:id="rId9"/>
    <p:sldId id="268"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8"/>
  </p:normalViewPr>
  <p:slideViewPr>
    <p:cSldViewPr>
      <p:cViewPr varScale="1">
        <p:scale>
          <a:sx n="105" d="100"/>
          <a:sy n="105" d="100"/>
        </p:scale>
        <p:origin x="184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6C555AC8-AB1B-4BD9-A8E8-EE576AA65928}" type="datetimeFigureOut">
              <a:rPr lang="en-IN" smtClean="0"/>
              <a:pPr/>
              <a:t>14/10/20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C555AC8-AB1B-4BD9-A8E8-EE576AA65928}" type="datetimeFigureOut">
              <a:rPr lang="en-IN" smtClean="0"/>
              <a:pPr/>
              <a:t>14/10/20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C555AC8-AB1B-4BD9-A8E8-EE576AA65928}" type="datetimeFigureOut">
              <a:rPr lang="en-IN" smtClean="0"/>
              <a:pPr/>
              <a:t>14/10/20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C555AC8-AB1B-4BD9-A8E8-EE576AA65928}" type="datetimeFigureOut">
              <a:rPr lang="en-IN" smtClean="0"/>
              <a:pPr/>
              <a:t>14/10/20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555AC8-AB1B-4BD9-A8E8-EE576AA65928}" type="datetimeFigureOut">
              <a:rPr lang="en-IN" smtClean="0"/>
              <a:pPr/>
              <a:t>14/10/20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6C555AC8-AB1B-4BD9-A8E8-EE576AA65928}" type="datetimeFigureOut">
              <a:rPr lang="en-IN" smtClean="0"/>
              <a:pPr/>
              <a:t>14/10/20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6C555AC8-AB1B-4BD9-A8E8-EE576AA65928}" type="datetimeFigureOut">
              <a:rPr lang="en-IN" smtClean="0"/>
              <a:pPr/>
              <a:t>14/10/20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6C555AC8-AB1B-4BD9-A8E8-EE576AA65928}" type="datetimeFigureOut">
              <a:rPr lang="en-IN" smtClean="0"/>
              <a:pPr/>
              <a:t>14/10/20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55AC8-AB1B-4BD9-A8E8-EE576AA65928}" type="datetimeFigureOut">
              <a:rPr lang="en-IN" smtClean="0"/>
              <a:pPr/>
              <a:t>14/10/20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555AC8-AB1B-4BD9-A8E8-EE576AA65928}" type="datetimeFigureOut">
              <a:rPr lang="en-IN" smtClean="0"/>
              <a:pPr/>
              <a:t>14/10/20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555AC8-AB1B-4BD9-A8E8-EE576AA65928}" type="datetimeFigureOut">
              <a:rPr lang="en-IN" smtClean="0"/>
              <a:pPr/>
              <a:t>14/10/20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61AC59-9644-4D8B-B830-9BC580C4C2E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55AC8-AB1B-4BD9-A8E8-EE576AA65928}" type="datetimeFigureOut">
              <a:rPr lang="en-IN" smtClean="0"/>
              <a:pPr/>
              <a:t>14/10/20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1AC59-9644-4D8B-B830-9BC580C4C2E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5900" y="5589240"/>
            <a:ext cx="8686800" cy="1080120"/>
          </a:xfrm>
        </p:spPr>
        <p:txBody>
          <a:bodyPr>
            <a:normAutofit fontScale="90000"/>
          </a:bodyPr>
          <a:lstStyle/>
          <a:p>
            <a:pPr eaLnBrk="1" hangingPunct="1"/>
            <a:r>
              <a:rPr lang="en-US" sz="2800" b="1" dirty="0">
                <a:solidFill>
                  <a:srgbClr val="0000FF"/>
                </a:solidFill>
                <a:latin typeface="Times New Roman" pitchFamily="18" charset="0"/>
                <a:cs typeface="Times New Roman" pitchFamily="18" charset="0"/>
              </a:rPr>
              <a:t>Department of Veterinary  Medicine </a:t>
            </a:r>
            <a:br>
              <a:rPr lang="en-US" sz="2800" b="1" dirty="0">
                <a:solidFill>
                  <a:srgbClr val="0000FF"/>
                </a:solidFill>
                <a:latin typeface="Times New Roman" pitchFamily="18" charset="0"/>
                <a:cs typeface="Times New Roman" pitchFamily="18" charset="0"/>
              </a:rPr>
            </a:br>
            <a:r>
              <a:rPr lang="en-US" sz="2800" b="1" dirty="0">
                <a:solidFill>
                  <a:srgbClr val="0000FF"/>
                </a:solidFill>
                <a:latin typeface="Times New Roman" pitchFamily="18" charset="0"/>
                <a:cs typeface="Times New Roman" pitchFamily="18" charset="0"/>
              </a:rPr>
              <a:t>Bihar Veterinary College, Patna – 800 014</a:t>
            </a:r>
            <a:br>
              <a:rPr lang="en-US" sz="2800" b="1" dirty="0">
                <a:solidFill>
                  <a:srgbClr val="0000FF"/>
                </a:solidFill>
                <a:latin typeface="Times New Roman" pitchFamily="18" charset="0"/>
                <a:cs typeface="Times New Roman" pitchFamily="18" charset="0"/>
              </a:rPr>
            </a:br>
            <a:r>
              <a:rPr lang="en-US" sz="2800" b="1" dirty="0">
                <a:solidFill>
                  <a:srgbClr val="0000FF"/>
                </a:solidFill>
                <a:latin typeface="Times New Roman" pitchFamily="18" charset="0"/>
                <a:cs typeface="Times New Roman" pitchFamily="18" charset="0"/>
              </a:rPr>
              <a:t>(BASU, Patna)</a:t>
            </a:r>
          </a:p>
        </p:txBody>
      </p:sp>
      <p:sp>
        <p:nvSpPr>
          <p:cNvPr id="2052" name="TextBox 5"/>
          <p:cNvSpPr txBox="1">
            <a:spLocks noChangeArrowheads="1"/>
          </p:cNvSpPr>
          <p:nvPr/>
        </p:nvSpPr>
        <p:spPr bwMode="auto">
          <a:xfrm>
            <a:off x="685800" y="4365104"/>
            <a:ext cx="7772400" cy="1200329"/>
          </a:xfrm>
          <a:prstGeom prst="rect">
            <a:avLst/>
          </a:prstGeom>
          <a:noFill/>
          <a:ln w="9525">
            <a:noFill/>
            <a:miter lim="800000"/>
            <a:headEnd/>
            <a:tailEnd/>
          </a:ln>
        </p:spPr>
        <p:txBody>
          <a:bodyPr wrap="square">
            <a:spAutoFit/>
          </a:bodyPr>
          <a:lstStyle/>
          <a:p>
            <a:pPr algn="ctr"/>
            <a:r>
              <a:rPr lang="en-US" sz="2400" b="1" dirty="0">
                <a:solidFill>
                  <a:srgbClr val="006600"/>
                </a:solidFill>
                <a:latin typeface="Times New Roman" pitchFamily="18" charset="0"/>
                <a:cs typeface="Times New Roman" pitchFamily="18" charset="0"/>
              </a:rPr>
              <a:t>Dr. </a:t>
            </a:r>
            <a:r>
              <a:rPr lang="en-US" sz="2400" b="1" dirty="0" err="1">
                <a:solidFill>
                  <a:srgbClr val="006600"/>
                </a:solidFill>
                <a:latin typeface="Times New Roman" pitchFamily="18" charset="0"/>
                <a:cs typeface="Times New Roman" pitchFamily="18" charset="0"/>
              </a:rPr>
              <a:t>Ranveer</a:t>
            </a:r>
            <a:r>
              <a:rPr lang="en-US" sz="2400" b="1" dirty="0">
                <a:solidFill>
                  <a:srgbClr val="006600"/>
                </a:solidFill>
                <a:latin typeface="Times New Roman" pitchFamily="18" charset="0"/>
                <a:cs typeface="Times New Roman" pitchFamily="18" charset="0"/>
              </a:rPr>
              <a:t>  Kumar Sinha</a:t>
            </a:r>
            <a:br>
              <a:rPr lang="en-US" sz="2400" b="1" dirty="0">
                <a:solidFill>
                  <a:srgbClr val="006600"/>
                </a:solidFill>
                <a:latin typeface="Times New Roman" pitchFamily="18" charset="0"/>
                <a:cs typeface="Times New Roman" pitchFamily="18" charset="0"/>
              </a:rPr>
            </a:br>
            <a:r>
              <a:rPr lang="en-US" sz="2400" b="1" dirty="0">
                <a:solidFill>
                  <a:srgbClr val="006600"/>
                </a:solidFill>
                <a:latin typeface="Times New Roman" pitchFamily="18" charset="0"/>
                <a:cs typeface="Times New Roman" pitchFamily="18" charset="0"/>
              </a:rPr>
              <a:t>Assistant Professor cum Junior Scientist</a:t>
            </a:r>
          </a:p>
          <a:p>
            <a:pPr algn="ctr"/>
            <a:r>
              <a:rPr lang="en-US" sz="2400" b="1" dirty="0">
                <a:solidFill>
                  <a:srgbClr val="006600"/>
                </a:solidFill>
                <a:latin typeface="Times New Roman" pitchFamily="18" charset="0"/>
                <a:cs typeface="Times New Roman" pitchFamily="18" charset="0"/>
              </a:rPr>
              <a:t>E-mail: ranveervet@rediffmail.com</a:t>
            </a:r>
          </a:p>
        </p:txBody>
      </p:sp>
      <p:sp>
        <p:nvSpPr>
          <p:cNvPr id="5" name="Rectangle 4"/>
          <p:cNvSpPr/>
          <p:nvPr/>
        </p:nvSpPr>
        <p:spPr>
          <a:xfrm>
            <a:off x="323528" y="404665"/>
            <a:ext cx="8640960" cy="2215991"/>
          </a:xfrm>
          <a:prstGeom prst="rect">
            <a:avLst/>
          </a:prstGeom>
        </p:spPr>
        <p:txBody>
          <a:bodyPr wrap="square">
            <a:spAutoFit/>
          </a:bodyPr>
          <a:lstStyle/>
          <a:p>
            <a:endParaRPr lang="en-IN" dirty="0"/>
          </a:p>
          <a:p>
            <a:pPr algn="ctr"/>
            <a:r>
              <a:rPr lang="en-IN" sz="4000" dirty="0"/>
              <a:t> </a:t>
            </a:r>
            <a:r>
              <a:rPr lang="en-IN" sz="4000" b="1" dirty="0">
                <a:solidFill>
                  <a:srgbClr val="FF0000"/>
                </a:solidFill>
              </a:rPr>
              <a:t>ANIMAL WELFARE(CLASS- 3)</a:t>
            </a:r>
          </a:p>
          <a:p>
            <a:pPr algn="ctr"/>
            <a:r>
              <a:rPr lang="en-IN" sz="4000" b="1" dirty="0">
                <a:solidFill>
                  <a:srgbClr val="FF0000"/>
                </a:solidFill>
              </a:rPr>
              <a:t>(ROLE OF VETERINARIANS)</a:t>
            </a:r>
          </a:p>
          <a:p>
            <a:pPr algn="ctr"/>
            <a:r>
              <a:rPr lang="en-IN" sz="4000" b="1" dirty="0">
                <a:solidFill>
                  <a:srgbClr val="FF0000"/>
                </a:solidFill>
              </a:rPr>
              <a:t> </a:t>
            </a:r>
            <a:r>
              <a:rPr lang="en-IN" sz="4000" b="1" dirty="0"/>
              <a:t>	</a:t>
            </a:r>
          </a:p>
        </p:txBody>
      </p:sp>
      <p:sp>
        <p:nvSpPr>
          <p:cNvPr id="2" name="TextBox 1">
            <a:extLst>
              <a:ext uri="{FF2B5EF4-FFF2-40B4-BE49-F238E27FC236}">
                <a16:creationId xmlns:a16="http://schemas.microsoft.com/office/drawing/2014/main" id="{AC503721-231F-F04A-8A58-3BDCD4AA7BBA}"/>
              </a:ext>
            </a:extLst>
          </p:cNvPr>
          <p:cNvSpPr txBox="1"/>
          <p:nvPr/>
        </p:nvSpPr>
        <p:spPr>
          <a:xfrm>
            <a:off x="1979712" y="2852936"/>
            <a:ext cx="753732" cy="369332"/>
          </a:xfrm>
          <a:prstGeom prst="rect">
            <a:avLst/>
          </a:prstGeom>
          <a:noFill/>
        </p:spPr>
        <p:txBody>
          <a:bodyPr wrap="none" rtlCol="0">
            <a:spAutoFit/>
          </a:bodyPr>
          <a:lstStyle/>
          <a:p>
            <a:r>
              <a:rPr lang="en-US" dirty="0"/>
              <a:t>Unit 7</a:t>
            </a:r>
            <a:endParaRPr lang="hi-IN" dirty="0"/>
          </a:p>
        </p:txBody>
      </p:sp>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743200"/>
            <a:ext cx="5257800" cy="255454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r">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8000" dirty="0"/>
              <a:t>THANKS YOU !</a:t>
            </a:r>
          </a:p>
        </p:txBody>
      </p:sp>
    </p:spTree>
    <p:extLst>
      <p:ext uri="{BB962C8B-B14F-4D97-AF65-F5344CB8AC3E}">
        <p14:creationId xmlns:p14="http://schemas.microsoft.com/office/powerpoint/2010/main" val="1204821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8136904" cy="576064"/>
          </a:xfrm>
        </p:spPr>
        <p:txBody>
          <a:bodyPr>
            <a:normAutofit fontScale="90000"/>
          </a:bodyPr>
          <a:lstStyle/>
          <a:p>
            <a:br>
              <a:rPr lang="en-IN" b="1" dirty="0"/>
            </a:br>
            <a:br>
              <a:rPr lang="en-IN" b="1" dirty="0"/>
            </a:br>
            <a:r>
              <a:rPr lang="en-IN" sz="3600" b="1" dirty="0">
                <a:solidFill>
                  <a:srgbClr val="FF0000"/>
                </a:solidFill>
              </a:rPr>
              <a:t>ROLE OF VETERINARIANS IN ANIMAL WELFARE </a:t>
            </a:r>
            <a:r>
              <a:rPr lang="en-IN" b="1" dirty="0"/>
              <a:t>	</a:t>
            </a:r>
            <a:br>
              <a:rPr lang="en-IN" b="1" dirty="0"/>
            </a:br>
            <a:endParaRPr lang="en-IN" dirty="0"/>
          </a:p>
        </p:txBody>
      </p:sp>
      <p:sp>
        <p:nvSpPr>
          <p:cNvPr id="3" name="Content Placeholder 2"/>
          <p:cNvSpPr>
            <a:spLocks noGrp="1"/>
          </p:cNvSpPr>
          <p:nvPr>
            <p:ph idx="1"/>
          </p:nvPr>
        </p:nvSpPr>
        <p:spPr>
          <a:xfrm>
            <a:off x="179512" y="953344"/>
            <a:ext cx="8784976" cy="5716016"/>
          </a:xfrm>
        </p:spPr>
        <p:txBody>
          <a:bodyPr>
            <a:normAutofit fontScale="25000" lnSpcReduction="20000"/>
          </a:bodyPr>
          <a:lstStyle/>
          <a:p>
            <a:pPr>
              <a:buNone/>
            </a:pPr>
            <a:endParaRPr lang="en-IN" sz="7000" dirty="0">
              <a:solidFill>
                <a:srgbClr val="FF0000"/>
              </a:solidFill>
            </a:endParaRPr>
          </a:p>
          <a:p>
            <a:pPr>
              <a:buNone/>
            </a:pPr>
            <a:r>
              <a:rPr lang="en-IN" sz="12800" dirty="0">
                <a:solidFill>
                  <a:srgbClr val="FF0000"/>
                </a:solidFill>
              </a:rPr>
              <a:t>Introduction:-</a:t>
            </a:r>
          </a:p>
          <a:p>
            <a:pPr>
              <a:buNone/>
            </a:pPr>
            <a:endParaRPr lang="en-IN" sz="12800" dirty="0">
              <a:solidFill>
                <a:srgbClr val="FF0000"/>
              </a:solidFill>
            </a:endParaRPr>
          </a:p>
          <a:p>
            <a:pPr algn="just">
              <a:buFont typeface="Wingdings" pitchFamily="2" charset="2"/>
              <a:buChar char="q"/>
            </a:pPr>
            <a:r>
              <a:rPr lang="en-IN" sz="12800" dirty="0"/>
              <a:t>In 1960, less than 2% of veterinarians were female; today 45% are female—will have an impact on the way the profession deals with animal welfare and animal rights. Public opinion polls find that women are about 15 percentage points more positive toward animal welfare issues than  men.</a:t>
            </a:r>
          </a:p>
          <a:p>
            <a:pPr algn="just"/>
            <a:endParaRPr lang="en-IN" sz="12800" dirty="0"/>
          </a:p>
          <a:p>
            <a:pPr algn="just">
              <a:buFont typeface="Wingdings" pitchFamily="2" charset="2"/>
              <a:buChar char="q"/>
            </a:pPr>
            <a:r>
              <a:rPr lang="en-IN" sz="12800" dirty="0"/>
              <a:t>At the present time behaviour biologists still struggle with the difficult task of "measuring happiness" in the animals.</a:t>
            </a:r>
          </a:p>
          <a:p>
            <a:pPr algn="just"/>
            <a:endParaRPr lang="en-IN" sz="9600" dirty="0"/>
          </a:p>
          <a:p>
            <a:pPr algn="just">
              <a:buFont typeface="Wingdings" pitchFamily="2" charset="2"/>
              <a:buChar char="q"/>
            </a:pPr>
            <a:endParaRPr lang="en-IN" sz="7400" dirty="0"/>
          </a:p>
          <a:p>
            <a:endParaRPr lang="en-IN" sz="2400" dirty="0"/>
          </a:p>
          <a:p>
            <a:pPr>
              <a:buNone/>
            </a:pPr>
            <a:endParaRPr lang="en-IN" sz="7000" dirty="0"/>
          </a:p>
          <a:p>
            <a:pPr>
              <a:buNone/>
            </a:pPr>
            <a:r>
              <a:rPr lang="en-IN" dirty="0"/>
              <a:t> </a:t>
            </a:r>
          </a:p>
          <a:p>
            <a:pPr>
              <a:buNone/>
            </a:pPr>
            <a:r>
              <a:rPr lang="en-IN" dirty="0"/>
              <a:t> </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rkansas Veterinary Emergency &amp; Specialists in Little Rock – Open 24/7"/>
          <p:cNvPicPr>
            <a:picLocks noChangeAspect="1" noChangeArrowheads="1"/>
          </p:cNvPicPr>
          <p:nvPr/>
        </p:nvPicPr>
        <p:blipFill>
          <a:blip r:embed="rId2"/>
          <a:srcRect/>
          <a:stretch>
            <a:fillRect/>
          </a:stretch>
        </p:blipFill>
        <p:spPr bwMode="auto">
          <a:xfrm>
            <a:off x="642910" y="285728"/>
            <a:ext cx="7839075" cy="60483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solidFill>
                  <a:srgbClr val="FF0000"/>
                </a:solidFill>
              </a:rPr>
              <a:t>Continu</a:t>
            </a:r>
            <a:r>
              <a:rPr lang="en-IN" dirty="0">
                <a:solidFill>
                  <a:srgbClr val="FF0000"/>
                </a:solidFill>
              </a:rPr>
              <a:t>---</a:t>
            </a:r>
            <a:endParaRPr lang="en-US" dirty="0"/>
          </a:p>
        </p:txBody>
      </p:sp>
      <p:sp>
        <p:nvSpPr>
          <p:cNvPr id="3" name="Content Placeholder 2"/>
          <p:cNvSpPr>
            <a:spLocks noGrp="1"/>
          </p:cNvSpPr>
          <p:nvPr>
            <p:ph idx="1"/>
          </p:nvPr>
        </p:nvSpPr>
        <p:spPr/>
        <p:txBody>
          <a:bodyPr>
            <a:noAutofit/>
          </a:bodyPr>
          <a:lstStyle/>
          <a:p>
            <a:pPr algn="just">
              <a:buFont typeface="Wingdings" pitchFamily="2" charset="2"/>
              <a:buChar char="q"/>
            </a:pPr>
            <a:r>
              <a:rPr lang="en-IN" sz="4000" dirty="0"/>
              <a:t>Poor health contributes to poor welfare, the opposite is not necessarily the case.</a:t>
            </a:r>
          </a:p>
          <a:p>
            <a:endParaRPr lang="en-IN" sz="4000" dirty="0"/>
          </a:p>
          <a:p>
            <a:pPr>
              <a:buFont typeface="Wingdings" pitchFamily="2" charset="2"/>
              <a:buChar char="q"/>
            </a:pPr>
            <a:r>
              <a:rPr lang="en-IN" sz="4000" dirty="0"/>
              <a:t>Pet animals are now considered members of the household, people are requesting advanced veterinary services—and paying more for them.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IN" dirty="0" err="1">
                <a:solidFill>
                  <a:srgbClr val="FF0000"/>
                </a:solidFill>
              </a:rPr>
              <a:t>Continu</a:t>
            </a:r>
            <a:r>
              <a:rPr lang="en-IN" dirty="0">
                <a:solidFill>
                  <a:srgbClr val="FF0000"/>
                </a:solidFill>
              </a:rPr>
              <a:t>---</a:t>
            </a:r>
          </a:p>
        </p:txBody>
      </p:sp>
      <p:sp>
        <p:nvSpPr>
          <p:cNvPr id="3" name="Content Placeholder 2"/>
          <p:cNvSpPr>
            <a:spLocks noGrp="1"/>
          </p:cNvSpPr>
          <p:nvPr>
            <p:ph idx="1"/>
          </p:nvPr>
        </p:nvSpPr>
        <p:spPr>
          <a:xfrm>
            <a:off x="179512" y="836712"/>
            <a:ext cx="8784976" cy="5832648"/>
          </a:xfrm>
        </p:spPr>
        <p:txBody>
          <a:bodyPr>
            <a:normAutofit lnSpcReduction="10000"/>
          </a:bodyPr>
          <a:lstStyle/>
          <a:p>
            <a:pPr algn="just">
              <a:buNone/>
            </a:pPr>
            <a:r>
              <a:rPr lang="en-IN" sz="4400" dirty="0">
                <a:solidFill>
                  <a:srgbClr val="FF0000"/>
                </a:solidFill>
              </a:rPr>
              <a:t>Veterinarian role in animal welfare through:-</a:t>
            </a:r>
          </a:p>
          <a:p>
            <a:pPr algn="just">
              <a:buFont typeface="Wingdings" pitchFamily="2" charset="2"/>
              <a:buChar char="§"/>
            </a:pPr>
            <a:r>
              <a:rPr lang="en-IN" sz="4400" dirty="0"/>
              <a:t>Veterinarian daily practices.</a:t>
            </a:r>
          </a:p>
          <a:p>
            <a:pPr algn="just">
              <a:buFont typeface="Wingdings" pitchFamily="2" charset="2"/>
              <a:buChar char="§"/>
            </a:pPr>
            <a:r>
              <a:rPr lang="en-IN" sz="4400" dirty="0"/>
              <a:t>Veterinary advocacy to animal owners.</a:t>
            </a:r>
          </a:p>
          <a:p>
            <a:pPr algn="just">
              <a:buFont typeface="Wingdings" pitchFamily="2" charset="2"/>
              <a:buChar char="§"/>
            </a:pPr>
            <a:r>
              <a:rPr lang="en-IN" sz="4400" dirty="0"/>
              <a:t>Education and promotion of animal welfare to the wide public.</a:t>
            </a:r>
          </a:p>
          <a:p>
            <a:pPr algn="just">
              <a:buFont typeface="Wingdings" pitchFamily="2" charset="2"/>
              <a:buChar char="§"/>
            </a:pPr>
            <a:r>
              <a:rPr lang="en-IN" sz="4400" dirty="0"/>
              <a:t>Animal welfare scientific research.</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Besides carry bundles of pupp... - Animal Humane Society Office Photo |  Glassdoor.co.in"/>
          <p:cNvPicPr>
            <a:picLocks noChangeAspect="1" noChangeArrowheads="1"/>
          </p:cNvPicPr>
          <p:nvPr/>
        </p:nvPicPr>
        <p:blipFill>
          <a:blip r:embed="rId2"/>
          <a:srcRect/>
          <a:stretch>
            <a:fillRect/>
          </a:stretch>
        </p:blipFill>
        <p:spPr bwMode="auto">
          <a:xfrm>
            <a:off x="142844" y="285728"/>
            <a:ext cx="8858312" cy="634365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solidFill>
                  <a:srgbClr val="FF0000"/>
                </a:solidFill>
              </a:rPr>
              <a:t>Continu</a:t>
            </a:r>
            <a:r>
              <a:rPr lang="en-IN" dirty="0">
                <a:solidFill>
                  <a:srgbClr val="FF0000"/>
                </a:solidFill>
              </a:rPr>
              <a:t>---</a:t>
            </a:r>
            <a:endParaRPr lang="en-US" dirty="0"/>
          </a:p>
        </p:txBody>
      </p:sp>
      <p:sp>
        <p:nvSpPr>
          <p:cNvPr id="3" name="Content Placeholder 2"/>
          <p:cNvSpPr>
            <a:spLocks noGrp="1"/>
          </p:cNvSpPr>
          <p:nvPr>
            <p:ph idx="1"/>
          </p:nvPr>
        </p:nvSpPr>
        <p:spPr>
          <a:xfrm>
            <a:off x="142844" y="1214422"/>
            <a:ext cx="8543956" cy="5429288"/>
          </a:xfrm>
        </p:spPr>
        <p:txBody>
          <a:bodyPr>
            <a:normAutofit fontScale="92500" lnSpcReduction="10000"/>
          </a:bodyPr>
          <a:lstStyle/>
          <a:p>
            <a:pPr algn="just"/>
            <a:r>
              <a:rPr lang="en-IN" dirty="0"/>
              <a:t>Veterinarians play a central role in biomedical , wildlife and farm animal research.</a:t>
            </a:r>
          </a:p>
          <a:p>
            <a:pPr>
              <a:buFont typeface="Wingdings" pitchFamily="2" charset="2"/>
              <a:buChar char="§"/>
            </a:pPr>
            <a:r>
              <a:rPr lang="en-IN" dirty="0"/>
              <a:t>Management of laboratory animal production and maintenance colonies</a:t>
            </a:r>
          </a:p>
          <a:p>
            <a:pPr>
              <a:buNone/>
            </a:pPr>
            <a:endParaRPr lang="en-IN" dirty="0"/>
          </a:p>
          <a:p>
            <a:r>
              <a:rPr lang="en-IN" dirty="0"/>
              <a:t>It may be seen that the laboratory animal veterinarian is  jack of all trades. Indeed they are masters of most of the component disciplines.</a:t>
            </a:r>
          </a:p>
          <a:p>
            <a:pPr>
              <a:buNone/>
            </a:pPr>
            <a:endParaRPr lang="en-IN" dirty="0"/>
          </a:p>
          <a:p>
            <a:pPr>
              <a:buFont typeface="Wingdings" pitchFamily="2" charset="2"/>
              <a:buChar char="§"/>
            </a:pPr>
            <a:r>
              <a:rPr lang="en-IN" dirty="0"/>
              <a:t>Veterinarians and institutional animal ethics committees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IN" dirty="0" err="1">
                <a:solidFill>
                  <a:srgbClr val="FF0000"/>
                </a:solidFill>
              </a:rPr>
              <a:t>Continu</a:t>
            </a:r>
            <a:r>
              <a:rPr lang="en-IN" dirty="0">
                <a:solidFill>
                  <a:srgbClr val="FF0000"/>
                </a:solidFill>
              </a:rPr>
              <a:t>---</a:t>
            </a:r>
            <a:endParaRPr lang="en-IN" dirty="0"/>
          </a:p>
        </p:txBody>
      </p:sp>
      <p:sp>
        <p:nvSpPr>
          <p:cNvPr id="3" name="Content Placeholder 2"/>
          <p:cNvSpPr>
            <a:spLocks noGrp="1"/>
          </p:cNvSpPr>
          <p:nvPr>
            <p:ph idx="1"/>
          </p:nvPr>
        </p:nvSpPr>
        <p:spPr>
          <a:xfrm>
            <a:off x="179512" y="764704"/>
            <a:ext cx="8784976" cy="5904656"/>
          </a:xfrm>
        </p:spPr>
        <p:txBody>
          <a:bodyPr>
            <a:normAutofit fontScale="77500" lnSpcReduction="20000"/>
          </a:bodyPr>
          <a:lstStyle/>
          <a:p>
            <a:pPr>
              <a:buFont typeface="Wingdings" pitchFamily="2" charset="2"/>
              <a:buChar char="§"/>
            </a:pPr>
            <a:endParaRPr lang="en-IN" dirty="0"/>
          </a:p>
          <a:p>
            <a:pPr>
              <a:buNone/>
            </a:pPr>
            <a:endParaRPr lang="en-IN" sz="3400" dirty="0"/>
          </a:p>
          <a:p>
            <a:r>
              <a:rPr lang="en-IN" sz="3800" dirty="0"/>
              <a:t> Training of investigators and technical staff is an important function carried out by veterinarians in many institutions using animals </a:t>
            </a:r>
          </a:p>
          <a:p>
            <a:endParaRPr lang="en-IN" sz="3800" dirty="0"/>
          </a:p>
          <a:p>
            <a:r>
              <a:rPr lang="en-IN" sz="3800" dirty="0"/>
              <a:t>Act as information or publicity officers with potential for interaction with the media and the general community in public forums. </a:t>
            </a:r>
          </a:p>
          <a:p>
            <a:pPr>
              <a:buNone/>
            </a:pPr>
            <a:r>
              <a:rPr lang="en-IN" sz="3800" b="1" dirty="0"/>
              <a:t>	</a:t>
            </a:r>
          </a:p>
          <a:p>
            <a:pPr>
              <a:buFont typeface="Wingdings" pitchFamily="2" charset="2"/>
              <a:buChar char="§"/>
            </a:pPr>
            <a:r>
              <a:rPr lang="en-IN" sz="3800" dirty="0"/>
              <a:t>Drafting animal welfare legislation and participating in programs and projects.</a:t>
            </a:r>
          </a:p>
          <a:p>
            <a:pPr>
              <a:buFont typeface="Wingdings" pitchFamily="2" charset="2"/>
              <a:buChar char="§"/>
            </a:pPr>
            <a:r>
              <a:rPr lang="en-IN" sz="3800" dirty="0"/>
              <a:t>Collaboration with other interested parties on animal welfare</a:t>
            </a:r>
          </a:p>
          <a:p>
            <a:pPr>
              <a:buFont typeface="Wingdings" pitchFamily="2" charset="2"/>
              <a:buChar char="§"/>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Veterinary role in global canine health central to new campaign - Veterinary  Practice News"/>
          <p:cNvPicPr>
            <a:picLocks noChangeAspect="1" noChangeArrowheads="1"/>
          </p:cNvPicPr>
          <p:nvPr/>
        </p:nvPicPr>
        <p:blipFill>
          <a:blip r:embed="rId2"/>
          <a:srcRect/>
          <a:stretch>
            <a:fillRect/>
          </a:stretch>
        </p:blipFill>
        <p:spPr bwMode="auto">
          <a:xfrm>
            <a:off x="642910" y="857232"/>
            <a:ext cx="7620000" cy="490537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340</Words>
  <Application>Microsoft Macintosh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Department of Veterinary  Medicine  Bihar Veterinary College, Patna – 800 014 (BASU, Patna)</vt:lpstr>
      <vt:lpstr>  ROLE OF VETERINARIANS IN ANIMAL WELFARE   </vt:lpstr>
      <vt:lpstr>PowerPoint Presentation</vt:lpstr>
      <vt:lpstr>Continu---</vt:lpstr>
      <vt:lpstr>Continu---</vt:lpstr>
      <vt:lpstr>PowerPoint Presentation</vt:lpstr>
      <vt:lpstr>Continu---</vt:lpstr>
      <vt:lpstr>Continu---</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ROLE OF VETERINARIANS IN ANIMAL WELFARE   </dc:title>
  <dc:creator>HP</dc:creator>
  <cp:lastModifiedBy>dr pallav shekhar</cp:lastModifiedBy>
  <cp:revision>16</cp:revision>
  <dcterms:created xsi:type="dcterms:W3CDTF">2018-09-12T01:53:20Z</dcterms:created>
  <dcterms:modified xsi:type="dcterms:W3CDTF">2020-10-14T16:02:59Z</dcterms:modified>
</cp:coreProperties>
</file>