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57" r:id="rId3"/>
    <p:sldId id="258" r:id="rId4"/>
    <p:sldId id="259" r:id="rId5"/>
    <p:sldId id="260" r:id="rId6"/>
    <p:sldId id="261" r:id="rId7"/>
    <p:sldId id="264" r:id="rId8"/>
    <p:sldId id="265" r:id="rId9"/>
    <p:sldId id="262" r:id="rId10"/>
    <p:sldId id="263" r:id="rId11"/>
    <p:sldId id="266" r:id="rId12"/>
    <p:sldId id="267" r:id="rId13"/>
    <p:sldId id="269" r:id="rId14"/>
    <p:sldId id="268" r:id="rId15"/>
    <p:sldId id="271" r:id="rId16"/>
    <p:sldId id="272" r:id="rId17"/>
    <p:sldId id="270" r:id="rId18"/>
    <p:sldId id="273" r:id="rId1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6" d="100"/>
          <a:sy n="106" d="100"/>
        </p:scale>
        <p:origin x="132" y="16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6D1CBF13-515B-467D-BE52-70D73627D79C}"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8C13BD-BE5B-430C-A86D-C61EC77882FE}"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7104395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D1CBF13-515B-467D-BE52-70D73627D79C}"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149037300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6D1CBF13-515B-467D-BE52-70D73627D79C}"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8C13BD-BE5B-430C-A86D-C61EC77882FE}"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4902945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6D1CBF13-515B-467D-BE52-70D73627D79C}" type="datetimeFigureOut">
              <a:rPr lang="en-US" smtClean="0"/>
              <a:t>10/9/2020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188566834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6D1CBF13-515B-467D-BE52-70D73627D79C}" type="datetimeFigureOut">
              <a:rPr lang="en-US" smtClean="0"/>
              <a:t>10/9/2020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126683488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6D1CBF13-515B-467D-BE52-70D73627D79C}" type="datetimeFigureOut">
              <a:rPr lang="en-US" smtClean="0"/>
              <a:t>10/9/2020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165992766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6D1CBF13-515B-467D-BE52-70D73627D79C}" type="datetimeFigureOut">
              <a:rPr lang="en-US" smtClean="0"/>
              <a:t>10/9/2020</a:t>
            </a:fld>
            <a:endParaRPr lang="en-US"/>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a:p>
        </p:txBody>
      </p:sp>
      <p:sp>
        <p:nvSpPr>
          <p:cNvPr id="9" name="Slide Number Placeholder 8"/>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46804512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6D1CBF13-515B-467D-BE52-70D73627D79C}" type="datetimeFigureOut">
              <a:rPr lang="en-US" smtClean="0"/>
              <a:t>10/9/2020</a:t>
            </a:fld>
            <a:endParaRPr lang="en-US"/>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938C13BD-BE5B-430C-A86D-C61EC77882FE}" type="slidenum">
              <a:rPr lang="en-US" smtClean="0"/>
              <a:t>‹#›</a:t>
            </a:fld>
            <a:endParaRPr lang="en-US"/>
          </a:p>
        </p:txBody>
      </p:sp>
    </p:spTree>
    <p:extLst>
      <p:ext uri="{BB962C8B-B14F-4D97-AF65-F5344CB8AC3E}">
        <p14:creationId xmlns:p14="http://schemas.microsoft.com/office/powerpoint/2010/main" val="386109005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6D1CBF13-515B-467D-BE52-70D73627D79C}" type="datetimeFigureOut">
              <a:rPr lang="en-US" smtClean="0"/>
              <a:t>10/9/2020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34970478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D1CBF13-515B-467D-BE52-70D73627D79C}"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54098167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D1CBF13-515B-467D-BE52-70D73627D79C}"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8C13BD-BE5B-430C-A86D-C61EC77882FE}" type="slidenum">
              <a:rPr lang="en-US" smtClean="0"/>
              <a:t>‹#›</a:t>
            </a:fld>
            <a:endParaRPr lang="en-US"/>
          </a:p>
        </p:txBody>
      </p:sp>
    </p:spTree>
    <p:extLst>
      <p:ext uri="{BB962C8B-B14F-4D97-AF65-F5344CB8AC3E}">
        <p14:creationId xmlns:p14="http://schemas.microsoft.com/office/powerpoint/2010/main" val="6631618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6D1CBF13-515B-467D-BE52-70D73627D79C}" type="datetimeFigureOut">
              <a:rPr lang="en-US" smtClean="0"/>
              <a:t>10/9/2020</a:t>
            </a:fld>
            <a:endParaRPr lang="en-US"/>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938C13BD-BE5B-430C-A86D-C61EC77882FE}" type="slidenum">
              <a:rPr lang="en-US" smtClean="0"/>
              <a:t>‹#›</a:t>
            </a:fld>
            <a:endParaRPr lang="en-US"/>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166755069"/>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851026" y="384049"/>
            <a:ext cx="9816974" cy="1363270"/>
          </a:xfrm>
        </p:spPr>
        <p:txBody>
          <a:bodyPr>
            <a:normAutofit/>
          </a:bodyPr>
          <a:lstStyle/>
          <a:p>
            <a:r>
              <a:rPr lang="en-US" sz="4000" b="1" dirty="0">
                <a:solidFill>
                  <a:srgbClr val="FF0000"/>
                </a:solidFill>
                <a:latin typeface="Times New Roman" panose="02020603050405020304" pitchFamily="18" charset="0"/>
                <a:cs typeface="Times New Roman" panose="02020603050405020304" pitchFamily="18" charset="0"/>
              </a:rPr>
              <a:t>BIHAR </a:t>
            </a:r>
            <a:r>
              <a:rPr lang="en-US" sz="3600" b="1" dirty="0">
                <a:solidFill>
                  <a:srgbClr val="FF0000"/>
                </a:solidFill>
                <a:latin typeface="Times New Roman" panose="02020603050405020304" pitchFamily="18" charset="0"/>
                <a:cs typeface="Times New Roman" panose="02020603050405020304" pitchFamily="18" charset="0"/>
              </a:rPr>
              <a:t>ANIMAL </a:t>
            </a:r>
            <a:r>
              <a:rPr lang="en-US" sz="3600" b="1" dirty="0" smtClean="0">
                <a:solidFill>
                  <a:srgbClr val="FF0000"/>
                </a:solidFill>
                <a:latin typeface="Times New Roman" panose="02020603050405020304" pitchFamily="18" charset="0"/>
                <a:cs typeface="Times New Roman" panose="02020603050405020304" pitchFamily="18" charset="0"/>
              </a:rPr>
              <a:t>SCIENCUNIVERSITY</a:t>
            </a:r>
            <a:r>
              <a:rPr lang="en-US" sz="3600" b="1" dirty="0">
                <a:solidFill>
                  <a:srgbClr val="FF0000"/>
                </a:solidFill>
                <a:latin typeface="Times New Roman" panose="02020603050405020304" pitchFamily="18" charset="0"/>
                <a:cs typeface="Times New Roman" panose="02020603050405020304" pitchFamily="18" charset="0"/>
              </a:rPr>
              <a:t/>
            </a:r>
            <a:br>
              <a:rPr lang="en-US" sz="3600" b="1" dirty="0">
                <a:solidFill>
                  <a:srgbClr val="FF0000"/>
                </a:solidFill>
                <a:latin typeface="Times New Roman" panose="02020603050405020304" pitchFamily="18" charset="0"/>
                <a:cs typeface="Times New Roman" panose="02020603050405020304" pitchFamily="18" charset="0"/>
              </a:rPr>
            </a:br>
            <a:r>
              <a:rPr lang="en-US" sz="3200" b="1" dirty="0" smtClean="0">
                <a:solidFill>
                  <a:srgbClr val="EEECE1">
                    <a:lumMod val="25000"/>
                  </a:srgbClr>
                </a:solidFill>
                <a:latin typeface="Times New Roman" panose="02020603050405020304" pitchFamily="18" charset="0"/>
                <a:cs typeface="Times New Roman" panose="02020603050405020304" pitchFamily="18" charset="0"/>
              </a:rPr>
              <a:t>BIHAR </a:t>
            </a:r>
            <a:r>
              <a:rPr lang="en-US" sz="3200" b="1" dirty="0">
                <a:solidFill>
                  <a:srgbClr val="EEECE1">
                    <a:lumMod val="25000"/>
                  </a:srgbClr>
                </a:solidFill>
                <a:latin typeface="Times New Roman" panose="02020603050405020304" pitchFamily="18" charset="0"/>
                <a:cs typeface="Times New Roman" panose="02020603050405020304" pitchFamily="18" charset="0"/>
              </a:rPr>
              <a:t>VETERINARY COLLEGE, PATNA</a:t>
            </a:r>
            <a:endParaRPr lang="en-US" sz="3200" dirty="0"/>
          </a:p>
        </p:txBody>
      </p:sp>
      <p:sp>
        <p:nvSpPr>
          <p:cNvPr id="3" name="Subtitle 2"/>
          <p:cNvSpPr>
            <a:spLocks noGrp="1"/>
          </p:cNvSpPr>
          <p:nvPr>
            <p:ph type="subTitle" idx="1"/>
          </p:nvPr>
        </p:nvSpPr>
        <p:spPr>
          <a:xfrm>
            <a:off x="310896" y="1683945"/>
            <a:ext cx="11301984" cy="5174055"/>
          </a:xfrm>
        </p:spPr>
        <p:txBody>
          <a:bodyPr>
            <a:normAutofit lnSpcReduction="10000"/>
          </a:bodyPr>
          <a:lstStyle/>
          <a:p>
            <a:pPr lvl="0">
              <a:lnSpc>
                <a:spcPct val="100000"/>
              </a:lnSpc>
              <a:spcBef>
                <a:spcPct val="20000"/>
              </a:spcBef>
            </a:pPr>
            <a:r>
              <a:rPr lang="en-US" sz="2200" b="1" dirty="0" smtClean="0">
                <a:solidFill>
                  <a:srgbClr val="FF0000"/>
                </a:solidFill>
                <a:latin typeface="Times New Roman" panose="02020603050405020304" pitchFamily="18" charset="0"/>
                <a:cs typeface="Times New Roman" panose="02020603050405020304" pitchFamily="18" charset="0"/>
              </a:rPr>
              <a:t>       Department </a:t>
            </a:r>
            <a:r>
              <a:rPr lang="en-US" sz="2200" b="1" dirty="0">
                <a:solidFill>
                  <a:srgbClr val="FF0000"/>
                </a:solidFill>
                <a:latin typeface="Times New Roman" panose="02020603050405020304" pitchFamily="18" charset="0"/>
                <a:cs typeface="Times New Roman" panose="02020603050405020304" pitchFamily="18" charset="0"/>
              </a:rPr>
              <a:t>of Animal Nutrition</a:t>
            </a:r>
            <a:r>
              <a:rPr lang="en-US" sz="1700" b="1" dirty="0" smtClean="0">
                <a:solidFill>
                  <a:srgbClr val="FF0000"/>
                </a:solidFill>
                <a:latin typeface="Times New Roman" panose="02020603050405020304" pitchFamily="18" charset="0"/>
                <a:cs typeface="Times New Roman" panose="02020603050405020304" pitchFamily="18" charset="0"/>
              </a:rPr>
              <a:t>  </a:t>
            </a:r>
            <a:endParaRPr lang="en-US" sz="1700" b="1" dirty="0" smtClean="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r>
              <a:rPr lang="en-US" sz="1700" b="1" dirty="0">
                <a:solidFill>
                  <a:srgbClr val="FF0000"/>
                </a:solidFill>
                <a:latin typeface="Times New Roman" panose="02020603050405020304" pitchFamily="18" charset="0"/>
                <a:cs typeface="Times New Roman" panose="02020603050405020304" pitchFamily="18" charset="0"/>
              </a:rPr>
              <a:t> </a:t>
            </a:r>
            <a:r>
              <a:rPr lang="en-US" sz="1700" b="1" dirty="0" smtClean="0">
                <a:solidFill>
                  <a:srgbClr val="FF0000"/>
                </a:solidFill>
                <a:latin typeface="Times New Roman" panose="02020603050405020304" pitchFamily="18" charset="0"/>
                <a:cs typeface="Times New Roman" panose="02020603050405020304" pitchFamily="18" charset="0"/>
              </a:rPr>
              <a:t>                                  </a:t>
            </a:r>
            <a:r>
              <a:rPr lang="en-US" sz="2200" b="1" dirty="0" smtClean="0">
                <a:solidFill>
                  <a:srgbClr val="FF0000"/>
                </a:solidFill>
                <a:latin typeface="Times New Roman" panose="02020603050405020304" pitchFamily="18" charset="0"/>
                <a:cs typeface="Times New Roman" panose="02020603050405020304" pitchFamily="18" charset="0"/>
              </a:rPr>
              <a:t>ANN-601</a:t>
            </a:r>
            <a:endParaRPr lang="en-US" sz="2200" b="1" dirty="0" smtClean="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r>
              <a:rPr lang="en-US" sz="1700" b="1" dirty="0" smtClean="0">
                <a:solidFill>
                  <a:srgbClr val="FF0000"/>
                </a:solidFill>
              </a:rPr>
              <a:t>    </a:t>
            </a:r>
            <a:r>
              <a:rPr lang="en-US" sz="2200" b="1" dirty="0" smtClean="0">
                <a:solidFill>
                  <a:srgbClr val="FF0000"/>
                </a:solidFill>
                <a:latin typeface="Times New Roman" panose="02020603050405020304" pitchFamily="18" charset="0"/>
                <a:cs typeface="Times New Roman" panose="02020603050405020304" pitchFamily="18" charset="0"/>
              </a:rPr>
              <a:t>UNIT-I (ANIMAL NUTRITION- Energy and Protein)</a:t>
            </a:r>
          </a:p>
          <a:p>
            <a:pPr lvl="0">
              <a:lnSpc>
                <a:spcPct val="100000"/>
              </a:lnSpc>
              <a:spcBef>
                <a:spcPct val="20000"/>
              </a:spcBef>
            </a:pPr>
            <a:endParaRPr lang="en-US" sz="1700" dirty="0" smtClean="0">
              <a:solidFill>
                <a:srgbClr val="FF0000"/>
              </a:solidFill>
            </a:endParaRPr>
          </a:p>
          <a:p>
            <a:pPr lvl="0">
              <a:lnSpc>
                <a:spcPct val="100000"/>
              </a:lnSpc>
              <a:spcBef>
                <a:spcPct val="20000"/>
              </a:spcBef>
            </a:pPr>
            <a:endParaRPr lang="en-US" sz="1800" dirty="0" smtClean="0">
              <a:solidFill>
                <a:srgbClr val="FF0000"/>
              </a:solidFill>
            </a:endParaRPr>
          </a:p>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Lecture on</a:t>
            </a:r>
          </a:p>
          <a:p>
            <a:pPr lvl="0">
              <a:lnSpc>
                <a:spcPct val="100000"/>
              </a:lnSpc>
              <a:spcBef>
                <a:spcPct val="20000"/>
              </a:spcBef>
            </a:pPr>
            <a:r>
              <a:rPr lang="en-US" sz="1900" b="1" dirty="0" smtClean="0">
                <a:solidFill>
                  <a:srgbClr val="FF0000"/>
                </a:solidFill>
                <a:latin typeface="Times New Roman" panose="02020603050405020304" pitchFamily="18" charset="0"/>
                <a:cs typeface="Times New Roman" panose="02020603050405020304" pitchFamily="18" charset="0"/>
              </a:rPr>
              <a:t>Classification Of Protein</a:t>
            </a:r>
            <a:endParaRPr lang="en-US" sz="1900"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endParaRPr lang="en-US" sz="1900"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endParaRPr lang="en-US"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endParaRPr lang="en-US"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r>
              <a:rPr lang="en-US" sz="1600" b="1" dirty="0">
                <a:solidFill>
                  <a:srgbClr val="FF0000"/>
                </a:solidFill>
                <a:latin typeface="Times New Roman" panose="02020603050405020304" pitchFamily="18" charset="0"/>
                <a:cs typeface="Times New Roman" panose="02020603050405020304" pitchFamily="18" charset="0"/>
              </a:rPr>
              <a:t>Dr. </a:t>
            </a:r>
            <a:r>
              <a:rPr lang="en-US" sz="1600" b="1" dirty="0" err="1">
                <a:solidFill>
                  <a:srgbClr val="FF0000"/>
                </a:solidFill>
                <a:latin typeface="Times New Roman" panose="02020603050405020304" pitchFamily="18" charset="0"/>
                <a:cs typeface="Times New Roman" panose="02020603050405020304" pitchFamily="18" charset="0"/>
              </a:rPr>
              <a:t>Pramod</a:t>
            </a:r>
            <a:r>
              <a:rPr lang="en-US" sz="1600" b="1" dirty="0">
                <a:solidFill>
                  <a:srgbClr val="FF0000"/>
                </a:solidFill>
                <a:latin typeface="Times New Roman" panose="02020603050405020304" pitchFamily="18" charset="0"/>
                <a:cs typeface="Times New Roman" panose="02020603050405020304" pitchFamily="18" charset="0"/>
              </a:rPr>
              <a:t> Kumar</a:t>
            </a:r>
          </a:p>
          <a:p>
            <a:pPr lvl="0">
              <a:lnSpc>
                <a:spcPct val="100000"/>
              </a:lnSpc>
              <a:spcBef>
                <a:spcPct val="20000"/>
              </a:spcBef>
            </a:pPr>
            <a:r>
              <a:rPr lang="en-US" sz="1600" b="1" dirty="0">
                <a:solidFill>
                  <a:srgbClr val="FF0000"/>
                </a:solidFill>
                <a:latin typeface="Times New Roman" panose="02020603050405020304" pitchFamily="18" charset="0"/>
                <a:cs typeface="Times New Roman" panose="02020603050405020304" pitchFamily="18" charset="0"/>
              </a:rPr>
              <a:t>Assistant Professor-cum-Jr. Scientist</a:t>
            </a:r>
          </a:p>
          <a:p>
            <a:pPr lvl="0">
              <a:lnSpc>
                <a:spcPct val="100000"/>
              </a:lnSpc>
              <a:spcBef>
                <a:spcPct val="20000"/>
              </a:spcBef>
            </a:pPr>
            <a:r>
              <a:rPr lang="en-US" sz="1600" b="1" dirty="0">
                <a:solidFill>
                  <a:srgbClr val="FF0000"/>
                </a:solidFill>
                <a:latin typeface="Times New Roman" panose="02020603050405020304" pitchFamily="18" charset="0"/>
                <a:cs typeface="Times New Roman" panose="02020603050405020304" pitchFamily="18" charset="0"/>
              </a:rPr>
              <a:t>Dept. Of Livestock Farm Complex</a:t>
            </a:r>
          </a:p>
          <a:p>
            <a:pPr lvl="0">
              <a:lnSpc>
                <a:spcPct val="100000"/>
              </a:lnSpc>
              <a:spcBef>
                <a:spcPct val="20000"/>
              </a:spcBef>
            </a:pPr>
            <a:r>
              <a:rPr lang="en-US" sz="1600" b="1" dirty="0">
                <a:solidFill>
                  <a:srgbClr val="FF0000"/>
                </a:solidFill>
                <a:latin typeface="Times New Roman" panose="02020603050405020304" pitchFamily="18" charset="0"/>
                <a:cs typeface="Times New Roman" panose="02020603050405020304" pitchFamily="18" charset="0"/>
              </a:rPr>
              <a:t>Bihar Veterinary College, BASU, Patna-14</a:t>
            </a:r>
          </a:p>
          <a:p>
            <a:endParaRPr lang="en-US" sz="1600" dirty="0"/>
          </a:p>
        </p:txBody>
      </p:sp>
    </p:spTree>
    <p:extLst>
      <p:ext uri="{BB962C8B-B14F-4D97-AF65-F5344CB8AC3E}">
        <p14:creationId xmlns:p14="http://schemas.microsoft.com/office/powerpoint/2010/main" val="276303722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solidFill>
            <a:schemeClr val="accent2"/>
          </a:solidFill>
        </p:spPr>
        <p:txBody>
          <a:bodyPr/>
          <a:lstStyle/>
          <a:p>
            <a:r>
              <a:rPr lang="en-US" b="1" dirty="0" smtClean="0">
                <a:latin typeface="Times New Roman" panose="02020603050405020304" pitchFamily="18" charset="0"/>
                <a:cs typeface="Times New Roman" panose="02020603050405020304" pitchFamily="18" charset="0"/>
              </a:rPr>
              <a:t>CLASSIFICATION OF PROTEINS</a:t>
            </a:r>
            <a:endParaRPr lang="en-US" b="1"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r>
              <a:rPr lang="en-US" dirty="0" smtClean="0">
                <a:latin typeface="Times New Roman" panose="02020603050405020304" pitchFamily="18" charset="0"/>
                <a:cs typeface="Times New Roman" panose="02020603050405020304" pitchFamily="18" charset="0"/>
              </a:rPr>
              <a:t>Proteins may be classified into two main groups: simple proteins and conjugated proteins.</a:t>
            </a:r>
          </a:p>
          <a:p>
            <a:pPr marL="514350" indent="-514350">
              <a:buAutoNum type="arabicPeriod"/>
            </a:pPr>
            <a:r>
              <a:rPr lang="en-US" sz="3500" b="1" dirty="0" smtClean="0">
                <a:latin typeface="Times New Roman" panose="02020603050405020304" pitchFamily="18" charset="0"/>
                <a:cs typeface="Times New Roman" panose="02020603050405020304" pitchFamily="18" charset="0"/>
              </a:rPr>
              <a:t>Simple Protein </a:t>
            </a:r>
            <a:r>
              <a:rPr lang="en-US" dirty="0" smtClean="0">
                <a:latin typeface="Times New Roman" panose="02020603050405020304" pitchFamily="18" charset="0"/>
                <a:cs typeface="Times New Roman" panose="02020603050405020304" pitchFamily="18" charset="0"/>
              </a:rPr>
              <a:t>- These proteins produce only amino acids on hydrolysis. They are subdivided into two groups, fibrous and globular proteins, according to shape, solubility and chemical composition.</a:t>
            </a:r>
          </a:p>
          <a:p>
            <a:pPr marL="0" indent="0">
              <a:buNone/>
            </a:pPr>
            <a:r>
              <a:rPr lang="en-US" b="1" dirty="0" smtClean="0">
                <a:latin typeface="Times New Roman" panose="02020603050405020304" pitchFamily="18" charset="0"/>
                <a:cs typeface="Times New Roman" panose="02020603050405020304" pitchFamily="18" charset="0"/>
              </a:rPr>
              <a:t>                                  A. Fibrous Protein </a:t>
            </a:r>
          </a:p>
          <a:p>
            <a:r>
              <a:rPr lang="en-US" dirty="0" smtClean="0">
                <a:latin typeface="Times New Roman" panose="02020603050405020304" pitchFamily="18" charset="0"/>
                <a:cs typeface="Times New Roman" panose="02020603050405020304" pitchFamily="18" charset="0"/>
              </a:rPr>
              <a:t>These proteins, which in most cases have structural roles in animal cells and tissues, are insoluble and are very resistant to animal digestive enzymes.</a:t>
            </a:r>
          </a:p>
          <a:p>
            <a:r>
              <a:rPr lang="en-US" dirty="0" smtClean="0">
                <a:latin typeface="Times New Roman" panose="02020603050405020304" pitchFamily="18" charset="0"/>
                <a:cs typeface="Times New Roman" panose="02020603050405020304" pitchFamily="18" charset="0"/>
              </a:rPr>
              <a:t>They are composed of elongated filamentous chains joined together by cross-linkages. The group includes collagens, elastin and keratins.</a:t>
            </a:r>
          </a:p>
          <a:p>
            <a:pPr marL="0" indent="0">
              <a:buNone/>
            </a:pPr>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7646869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rot="10800000" flipV="1">
            <a:off x="603502" y="402336"/>
            <a:ext cx="11588497" cy="5878532"/>
          </a:xfrm>
          <a:prstGeom prst="rect">
            <a:avLst/>
          </a:prstGeom>
          <a:noFill/>
        </p:spPr>
        <p:txBody>
          <a:bodyPr wrap="square" rtlCol="0">
            <a:spAutoFit/>
          </a:bodyPr>
          <a:lstStyle/>
          <a:p>
            <a:r>
              <a:rPr lang="en-US" sz="3200" b="1" dirty="0" smtClean="0">
                <a:latin typeface="Times New Roman" panose="02020603050405020304" pitchFamily="18" charset="0"/>
                <a:cs typeface="Times New Roman" panose="02020603050405020304" pitchFamily="18" charset="0"/>
              </a:rPr>
              <a:t>Collagens</a:t>
            </a:r>
            <a:r>
              <a:rPr lang="en-US" sz="2400" b="1" dirty="0" smtClean="0">
                <a:latin typeface="Times New Roman" panose="02020603050405020304" pitchFamily="18" charset="0"/>
                <a:cs typeface="Times New Roman" panose="02020603050405020304" pitchFamily="18" charset="0"/>
              </a:rPr>
              <a:t> -</a:t>
            </a:r>
            <a:r>
              <a:rPr lang="en-US" sz="2400" dirty="0" smtClean="0">
                <a:latin typeface="Times New Roman" panose="02020603050405020304" pitchFamily="18" charset="0"/>
                <a:cs typeface="Times New Roman" panose="02020603050405020304" pitchFamily="18" charset="0"/>
              </a:rPr>
              <a:t> are the main proteins of connective tissues and constitute about 30 per cent of the total proteins in the mammalian body.  The amino acid </a:t>
            </a:r>
            <a:r>
              <a:rPr lang="en-US" sz="2400" b="1" dirty="0" err="1" smtClean="0">
                <a:latin typeface="Times New Roman" panose="02020603050405020304" pitchFamily="18" charset="0"/>
                <a:cs typeface="Times New Roman" panose="02020603050405020304" pitchFamily="18" charset="0"/>
              </a:rPr>
              <a:t>hydroxyproline</a:t>
            </a:r>
            <a:r>
              <a:rPr lang="en-US" sz="2400" dirty="0" smtClean="0">
                <a:latin typeface="Times New Roman" panose="02020603050405020304" pitchFamily="18" charset="0"/>
                <a:cs typeface="Times New Roman" panose="02020603050405020304" pitchFamily="18" charset="0"/>
              </a:rPr>
              <a:t> is an important component of collagen. Hydroxylation of </a:t>
            </a:r>
            <a:r>
              <a:rPr lang="en-US" sz="2400" dirty="0" err="1" smtClean="0">
                <a:latin typeface="Times New Roman" panose="02020603050405020304" pitchFamily="18" charset="0"/>
                <a:cs typeface="Times New Roman" panose="02020603050405020304" pitchFamily="18" charset="0"/>
              </a:rPr>
              <a:t>proline</a:t>
            </a:r>
            <a:r>
              <a:rPr lang="en-US" sz="2400" dirty="0" smtClean="0">
                <a:latin typeface="Times New Roman" panose="02020603050405020304" pitchFamily="18" charset="0"/>
                <a:cs typeface="Times New Roman" panose="02020603050405020304" pitchFamily="18" charset="0"/>
              </a:rPr>
              <a:t> to </a:t>
            </a:r>
            <a:r>
              <a:rPr lang="en-US" sz="2400" dirty="0" err="1" smtClean="0">
                <a:latin typeface="Times New Roman" panose="02020603050405020304" pitchFamily="18" charset="0"/>
                <a:cs typeface="Times New Roman" panose="02020603050405020304" pitchFamily="18" charset="0"/>
              </a:rPr>
              <a:t>hydroxyproline</a:t>
            </a:r>
            <a:r>
              <a:rPr lang="en-US" sz="2400" dirty="0" smtClean="0">
                <a:latin typeface="Times New Roman" panose="02020603050405020304" pitchFamily="18" charset="0"/>
                <a:cs typeface="Times New Roman" panose="02020603050405020304" pitchFamily="18" charset="0"/>
              </a:rPr>
              <a:t> involves vitamin C; if this vitamin is deficient, collagen </a:t>
            </a:r>
            <a:r>
              <a:rPr lang="en-US" sz="2400" dirty="0" err="1" smtClean="0">
                <a:latin typeface="Times New Roman" panose="02020603050405020304" pitchFamily="18" charset="0"/>
                <a:cs typeface="Times New Roman" panose="02020603050405020304" pitchFamily="18" charset="0"/>
              </a:rPr>
              <a:t>fibres</a:t>
            </a:r>
            <a:r>
              <a:rPr lang="en-US" sz="2400" dirty="0" smtClean="0">
                <a:latin typeface="Times New Roman" panose="02020603050405020304" pitchFamily="18" charset="0"/>
                <a:cs typeface="Times New Roman" panose="02020603050405020304" pitchFamily="18" charset="0"/>
              </a:rPr>
              <a:t> are weakened and may give rise to gum and skin lesions . The indispensable amino acid tryptophan is not found in these proteins.</a:t>
            </a:r>
          </a:p>
          <a:p>
            <a:endParaRPr lang="en-US" sz="2400" dirty="0" smtClean="0">
              <a:latin typeface="Times New Roman" panose="02020603050405020304" pitchFamily="18" charset="0"/>
              <a:cs typeface="Times New Roman" panose="02020603050405020304" pitchFamily="18" charset="0"/>
            </a:endParaRPr>
          </a:p>
          <a:p>
            <a:r>
              <a:rPr lang="en-US" sz="2800" b="1" dirty="0" smtClean="0">
                <a:latin typeface="Times New Roman" panose="02020603050405020304" pitchFamily="18" charset="0"/>
                <a:cs typeface="Times New Roman" panose="02020603050405020304" pitchFamily="18" charset="0"/>
              </a:rPr>
              <a:t>Elastin</a:t>
            </a:r>
            <a:r>
              <a:rPr lang="en-US" sz="2400" dirty="0" smtClean="0">
                <a:latin typeface="Times New Roman" panose="02020603050405020304" pitchFamily="18" charset="0"/>
                <a:cs typeface="Times New Roman" panose="02020603050405020304" pitchFamily="18" charset="0"/>
              </a:rPr>
              <a:t> is the protein found in elastic tissues such as </a:t>
            </a:r>
            <a:r>
              <a:rPr lang="en-US" sz="2400" b="1" dirty="0" smtClean="0">
                <a:latin typeface="Times New Roman" panose="02020603050405020304" pitchFamily="18" charset="0"/>
                <a:cs typeface="Times New Roman" panose="02020603050405020304" pitchFamily="18" charset="0"/>
              </a:rPr>
              <a:t>tendons</a:t>
            </a:r>
            <a:r>
              <a:rPr lang="en-US" sz="2400" dirty="0" smtClean="0">
                <a:latin typeface="Times New Roman" panose="02020603050405020304" pitchFamily="18" charset="0"/>
                <a:cs typeface="Times New Roman" panose="02020603050405020304" pitchFamily="18" charset="0"/>
              </a:rPr>
              <a:t> and </a:t>
            </a:r>
            <a:r>
              <a:rPr lang="en-US" sz="2400" b="1" dirty="0" smtClean="0">
                <a:latin typeface="Times New Roman" panose="02020603050405020304" pitchFamily="18" charset="0"/>
                <a:cs typeface="Times New Roman" panose="02020603050405020304" pitchFamily="18" charset="0"/>
              </a:rPr>
              <a:t>arteries</a:t>
            </a:r>
            <a:r>
              <a:rPr lang="en-US" sz="2400" dirty="0" smtClean="0">
                <a:latin typeface="Times New Roman" panose="02020603050405020304" pitchFamily="18" charset="0"/>
                <a:cs typeface="Times New Roman" panose="02020603050405020304" pitchFamily="18" charset="0"/>
              </a:rPr>
              <a:t>. The polypeptide chain of elastin is rich in alanine and glycine and is very flexible. It contains cross-links involving lysine side chains, which prevent the protein from extending excessively under tension and allow it to return to its normal length when tension is removed.</a:t>
            </a:r>
          </a:p>
          <a:p>
            <a:endParaRPr lang="en-US" sz="2400" dirty="0" smtClean="0">
              <a:latin typeface="Times New Roman" panose="02020603050405020304" pitchFamily="18" charset="0"/>
              <a:cs typeface="Times New Roman" panose="02020603050405020304" pitchFamily="18" charset="0"/>
            </a:endParaRPr>
          </a:p>
          <a:p>
            <a:r>
              <a:rPr lang="en-US" sz="2800" b="1" dirty="0" smtClean="0">
                <a:latin typeface="Times New Roman" panose="02020603050405020304" pitchFamily="18" charset="0"/>
                <a:cs typeface="Times New Roman" panose="02020603050405020304" pitchFamily="18" charset="0"/>
              </a:rPr>
              <a:t>Keratins</a:t>
            </a:r>
            <a:r>
              <a:rPr lang="en-US" sz="2400" dirty="0" smtClean="0">
                <a:latin typeface="Times New Roman" panose="02020603050405020304" pitchFamily="18" charset="0"/>
                <a:cs typeface="Times New Roman" panose="02020603050405020304" pitchFamily="18" charset="0"/>
              </a:rPr>
              <a:t> are classified into two types. </a:t>
            </a:r>
            <a:r>
              <a:rPr lang="en-US" sz="2400" b="1" dirty="0" smtClean="0">
                <a:solidFill>
                  <a:schemeClr val="accent5">
                    <a:lumMod val="50000"/>
                  </a:schemeClr>
                </a:solidFill>
                <a:latin typeface="Times New Roman" panose="02020603050405020304" pitchFamily="18" charset="0"/>
                <a:cs typeface="Times New Roman" panose="02020603050405020304" pitchFamily="18" charset="0"/>
              </a:rPr>
              <a:t>The α-keratins are the main proteins of wool and hair.</a:t>
            </a:r>
            <a:r>
              <a:rPr lang="en-US" sz="2400" dirty="0" smtClean="0">
                <a:latin typeface="Times New Roman" panose="02020603050405020304" pitchFamily="18" charset="0"/>
                <a:cs typeface="Times New Roman" panose="02020603050405020304" pitchFamily="18" charset="0"/>
              </a:rPr>
              <a:t> </a:t>
            </a:r>
            <a:r>
              <a:rPr lang="en-US" sz="2400" b="1" dirty="0" smtClean="0">
                <a:solidFill>
                  <a:srgbClr val="FFC000"/>
                </a:solidFill>
                <a:latin typeface="Times New Roman" panose="02020603050405020304" pitchFamily="18" charset="0"/>
                <a:cs typeface="Times New Roman" panose="02020603050405020304" pitchFamily="18" charset="0"/>
              </a:rPr>
              <a:t>The β-keratins occur in feathers, skin, beaks and scales of most birds and reptiles</a:t>
            </a:r>
            <a:r>
              <a:rPr lang="en-US" sz="2400" dirty="0" smtClean="0">
                <a:latin typeface="Times New Roman" panose="02020603050405020304" pitchFamily="18" charset="0"/>
                <a:cs typeface="Times New Roman" panose="02020603050405020304" pitchFamily="18" charset="0"/>
              </a:rPr>
              <a:t>. These proteins are very rich in the </a:t>
            </a:r>
            <a:r>
              <a:rPr lang="en-US" sz="2400" dirty="0" err="1" smtClean="0">
                <a:latin typeface="Times New Roman" panose="02020603050405020304" pitchFamily="18" charset="0"/>
                <a:cs typeface="Times New Roman" panose="02020603050405020304" pitchFamily="18" charset="0"/>
              </a:rPr>
              <a:t>sulphur</a:t>
            </a:r>
            <a:r>
              <a:rPr lang="en-US" sz="2400" dirty="0" smtClean="0">
                <a:latin typeface="Times New Roman" panose="02020603050405020304" pitchFamily="18" charset="0"/>
                <a:cs typeface="Times New Roman" panose="02020603050405020304" pitchFamily="18" charset="0"/>
              </a:rPr>
              <a:t>-containing amino acid cysteine; wool protein, for example, contains about 4 per cent of </a:t>
            </a:r>
            <a:r>
              <a:rPr lang="en-US" sz="2400" dirty="0" err="1" smtClean="0">
                <a:latin typeface="Times New Roman" panose="02020603050405020304" pitchFamily="18" charset="0"/>
                <a:cs typeface="Times New Roman" panose="02020603050405020304" pitchFamily="18" charset="0"/>
              </a:rPr>
              <a:t>sulphur</a:t>
            </a:r>
            <a:r>
              <a:rPr lang="en-US" sz="2400" dirty="0" smtClean="0">
                <a:latin typeface="Times New Roman" panose="02020603050405020304" pitchFamily="18" charset="0"/>
                <a:cs typeface="Times New Roman" panose="02020603050405020304" pitchFamily="18" charset="0"/>
              </a:rPr>
              <a:t> . </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15876094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951611"/>
          </a:xfrm>
          <a:solidFill>
            <a:schemeClr val="accent2"/>
          </a:solidFill>
        </p:spPr>
        <p:txBody>
          <a:bodyPr/>
          <a:lstStyle/>
          <a:p>
            <a:r>
              <a:rPr lang="en-US" dirty="0" smtClean="0">
                <a:latin typeface="Times New Roman" panose="02020603050405020304" pitchFamily="18" charset="0"/>
                <a:cs typeface="Times New Roman" panose="02020603050405020304" pitchFamily="18" charset="0"/>
              </a:rPr>
              <a:t>B</a:t>
            </a:r>
            <a:r>
              <a:rPr lang="en-US" b="1" dirty="0" smtClean="0">
                <a:latin typeface="Times New Roman" panose="02020603050405020304" pitchFamily="18" charset="0"/>
                <a:cs typeface="Times New Roman" panose="02020603050405020304" pitchFamily="18" charset="0"/>
              </a:rPr>
              <a:t>. Globular Proteins</a:t>
            </a:r>
            <a:endParaRPr lang="en-US" b="1"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310896" y="1316736"/>
            <a:ext cx="11704320" cy="4860227"/>
          </a:xfrm>
        </p:spPr>
        <p:txBody>
          <a:bodyPr>
            <a:noAutofit/>
          </a:bodyPr>
          <a:lstStyle/>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Globular proteins are so called because their polypeptide chains are folded into compact structures.</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The group includes all the enzymes, antigens and those hormones that are proteins. </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Its first subgroup, albumins, are water-soluble and heat-</a:t>
            </a:r>
            <a:r>
              <a:rPr lang="en-US" sz="2400" dirty="0" err="1" smtClean="0">
                <a:latin typeface="Times New Roman" panose="02020603050405020304" pitchFamily="18" charset="0"/>
                <a:cs typeface="Times New Roman" panose="02020603050405020304" pitchFamily="18" charset="0"/>
              </a:rPr>
              <a:t>coagulable</a:t>
            </a:r>
            <a:r>
              <a:rPr lang="en-US" sz="2400" dirty="0" smtClean="0">
                <a:latin typeface="Times New Roman" panose="02020603050405020304" pitchFamily="18" charset="0"/>
                <a:cs typeface="Times New Roman" panose="02020603050405020304" pitchFamily="18" charset="0"/>
              </a:rPr>
              <a:t> and occur in milk, the blood, eggs and many plants.</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Histones are basic proteins that occur in cell nuclei, where they are associated with DNA. They are soluble in salt solutions, are not heat-</a:t>
            </a:r>
            <a:r>
              <a:rPr lang="en-US" sz="2400" dirty="0" err="1" smtClean="0">
                <a:latin typeface="Times New Roman" panose="02020603050405020304" pitchFamily="18" charset="0"/>
                <a:cs typeface="Times New Roman" panose="02020603050405020304" pitchFamily="18" charset="0"/>
              </a:rPr>
              <a:t>coagulable</a:t>
            </a:r>
            <a:r>
              <a:rPr lang="en-US" sz="2400" dirty="0" smtClean="0">
                <a:latin typeface="Times New Roman" panose="02020603050405020304" pitchFamily="18" charset="0"/>
                <a:cs typeface="Times New Roman" panose="02020603050405020304" pitchFamily="18" charset="0"/>
              </a:rPr>
              <a:t>, and on hydrolysis yield large quantities of arginine and lysine.</a:t>
            </a:r>
          </a:p>
          <a:p>
            <a:pPr>
              <a:buFont typeface="Wingdings" panose="05000000000000000000" pitchFamily="2" charset="2"/>
              <a:buChar char="§"/>
            </a:pPr>
            <a:r>
              <a:rPr lang="en-US" sz="2400" dirty="0" err="1" smtClean="0">
                <a:latin typeface="Times New Roman" panose="02020603050405020304" pitchFamily="18" charset="0"/>
                <a:cs typeface="Times New Roman" panose="02020603050405020304" pitchFamily="18" charset="0"/>
              </a:rPr>
              <a:t>Protamines</a:t>
            </a:r>
            <a:r>
              <a:rPr lang="en-US" sz="2400" dirty="0" smtClean="0">
                <a:latin typeface="Times New Roman" panose="02020603050405020304" pitchFamily="18" charset="0"/>
                <a:cs typeface="Times New Roman" panose="02020603050405020304" pitchFamily="18" charset="0"/>
              </a:rPr>
              <a:t> are basic proteins of relatively low molecular weight, which are associated with nucleic acids and are found in large quantities in the mature male germ cells of vertebrates.</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Protamines</a:t>
            </a:r>
            <a:r>
              <a:rPr lang="en-US" sz="2400" dirty="0" smtClean="0">
                <a:latin typeface="Times New Roman" panose="02020603050405020304" pitchFamily="18" charset="0"/>
                <a:cs typeface="Times New Roman" panose="02020603050405020304" pitchFamily="18" charset="0"/>
              </a:rPr>
              <a:t> are rich in arginine but contain no tyrosine, tryptophan or </a:t>
            </a:r>
            <a:r>
              <a:rPr lang="en-US" sz="2400" dirty="0" err="1" smtClean="0">
                <a:latin typeface="Times New Roman" panose="02020603050405020304" pitchFamily="18" charset="0"/>
                <a:cs typeface="Times New Roman" panose="02020603050405020304" pitchFamily="18" charset="0"/>
              </a:rPr>
              <a:t>sulphur</a:t>
            </a:r>
            <a:r>
              <a:rPr lang="en-US" sz="2400" dirty="0" smtClean="0">
                <a:latin typeface="Times New Roman" panose="02020603050405020304" pitchFamily="18" charset="0"/>
                <a:cs typeface="Times New Roman" panose="02020603050405020304" pitchFamily="18" charset="0"/>
              </a:rPr>
              <a:t>-containing amino acids. </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Globulins occur in milk, eggs and blood, and are the main reserve protein in many seeds.</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1972471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043051"/>
          </a:xfrm>
          <a:solidFill>
            <a:schemeClr val="accent2"/>
          </a:solidFill>
        </p:spPr>
        <p:txBody>
          <a:bodyPr/>
          <a:lstStyle/>
          <a:p>
            <a:r>
              <a:rPr lang="en-US" dirty="0" smtClean="0"/>
              <a:t>2. </a:t>
            </a:r>
            <a:r>
              <a:rPr lang="en-US" b="1" dirty="0" smtClean="0">
                <a:latin typeface="Times New Roman" panose="02020603050405020304" pitchFamily="18" charset="0"/>
                <a:cs typeface="Times New Roman" panose="02020603050405020304" pitchFamily="18" charset="0"/>
              </a:rPr>
              <a:t>Conjugate Proteins</a:t>
            </a:r>
            <a:endParaRPr lang="en-US" b="1"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329184" y="1408176"/>
            <a:ext cx="11862816" cy="4768787"/>
          </a:xfrm>
        </p:spPr>
        <p:txBody>
          <a:bodyPr>
            <a:noAutofit/>
          </a:bodyPr>
          <a:lstStyle/>
          <a:p>
            <a:r>
              <a:rPr lang="en-US" sz="2400" dirty="0" smtClean="0">
                <a:latin typeface="Times New Roman" panose="02020603050405020304" pitchFamily="18" charset="0"/>
                <a:cs typeface="Times New Roman" panose="02020603050405020304" pitchFamily="18" charset="0"/>
              </a:rPr>
              <a:t>Conjugated proteins contain, in addition to amino acids, a non-protein moiety termed a </a:t>
            </a:r>
            <a:r>
              <a:rPr lang="en-US" sz="2400" b="1" dirty="0" smtClean="0">
                <a:latin typeface="Times New Roman" panose="02020603050405020304" pitchFamily="18" charset="0"/>
                <a:cs typeface="Times New Roman" panose="02020603050405020304" pitchFamily="18" charset="0"/>
              </a:rPr>
              <a:t>prosthetic group</a:t>
            </a:r>
            <a:r>
              <a:rPr lang="en-US" sz="2400" dirty="0" smtClean="0">
                <a:latin typeface="Times New Roman" panose="02020603050405020304" pitchFamily="18" charset="0"/>
                <a:cs typeface="Times New Roman" panose="02020603050405020304" pitchFamily="18" charset="0"/>
              </a:rPr>
              <a:t>. Some examples of conjugated proteins are glycoproteins, lipoproteins, phosphoproteins and </a:t>
            </a:r>
            <a:r>
              <a:rPr lang="en-US" sz="2400" dirty="0" err="1" smtClean="0">
                <a:latin typeface="Times New Roman" panose="02020603050405020304" pitchFamily="18" charset="0"/>
                <a:cs typeface="Times New Roman" panose="02020603050405020304" pitchFamily="18" charset="0"/>
              </a:rPr>
              <a:t>chromoproteins</a:t>
            </a:r>
            <a:r>
              <a:rPr lang="en-US" sz="2400" dirty="0" smtClean="0">
                <a:latin typeface="Times New Roman" panose="02020603050405020304" pitchFamily="18" charset="0"/>
                <a:cs typeface="Times New Roman" panose="02020603050405020304" pitchFamily="18" charset="0"/>
              </a:rPr>
              <a:t>.</a:t>
            </a:r>
          </a:p>
          <a:p>
            <a:r>
              <a:rPr lang="en-US" sz="2400" b="1" dirty="0" smtClean="0">
                <a:latin typeface="Times New Roman" panose="02020603050405020304" pitchFamily="18" charset="0"/>
                <a:cs typeface="Times New Roman" panose="02020603050405020304" pitchFamily="18" charset="0"/>
              </a:rPr>
              <a:t>Glycoproteins - </a:t>
            </a:r>
            <a:r>
              <a:rPr lang="en-US" sz="2400" dirty="0" smtClean="0">
                <a:latin typeface="Times New Roman" panose="02020603050405020304" pitchFamily="18" charset="0"/>
                <a:cs typeface="Times New Roman" panose="02020603050405020304" pitchFamily="18" charset="0"/>
              </a:rPr>
              <a:t>are proteins with one or more </a:t>
            </a:r>
            <a:r>
              <a:rPr lang="en-US" sz="2400" dirty="0" err="1" smtClean="0">
                <a:latin typeface="Times New Roman" panose="02020603050405020304" pitchFamily="18" charset="0"/>
                <a:cs typeface="Times New Roman" panose="02020603050405020304" pitchFamily="18" charset="0"/>
              </a:rPr>
              <a:t>heteroglycans</a:t>
            </a:r>
            <a:r>
              <a:rPr lang="en-US" sz="2400" dirty="0" smtClean="0">
                <a:latin typeface="Times New Roman" panose="02020603050405020304" pitchFamily="18" charset="0"/>
                <a:cs typeface="Times New Roman" panose="02020603050405020304" pitchFamily="18" charset="0"/>
              </a:rPr>
              <a:t> as prosthetic groups. In most glycoproteins the </a:t>
            </a:r>
            <a:r>
              <a:rPr lang="en-US" sz="2400" dirty="0" err="1" smtClean="0">
                <a:latin typeface="Times New Roman" panose="02020603050405020304" pitchFamily="18" charset="0"/>
                <a:cs typeface="Times New Roman" panose="02020603050405020304" pitchFamily="18" charset="0"/>
              </a:rPr>
              <a:t>heteroglycans</a:t>
            </a:r>
            <a:r>
              <a:rPr lang="en-US" sz="2400" dirty="0" smtClean="0">
                <a:latin typeface="Times New Roman" panose="02020603050405020304" pitchFamily="18" charset="0"/>
                <a:cs typeface="Times New Roman" panose="02020603050405020304" pitchFamily="18" charset="0"/>
              </a:rPr>
              <a:t> contain a </a:t>
            </a:r>
            <a:r>
              <a:rPr lang="en-US" sz="2400" dirty="0" err="1" smtClean="0">
                <a:latin typeface="Times New Roman" panose="02020603050405020304" pitchFamily="18" charset="0"/>
                <a:cs typeface="Times New Roman" panose="02020603050405020304" pitchFamily="18" charset="0"/>
              </a:rPr>
              <a:t>hexosamine</a:t>
            </a:r>
            <a:r>
              <a:rPr lang="en-US" sz="2400" dirty="0" smtClean="0">
                <a:latin typeface="Times New Roman" panose="02020603050405020304" pitchFamily="18" charset="0"/>
                <a:cs typeface="Times New Roman" panose="02020603050405020304" pitchFamily="18" charset="0"/>
              </a:rPr>
              <a:t>, either glucosamine or </a:t>
            </a:r>
            <a:r>
              <a:rPr lang="en-US" sz="2400" dirty="0" err="1" smtClean="0">
                <a:latin typeface="Times New Roman" panose="02020603050405020304" pitchFamily="18" charset="0"/>
                <a:cs typeface="Times New Roman" panose="02020603050405020304" pitchFamily="18" charset="0"/>
              </a:rPr>
              <a:t>galactosamine</a:t>
            </a:r>
            <a:r>
              <a:rPr lang="en-US" sz="2400" dirty="0" smtClean="0">
                <a:latin typeface="Times New Roman" panose="02020603050405020304" pitchFamily="18" charset="0"/>
                <a:cs typeface="Times New Roman" panose="02020603050405020304" pitchFamily="18" charset="0"/>
              </a:rPr>
              <a:t> or both; in addition, galactose and mannose may also be present. Glycoproteins are components of mucous secretions, which act as lubricants in many parts of the body. The storage protein in egg white, ovalbumin, is a glycoprotein.</a:t>
            </a:r>
          </a:p>
          <a:p>
            <a:r>
              <a:rPr lang="en-US" sz="2400" b="1" dirty="0" smtClean="0">
                <a:latin typeface="Times New Roman" panose="02020603050405020304" pitchFamily="18" charset="0"/>
                <a:cs typeface="Times New Roman" panose="02020603050405020304" pitchFamily="18" charset="0"/>
              </a:rPr>
              <a:t>Lipoproteins - </a:t>
            </a:r>
            <a:r>
              <a:rPr lang="en-US" sz="2400" dirty="0" smtClean="0">
                <a:latin typeface="Times New Roman" panose="02020603050405020304" pitchFamily="18" charset="0"/>
                <a:cs typeface="Times New Roman" panose="02020603050405020304" pitchFamily="18" charset="0"/>
              </a:rPr>
              <a:t>which are proteins conjugated with lipids such as </a:t>
            </a:r>
            <a:r>
              <a:rPr lang="en-US" sz="2400" dirty="0" err="1" smtClean="0">
                <a:latin typeface="Times New Roman" panose="02020603050405020304" pitchFamily="18" charset="0"/>
                <a:cs typeface="Times New Roman" panose="02020603050405020304" pitchFamily="18" charset="0"/>
              </a:rPr>
              <a:t>triacylglycerols</a:t>
            </a:r>
            <a:r>
              <a:rPr lang="en-US" sz="2400" dirty="0" smtClean="0">
                <a:latin typeface="Times New Roman" panose="02020603050405020304" pitchFamily="18" charset="0"/>
                <a:cs typeface="Times New Roman" panose="02020603050405020304" pitchFamily="18" charset="0"/>
              </a:rPr>
              <a:t> and cholesterol, are the main components of cell membranes and are also the form in which lipids are transported in the bloodstream to tissues, either for oxidation or Nucleic acids 63 for energy storage. They can be classified into five main categories in increasing order of density: chylomicrons, very-low-density lipoproteins (VLDL), low-density lipoproteins (LDL), intermediate-density lipoproteins (IDL) and high-density lipoproteins (HDL) .</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15365319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0" y="177308"/>
            <a:ext cx="12063984" cy="6432530"/>
          </a:xfrm>
          <a:prstGeom prst="rect">
            <a:avLst/>
          </a:prstGeom>
          <a:noFill/>
        </p:spPr>
        <p:txBody>
          <a:bodyPr wrap="square" rtlCol="0">
            <a:spAutoFit/>
          </a:bodyPr>
          <a:lstStyle/>
          <a:p>
            <a:pPr marL="285750" indent="-285750" algn="just">
              <a:buFont typeface="Arial" panose="020B0604020202020204" pitchFamily="34" charset="0"/>
              <a:buChar char="•"/>
            </a:pPr>
            <a:r>
              <a:rPr lang="en-US" sz="2400" b="1" dirty="0" smtClean="0">
                <a:latin typeface="Times New Roman" panose="02020603050405020304" pitchFamily="18" charset="0"/>
                <a:cs typeface="Times New Roman" panose="02020603050405020304" pitchFamily="18" charset="0"/>
              </a:rPr>
              <a:t>Phosphoproteins</a:t>
            </a:r>
            <a:r>
              <a:rPr lang="en-US" sz="2400" dirty="0" smtClean="0">
                <a:latin typeface="Times New Roman" panose="02020603050405020304" pitchFamily="18" charset="0"/>
                <a:cs typeface="Times New Roman" panose="02020603050405020304" pitchFamily="18" charset="0"/>
              </a:rPr>
              <a:t> - which contain phosphoric acid as the prosthetic group, include the caseins of milk and </a:t>
            </a:r>
            <a:r>
              <a:rPr lang="en-US" sz="2400" dirty="0" err="1" smtClean="0">
                <a:latin typeface="Times New Roman" panose="02020603050405020304" pitchFamily="18" charset="0"/>
                <a:cs typeface="Times New Roman" panose="02020603050405020304" pitchFamily="18" charset="0"/>
              </a:rPr>
              <a:t>phosvitin</a:t>
            </a:r>
            <a:r>
              <a:rPr lang="en-US" sz="2400" dirty="0" smtClean="0">
                <a:latin typeface="Times New Roman" panose="02020603050405020304" pitchFamily="18" charset="0"/>
                <a:cs typeface="Times New Roman" panose="02020603050405020304" pitchFamily="18" charset="0"/>
              </a:rPr>
              <a:t> in egg yolk.</a:t>
            </a:r>
          </a:p>
          <a:p>
            <a:pPr algn="just"/>
            <a:endParaRPr lang="en-US" sz="2400" dirty="0" smtClean="0">
              <a:latin typeface="Times New Roman" panose="02020603050405020304" pitchFamily="18" charset="0"/>
              <a:cs typeface="Times New Roman" panose="02020603050405020304" pitchFamily="18" charset="0"/>
            </a:endParaRPr>
          </a:p>
          <a:p>
            <a:pPr marL="285750" indent="-285750" algn="just">
              <a:buFont typeface="Arial" panose="020B0604020202020204" pitchFamily="34" charset="0"/>
              <a:buChar char="•"/>
            </a:pPr>
            <a:r>
              <a:rPr lang="en-US" sz="2400" b="1" dirty="0" err="1" smtClean="0">
                <a:latin typeface="Times New Roman" panose="02020603050405020304" pitchFamily="18" charset="0"/>
                <a:cs typeface="Times New Roman" panose="02020603050405020304" pitchFamily="18" charset="0"/>
              </a:rPr>
              <a:t>Chromoproteins</a:t>
            </a:r>
            <a:r>
              <a:rPr lang="en-US" sz="2400" b="1" dirty="0" smtClean="0">
                <a:latin typeface="Times New Roman" panose="02020603050405020304" pitchFamily="18" charset="0"/>
                <a:cs typeface="Times New Roman" panose="02020603050405020304" pitchFamily="18" charset="0"/>
              </a:rPr>
              <a:t> - </a:t>
            </a:r>
            <a:r>
              <a:rPr lang="en-US" sz="2400" dirty="0" smtClean="0">
                <a:latin typeface="Times New Roman" panose="02020603050405020304" pitchFamily="18" charset="0"/>
                <a:cs typeface="Times New Roman" panose="02020603050405020304" pitchFamily="18" charset="0"/>
              </a:rPr>
              <a:t> contain a pigment as the prosthetic group. Examples are </a:t>
            </a:r>
            <a:r>
              <a:rPr lang="en-US" sz="2400" dirty="0" err="1" smtClean="0">
                <a:latin typeface="Times New Roman" panose="02020603050405020304" pitchFamily="18" charset="0"/>
                <a:cs typeface="Times New Roman" panose="02020603050405020304" pitchFamily="18" charset="0"/>
              </a:rPr>
              <a:t>haemoglobin</a:t>
            </a:r>
            <a:r>
              <a:rPr lang="en-US" sz="2400" dirty="0" smtClean="0">
                <a:latin typeface="Times New Roman" panose="02020603050405020304" pitchFamily="18" charset="0"/>
                <a:cs typeface="Times New Roman" panose="02020603050405020304" pitchFamily="18" charset="0"/>
              </a:rPr>
              <a:t> and cytochromes, in which the prosthetic group is the iron-containing compound </a:t>
            </a:r>
            <a:r>
              <a:rPr lang="en-US" sz="2400" dirty="0" err="1" smtClean="0">
                <a:latin typeface="Times New Roman" panose="02020603050405020304" pitchFamily="18" charset="0"/>
                <a:cs typeface="Times New Roman" panose="02020603050405020304" pitchFamily="18" charset="0"/>
              </a:rPr>
              <a:t>haem</a:t>
            </a:r>
            <a:r>
              <a:rPr lang="en-US" sz="2400" dirty="0" smtClean="0">
                <a:latin typeface="Times New Roman" panose="02020603050405020304" pitchFamily="18" charset="0"/>
                <a:cs typeface="Times New Roman" panose="02020603050405020304" pitchFamily="18" charset="0"/>
              </a:rPr>
              <a:t>, and </a:t>
            </a:r>
            <a:r>
              <a:rPr lang="en-US" sz="2400" dirty="0" err="1" smtClean="0">
                <a:latin typeface="Times New Roman" panose="02020603050405020304" pitchFamily="18" charset="0"/>
                <a:cs typeface="Times New Roman" panose="02020603050405020304" pitchFamily="18" charset="0"/>
              </a:rPr>
              <a:t>flavoproteins</a:t>
            </a:r>
            <a:r>
              <a:rPr lang="en-US" sz="2400" dirty="0" smtClean="0">
                <a:latin typeface="Times New Roman" panose="02020603050405020304" pitchFamily="18" charset="0"/>
                <a:cs typeface="Times New Roman" panose="02020603050405020304" pitchFamily="18" charset="0"/>
              </a:rPr>
              <a:t>, which contain </a:t>
            </a:r>
            <a:r>
              <a:rPr lang="en-US" sz="2400" dirty="0" err="1" smtClean="0">
                <a:latin typeface="Times New Roman" panose="02020603050405020304" pitchFamily="18" charset="0"/>
                <a:cs typeface="Times New Roman" panose="02020603050405020304" pitchFamily="18" charset="0"/>
              </a:rPr>
              <a:t>flavins</a:t>
            </a:r>
            <a:r>
              <a:rPr lang="en-US" sz="2400" dirty="0" smtClean="0">
                <a:latin typeface="Times New Roman" panose="02020603050405020304" pitchFamily="18" charset="0"/>
                <a:cs typeface="Times New Roman" panose="02020603050405020304" pitchFamily="18" charset="0"/>
              </a:rPr>
              <a:t> .</a:t>
            </a:r>
          </a:p>
          <a:p>
            <a:pPr algn="just"/>
            <a:r>
              <a:rPr lang="en-US" sz="2400" dirty="0" smtClean="0">
                <a:latin typeface="Times New Roman" panose="02020603050405020304" pitchFamily="18" charset="0"/>
                <a:cs typeface="Times New Roman" panose="02020603050405020304" pitchFamily="18" charset="0"/>
              </a:rPr>
              <a:t> </a:t>
            </a:r>
          </a:p>
          <a:p>
            <a:pPr algn="just"/>
            <a:r>
              <a:rPr lang="en-US" sz="2400" dirty="0" smtClean="0"/>
              <a:t>                                                     </a:t>
            </a:r>
            <a:r>
              <a:rPr lang="en-US" sz="2800" b="1" dirty="0" smtClean="0">
                <a:latin typeface="Times New Roman" panose="02020603050405020304" pitchFamily="18" charset="0"/>
                <a:cs typeface="Times New Roman" panose="02020603050405020304" pitchFamily="18" charset="0"/>
              </a:rPr>
              <a:t>NUCLEIC ACIDS</a:t>
            </a:r>
          </a:p>
          <a:p>
            <a:pPr marL="457200" indent="-45720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Nucleic acids are high-molecular-weight compounds that play a fundamental role in living organisms as a store of genetic information.</a:t>
            </a:r>
          </a:p>
          <a:p>
            <a:pPr algn="just"/>
            <a:endParaRPr lang="en-US" sz="2400" dirty="0" smtClean="0">
              <a:latin typeface="Times New Roman" panose="02020603050405020304" pitchFamily="18" charset="0"/>
              <a:cs typeface="Times New Roman" panose="02020603050405020304" pitchFamily="18" charset="0"/>
            </a:endParaRPr>
          </a:p>
          <a:p>
            <a:pPr marL="457200" indent="-45720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Nucleic acids are polynucleotides of very high molecular weight, generally measured in several millions.</a:t>
            </a:r>
          </a:p>
          <a:p>
            <a:pPr marL="457200" indent="-45720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 A nucleotide containing ribose is termed ribonucleic acid (RNA), while one containing deoxyribose is referred to as deoxyribonucleic acid (DNA).</a:t>
            </a:r>
          </a:p>
          <a:p>
            <a:pPr marL="457200" indent="-45720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DNA normally consists of a double-strand spiral or helix. Each strand consists of alternate units of the deoxyribose and phosphate</a:t>
            </a:r>
            <a:endParaRPr lang="en-US" sz="2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115973143"/>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46303" y="292608"/>
            <a:ext cx="11905489" cy="7109639"/>
          </a:xfrm>
          <a:prstGeom prst="rect">
            <a:avLst/>
          </a:prstGeom>
          <a:noFill/>
        </p:spPr>
        <p:txBody>
          <a:bodyPr wrap="square" rtlCol="0">
            <a:spAutoFit/>
          </a:bodyPr>
          <a:lstStyle/>
          <a:p>
            <a:pPr marL="457200" indent="-457200" algn="just">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Attached to each sugar group is one of the four bases, cytosine, thymine, adenine or guanine. The bases on the two strands of the spiral are joined in pairs by hydrogen bonds, the thymine on one strand always being paired with the adenine on the other and the cytosine with the guanine. </a:t>
            </a:r>
          </a:p>
          <a:p>
            <a:pPr marL="457200" indent="-457200" algn="just">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The sequence of bases along these strands carries the genetic information of the living cell. DNA is found in the nuclei of cells as part of the chromosome structure.</a:t>
            </a:r>
          </a:p>
          <a:p>
            <a:pPr marL="457200" indent="-457200" algn="just">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There are several distinct types of ribonucleic acid, which are defined in terms of molecular size, base composition and functional properties.</a:t>
            </a:r>
          </a:p>
          <a:p>
            <a:pPr marL="457200" indent="-457200" algn="just">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They differ from DNA in the nature of their sugar moiety and also in the types of nitrogenous base present. RNA contains the pyrimidine uracil in place of thymine.</a:t>
            </a:r>
          </a:p>
          <a:p>
            <a:pPr marL="342900" indent="-342900" algn="just">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 There is evidence to indicate that unlike DNA, most RNA molecules exist in the form of     </a:t>
            </a:r>
            <a:br>
              <a:rPr lang="en-US" sz="2400" dirty="0" smtClean="0">
                <a:latin typeface="Times New Roman" panose="02020603050405020304" pitchFamily="18" charset="0"/>
                <a:cs typeface="Times New Roman" panose="02020603050405020304" pitchFamily="18" charset="0"/>
              </a:rPr>
            </a:br>
            <a:r>
              <a:rPr lang="en-US" sz="2400" dirty="0" smtClean="0">
                <a:latin typeface="Times New Roman" panose="02020603050405020304" pitchFamily="18" charset="0"/>
                <a:cs typeface="Times New Roman" panose="02020603050405020304" pitchFamily="18" charset="0"/>
              </a:rPr>
              <a:t> single, folded chains arranged spirally. There are three main forms of RNA, termed </a:t>
            </a:r>
            <a:br>
              <a:rPr lang="en-US" sz="2400" dirty="0" smtClean="0">
                <a:latin typeface="Times New Roman" panose="02020603050405020304" pitchFamily="18" charset="0"/>
                <a:cs typeface="Times New Roman" panose="02020603050405020304" pitchFamily="18" charset="0"/>
              </a:rPr>
            </a:br>
            <a:r>
              <a:rPr lang="en-US" sz="2400" dirty="0" smtClean="0">
                <a:latin typeface="Times New Roman" panose="02020603050405020304" pitchFamily="18" charset="0"/>
                <a:cs typeface="Times New Roman" panose="02020603050405020304" pitchFamily="18" charset="0"/>
              </a:rPr>
              <a:t> messenger RNA, ribosomal RNA and transfer RNA.</a:t>
            </a:r>
          </a:p>
          <a:p>
            <a:pPr marL="342900" indent="-342900" algn="just">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On </a:t>
            </a:r>
            <a:r>
              <a:rPr lang="en-US" sz="2400" dirty="0">
                <a:latin typeface="Times New Roman" panose="02020603050405020304" pitchFamily="18" charset="0"/>
                <a:cs typeface="Times New Roman" panose="02020603050405020304" pitchFamily="18" charset="0"/>
              </a:rPr>
              <a:t>hydrolysis, nucleic acids yield a mixture of basic nitrogenous compounds (purines and pyrimidines), a pentose (ribose or deoxyribose) and phosphoric acid.</a:t>
            </a:r>
          </a:p>
          <a:p>
            <a:pPr marL="457200" indent="-457200" algn="just">
              <a:buFont typeface="Wingdings" panose="05000000000000000000" pitchFamily="2" charset="2"/>
              <a:buChar char="§"/>
            </a:pPr>
            <a:r>
              <a:rPr lang="en-US" sz="2400" dirty="0">
                <a:latin typeface="Times New Roman" panose="02020603050405020304" pitchFamily="18" charset="0"/>
                <a:cs typeface="Times New Roman" panose="02020603050405020304" pitchFamily="18" charset="0"/>
              </a:rPr>
              <a:t>The main pyrimidines found in nucleic acids are cytosine, thymine and uracil. The relationships between these compounds and the parent material, pyrimidine.</a:t>
            </a:r>
          </a:p>
          <a:p>
            <a:pPr marL="457200" indent="-457200" algn="just">
              <a:buFont typeface="Wingdings" panose="05000000000000000000" pitchFamily="2" charset="2"/>
              <a:buChar char="§"/>
            </a:pPr>
            <a:endParaRPr lang="en-US" sz="2400" b="1" dirty="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0211172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0149" y="292607"/>
            <a:ext cx="11831701" cy="4882897"/>
          </a:xfrm>
          <a:prstGeom prst="rect">
            <a:avLst/>
          </a:prstGeom>
        </p:spPr>
      </p:pic>
      <p:sp>
        <p:nvSpPr>
          <p:cNvPr id="4" name="TextBox 3"/>
          <p:cNvSpPr txBox="1"/>
          <p:nvPr/>
        </p:nvSpPr>
        <p:spPr>
          <a:xfrm>
            <a:off x="731520" y="5541264"/>
            <a:ext cx="10497312" cy="1323439"/>
          </a:xfrm>
          <a:prstGeom prst="rect">
            <a:avLst/>
          </a:prstGeom>
          <a:noFill/>
        </p:spPr>
        <p:txBody>
          <a:bodyPr wrap="square" rtlCol="0">
            <a:spAutoFit/>
          </a:bodyPr>
          <a:lstStyle/>
          <a:p>
            <a:pPr algn="just"/>
            <a:r>
              <a:rPr lang="en-US" sz="2000" b="1" dirty="0" smtClean="0">
                <a:latin typeface="Times New Roman" panose="02020603050405020304" pitchFamily="18" charset="0"/>
                <a:cs typeface="Times New Roman" panose="02020603050405020304" pitchFamily="18" charset="0"/>
              </a:rPr>
              <a:t>Diagrammatic representation of part of the ladder-like DNA molecule, showing the two strands of alternate phosphate (P) and deoxyribose (D) molecules. The horizontal rods represent the pairs of bases held by hydrogen bonds (represented by dotted lines). A = adenine, T = thymine, C = cytosine, G = guanine.</a:t>
            </a:r>
            <a:endParaRPr lang="en-US" sz="2000" b="1"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27922587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96112" y="585216"/>
            <a:ext cx="10515600" cy="5614416"/>
          </a:xfrm>
          <a:prstGeom prst="rect">
            <a:avLst/>
          </a:prstGeom>
        </p:spPr>
      </p:pic>
    </p:spTree>
    <p:extLst>
      <p:ext uri="{BB962C8B-B14F-4D97-AF65-F5344CB8AC3E}">
        <p14:creationId xmlns:p14="http://schemas.microsoft.com/office/powerpoint/2010/main" val="109195043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457200" y="585216"/>
            <a:ext cx="10771632" cy="1107996"/>
          </a:xfrm>
          <a:prstGeom prst="rect">
            <a:avLst/>
          </a:prstGeom>
          <a:noFill/>
        </p:spPr>
        <p:txBody>
          <a:bodyPr wrap="square" rtlCol="0">
            <a:spAutoFit/>
          </a:bodyPr>
          <a:lstStyle/>
          <a:p>
            <a:r>
              <a:rPr lang="en-US" sz="2400" dirty="0" smtClean="0">
                <a:latin typeface="Times New Roman" panose="02020603050405020304" pitchFamily="18" charset="0"/>
                <a:cs typeface="Times New Roman" panose="02020603050405020304" pitchFamily="18" charset="0"/>
              </a:rPr>
              <a:t>The compound formed by linking one of the above nitrogenous compounds to a pentose is termed a nucleoside. For example:</a:t>
            </a:r>
          </a:p>
          <a:p>
            <a:endParaRPr lang="en-US" dirty="0"/>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33856" y="1894380"/>
            <a:ext cx="9162288" cy="3745776"/>
          </a:xfrm>
          <a:prstGeom prst="rect">
            <a:avLst/>
          </a:prstGeom>
        </p:spPr>
      </p:pic>
    </p:spTree>
    <p:extLst>
      <p:ext uri="{BB962C8B-B14F-4D97-AF65-F5344CB8AC3E}">
        <p14:creationId xmlns:p14="http://schemas.microsoft.com/office/powerpoint/2010/main" val="3721742970"/>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2515" y="365125"/>
            <a:ext cx="6981093" cy="787019"/>
          </a:xfrm>
          <a:solidFill>
            <a:schemeClr val="accent2"/>
          </a:solidFill>
        </p:spPr>
        <p:txBody>
          <a:bodyPr>
            <a:noAutofit/>
          </a:bodyPr>
          <a:lstStyle/>
          <a:p>
            <a:r>
              <a:rPr lang="en-US" sz="3200" dirty="0" smtClean="0">
                <a:solidFill>
                  <a:srgbClr val="7030A0"/>
                </a:solidFill>
                <a:latin typeface="Times New Roman" panose="02020603050405020304" pitchFamily="18" charset="0"/>
                <a:cs typeface="Times New Roman" panose="02020603050405020304" pitchFamily="18" charset="0"/>
              </a:rPr>
              <a:t>Other Nitrogenous Compounds</a:t>
            </a:r>
            <a:endParaRPr lang="en-US" sz="3200" dirty="0">
              <a:solidFill>
                <a:srgbClr val="7030A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292608" y="1152144"/>
            <a:ext cx="11521440" cy="5559552"/>
          </a:xfrm>
        </p:spPr>
        <p:txBody>
          <a:bodyPr>
            <a:normAutofit/>
          </a:bodyPr>
          <a:lstStyle/>
          <a:p>
            <a:r>
              <a:rPr lang="en-US" sz="2000" dirty="0" smtClean="0">
                <a:latin typeface="Times New Roman" panose="02020603050405020304" pitchFamily="18" charset="0"/>
                <a:cs typeface="Times New Roman" panose="02020603050405020304" pitchFamily="18" charset="0"/>
              </a:rPr>
              <a:t>A considerable variety of nitrogen-containing compounds, other than proteins and nucleic acids, occur in plants and animals.</a:t>
            </a:r>
          </a:p>
          <a:p>
            <a:r>
              <a:rPr lang="en-US" sz="2000" dirty="0" smtClean="0">
                <a:latin typeface="Times New Roman" panose="02020603050405020304" pitchFamily="18" charset="0"/>
                <a:cs typeface="Times New Roman" panose="02020603050405020304" pitchFamily="18" charset="0"/>
              </a:rPr>
              <a:t>In plants, free amino acids are usually present; those in greatest amount include glutamic acid, aspartic acid, alanine, serine, glycine and </a:t>
            </a:r>
            <a:r>
              <a:rPr lang="en-US" sz="2000" dirty="0" err="1" smtClean="0">
                <a:latin typeface="Times New Roman" panose="02020603050405020304" pitchFamily="18" charset="0"/>
                <a:cs typeface="Times New Roman" panose="02020603050405020304" pitchFamily="18" charset="0"/>
              </a:rPr>
              <a:t>proline</a:t>
            </a:r>
            <a:r>
              <a:rPr lang="en-US" sz="2000" dirty="0" smtClean="0">
                <a:latin typeface="Times New Roman" panose="02020603050405020304" pitchFamily="18" charset="0"/>
                <a:cs typeface="Times New Roman" panose="02020603050405020304" pitchFamily="18" charset="0"/>
              </a:rPr>
              <a:t>. </a:t>
            </a:r>
          </a:p>
          <a:p>
            <a:r>
              <a:rPr lang="en-US" sz="2000" dirty="0" smtClean="0">
                <a:latin typeface="Times New Roman" panose="02020603050405020304" pitchFamily="18" charset="0"/>
                <a:cs typeface="Times New Roman" panose="02020603050405020304" pitchFamily="18" charset="0"/>
              </a:rPr>
              <a:t>Other compounds are nitrogenous lipids, amines, amides, purines, pyrimidines, nitrates and alkaloids. In addition, most members of the vitamin B complex contain nitrogen in their structure.</a:t>
            </a:r>
          </a:p>
          <a:p>
            <a:pPr marL="0" indent="0">
              <a:buNone/>
            </a:pPr>
            <a:r>
              <a:rPr lang="en-US" sz="2000" dirty="0" smtClean="0">
                <a:latin typeface="Times New Roman" panose="02020603050405020304" pitchFamily="18" charset="0"/>
                <a:cs typeface="Times New Roman" panose="02020603050405020304" pitchFamily="18" charset="0"/>
              </a:rPr>
              <a:t>                                             </a:t>
            </a:r>
          </a:p>
          <a:p>
            <a:pPr marL="0" indent="0">
              <a:buNone/>
            </a:pPr>
            <a:endParaRPr lang="en-US" sz="2000" b="1" dirty="0">
              <a:latin typeface="Times New Roman" panose="02020603050405020304" pitchFamily="18" charset="0"/>
              <a:cs typeface="Times New Roman" panose="02020603050405020304" pitchFamily="18" charset="0"/>
            </a:endParaRPr>
          </a:p>
          <a:p>
            <a:pPr marL="0" indent="0">
              <a:buNone/>
            </a:pPr>
            <a:r>
              <a:rPr lang="en-US" b="1" dirty="0" smtClean="0">
                <a:solidFill>
                  <a:schemeClr val="accent2"/>
                </a:solidFill>
                <a:latin typeface="Times New Roman" panose="02020603050405020304" pitchFamily="18" charset="0"/>
                <a:cs typeface="Times New Roman" panose="02020603050405020304" pitchFamily="18" charset="0"/>
              </a:rPr>
              <a:t>Amines</a:t>
            </a:r>
          </a:p>
          <a:p>
            <a:r>
              <a:rPr lang="en-US" sz="2000" dirty="0" smtClean="0">
                <a:latin typeface="Times New Roman" panose="02020603050405020304" pitchFamily="18" charset="0"/>
                <a:cs typeface="Times New Roman" panose="02020603050405020304" pitchFamily="18" charset="0"/>
              </a:rPr>
              <a:t>Amines are basic compounds present in small amounts in most plant and animal tissues. Many occur as decomposition products in decaying organic matter and have toxic properties.</a:t>
            </a:r>
          </a:p>
          <a:p>
            <a:r>
              <a:rPr lang="en-US" sz="2000" dirty="0" smtClean="0">
                <a:latin typeface="Times New Roman" panose="02020603050405020304" pitchFamily="18" charset="0"/>
                <a:cs typeface="Times New Roman" panose="02020603050405020304" pitchFamily="18" charset="0"/>
              </a:rPr>
              <a:t>A number of microorganisms are capable of producing amines by decarboxylation of amino acids.</a:t>
            </a:r>
          </a:p>
          <a:p>
            <a:r>
              <a:rPr lang="en-US" sz="2000" dirty="0" smtClean="0">
                <a:latin typeface="Times New Roman" panose="02020603050405020304" pitchFamily="18" charset="0"/>
                <a:cs typeface="Times New Roman" panose="02020603050405020304" pitchFamily="18" charset="0"/>
              </a:rPr>
              <a:t>These may be produced in the rumen under certain conditions and can occur in fermented foods such as cheese, wine, sauerkraut and sausage. </a:t>
            </a:r>
            <a:endParaRPr lang="en-US" sz="2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5293440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01168" y="927116"/>
            <a:ext cx="11722608" cy="5632311"/>
          </a:xfrm>
          <a:prstGeom prst="rect">
            <a:avLst/>
          </a:prstGeom>
          <a:noFill/>
        </p:spPr>
        <p:txBody>
          <a:bodyPr wrap="square" rtlCol="0">
            <a:spAutoFit/>
          </a:bodyPr>
          <a:lstStyle/>
          <a:p>
            <a:pPr marL="285750" indent="-28575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They are termed biogenic amines and may give rise to physiological symptoms; histamine, for example, is an amine formed from the amino acid histidine and in cases of anaphylactic shock is found in the blood in relatively large amounts.</a:t>
            </a:r>
          </a:p>
          <a:p>
            <a:pPr marL="285750" indent="-28575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Histamine has also been implicated in dietary-induced migraine. </a:t>
            </a:r>
          </a:p>
          <a:p>
            <a:pPr marL="285750" indent="-28575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In contrast to the harmful biogenic amines, the polyamines putrescene, spermidine and </a:t>
            </a:r>
            <a:r>
              <a:rPr lang="en-US" sz="2400" dirty="0" err="1" smtClean="0">
                <a:latin typeface="Times New Roman" panose="02020603050405020304" pitchFamily="18" charset="0"/>
                <a:cs typeface="Times New Roman" panose="02020603050405020304" pitchFamily="18" charset="0"/>
              </a:rPr>
              <a:t>spermine</a:t>
            </a:r>
            <a:r>
              <a:rPr lang="en-US" sz="2400" dirty="0" smtClean="0">
                <a:latin typeface="Times New Roman" panose="02020603050405020304" pitchFamily="18" charset="0"/>
                <a:cs typeface="Times New Roman" panose="02020603050405020304" pitchFamily="18" charset="0"/>
              </a:rPr>
              <a:t> are necessary for optimal growth and function of cells. They are involved in DNA, RNA and protein synthesis, regulation of gene expression, enzyme activity, cell proliferation and cell </a:t>
            </a:r>
            <a:r>
              <a:rPr lang="en-US" sz="2400" dirty="0" err="1" smtClean="0">
                <a:latin typeface="Times New Roman" panose="02020603050405020304" pitchFamily="18" charset="0"/>
                <a:cs typeface="Times New Roman" panose="02020603050405020304" pitchFamily="18" charset="0"/>
              </a:rPr>
              <a:t>signalling</a:t>
            </a:r>
            <a:r>
              <a:rPr lang="en-US" sz="2400" dirty="0" smtClean="0">
                <a:latin typeface="Times New Roman" panose="02020603050405020304" pitchFamily="18" charset="0"/>
                <a:cs typeface="Times New Roman" panose="02020603050405020304" pitchFamily="18" charset="0"/>
              </a:rPr>
              <a:t>.</a:t>
            </a:r>
          </a:p>
          <a:p>
            <a:pPr algn="just"/>
            <a:endParaRPr lang="en-US" sz="2400" dirty="0" smtClean="0">
              <a:latin typeface="Times New Roman" panose="02020603050405020304" pitchFamily="18" charset="0"/>
              <a:cs typeface="Times New Roman" panose="02020603050405020304" pitchFamily="18" charset="0"/>
            </a:endParaRPr>
          </a:p>
          <a:p>
            <a:pPr marL="285750" indent="-28575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Several metabolic pathways (e.g. lipid metabolism, </a:t>
            </a:r>
            <a:r>
              <a:rPr lang="en-US" sz="2400" dirty="0" err="1" smtClean="0">
                <a:latin typeface="Times New Roman" panose="02020603050405020304" pitchFamily="18" charset="0"/>
                <a:cs typeface="Times New Roman" panose="02020603050405020304" pitchFamily="18" charset="0"/>
              </a:rPr>
              <a:t>creatine</a:t>
            </a:r>
            <a:r>
              <a:rPr lang="en-US" sz="2400" dirty="0" smtClean="0">
                <a:latin typeface="Times New Roman" panose="02020603050405020304" pitchFamily="18" charset="0"/>
                <a:cs typeface="Times New Roman" panose="02020603050405020304" pitchFamily="18" charset="0"/>
              </a:rPr>
              <a:t> and carnitine synthesis) require methyl groups and these can be supplied by choline or methionine. During the process of </a:t>
            </a:r>
            <a:r>
              <a:rPr lang="en-US" sz="2400" dirty="0" err="1" smtClean="0">
                <a:latin typeface="Times New Roman" panose="02020603050405020304" pitchFamily="18" charset="0"/>
                <a:cs typeface="Times New Roman" panose="02020603050405020304" pitchFamily="18" charset="0"/>
              </a:rPr>
              <a:t>transmethylation</a:t>
            </a:r>
            <a:r>
              <a:rPr lang="en-US" sz="2400" dirty="0" smtClean="0">
                <a:latin typeface="Times New Roman" panose="02020603050405020304" pitchFamily="18" charset="0"/>
                <a:cs typeface="Times New Roman" panose="02020603050405020304" pitchFamily="18" charset="0"/>
              </a:rPr>
              <a:t>, betaine, a tertiary amine, is formed by the oxidation of choline.</a:t>
            </a:r>
          </a:p>
          <a:p>
            <a:pPr marL="285750" indent="-285750" algn="just">
              <a:buFont typeface="Arial" panose="020B0604020202020204" pitchFamily="34" charset="0"/>
              <a:buChar char="•"/>
            </a:pPr>
            <a:endParaRPr lang="en-US" sz="2400" dirty="0" smtClean="0">
              <a:latin typeface="Times New Roman" panose="02020603050405020304" pitchFamily="18" charset="0"/>
              <a:cs typeface="Times New Roman" panose="02020603050405020304" pitchFamily="18" charset="0"/>
            </a:endParaRPr>
          </a:p>
          <a:p>
            <a:pPr marL="285750" indent="-285750" algn="just">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Betaine occurs in sugar beet, and the young leaves may contain about 25 g/kg; it is this amine that is responsible for the fishy aroma .</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07655568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3417354685"/>
              </p:ext>
            </p:extLst>
          </p:nvPr>
        </p:nvGraphicFramePr>
        <p:xfrm>
          <a:off x="914401" y="2176274"/>
          <a:ext cx="9300830" cy="4389119"/>
        </p:xfrm>
        <a:graphic>
          <a:graphicData uri="http://schemas.openxmlformats.org/drawingml/2006/table">
            <a:tbl>
              <a:tblPr firstRow="1" bandRow="1">
                <a:tableStyleId>{5940675A-B579-460E-94D1-54222C63F5DA}</a:tableStyleId>
              </a:tblPr>
              <a:tblGrid>
                <a:gridCol w="4692831">
                  <a:extLst>
                    <a:ext uri="{9D8B030D-6E8A-4147-A177-3AD203B41FA5}">
                      <a16:colId xmlns:a16="http://schemas.microsoft.com/office/drawing/2014/main" val="3447306234"/>
                    </a:ext>
                  </a:extLst>
                </a:gridCol>
                <a:gridCol w="4607999">
                  <a:extLst>
                    <a:ext uri="{9D8B030D-6E8A-4147-A177-3AD203B41FA5}">
                      <a16:colId xmlns:a16="http://schemas.microsoft.com/office/drawing/2014/main" val="1612606943"/>
                    </a:ext>
                  </a:extLst>
                </a:gridCol>
              </a:tblGrid>
              <a:tr h="627017">
                <a:tc>
                  <a:txBody>
                    <a:bodyPr/>
                    <a:lstStyle/>
                    <a:p>
                      <a:r>
                        <a:rPr lang="en-US" sz="2800" b="1" dirty="0" smtClean="0">
                          <a:solidFill>
                            <a:schemeClr val="accent2"/>
                          </a:solidFill>
                          <a:latin typeface="Times New Roman" panose="02020603050405020304" pitchFamily="18" charset="0"/>
                          <a:cs typeface="Times New Roman" panose="02020603050405020304" pitchFamily="18" charset="0"/>
                        </a:rPr>
                        <a:t>Amino Acid</a:t>
                      </a:r>
                      <a:endParaRPr lang="en-US" sz="2800" b="1" dirty="0">
                        <a:solidFill>
                          <a:schemeClr val="accent2"/>
                        </a:solidFill>
                        <a:latin typeface="Times New Roman" panose="02020603050405020304" pitchFamily="18" charset="0"/>
                        <a:cs typeface="Times New Roman" panose="02020603050405020304" pitchFamily="18" charset="0"/>
                      </a:endParaRPr>
                    </a:p>
                  </a:txBody>
                  <a:tcPr/>
                </a:tc>
                <a:tc>
                  <a:txBody>
                    <a:bodyPr/>
                    <a:lstStyle/>
                    <a:p>
                      <a:r>
                        <a:rPr lang="en-US" sz="2800" b="1" dirty="0" smtClean="0">
                          <a:solidFill>
                            <a:schemeClr val="accent2"/>
                          </a:solidFill>
                          <a:latin typeface="Times New Roman" panose="02020603050405020304" pitchFamily="18" charset="0"/>
                          <a:cs typeface="Times New Roman" panose="02020603050405020304" pitchFamily="18" charset="0"/>
                        </a:rPr>
                        <a:t>Amine</a:t>
                      </a:r>
                      <a:endParaRPr lang="en-US" sz="2800" b="1" dirty="0">
                        <a:solidFill>
                          <a:schemeClr val="accent2"/>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199477575"/>
                  </a:ext>
                </a:extLst>
              </a:tr>
              <a:tr h="627017">
                <a:tc>
                  <a:txBody>
                    <a:bodyPr/>
                    <a:lstStyle/>
                    <a:p>
                      <a:r>
                        <a:rPr lang="en-US" sz="2800" dirty="0" smtClean="0">
                          <a:latin typeface="Times New Roman" panose="02020603050405020304" pitchFamily="18" charset="0"/>
                          <a:cs typeface="Times New Roman" panose="02020603050405020304" pitchFamily="18" charset="0"/>
                        </a:rPr>
                        <a:t>Arginine</a:t>
                      </a:r>
                      <a:endParaRPr lang="en-US" sz="2800" dirty="0">
                        <a:latin typeface="Times New Roman" panose="02020603050405020304" pitchFamily="18" charset="0"/>
                        <a:cs typeface="Times New Roman" panose="02020603050405020304" pitchFamily="18" charset="0"/>
                      </a:endParaRPr>
                    </a:p>
                  </a:txBody>
                  <a:tcPr/>
                </a:tc>
                <a:tc>
                  <a:txBody>
                    <a:bodyPr/>
                    <a:lstStyle/>
                    <a:p>
                      <a:r>
                        <a:rPr lang="en-US" sz="2800" dirty="0" smtClean="0">
                          <a:latin typeface="Times New Roman" panose="02020603050405020304" pitchFamily="18" charset="0"/>
                          <a:cs typeface="Times New Roman" panose="02020603050405020304" pitchFamily="18" charset="0"/>
                        </a:rPr>
                        <a:t>Putrescine</a:t>
                      </a:r>
                      <a:endParaRPr lang="en-US"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3838071636"/>
                  </a:ext>
                </a:extLst>
              </a:tr>
              <a:tr h="627017">
                <a:tc>
                  <a:txBody>
                    <a:bodyPr/>
                    <a:lstStyle/>
                    <a:p>
                      <a:r>
                        <a:rPr lang="en-US" sz="2800" dirty="0" smtClean="0">
                          <a:latin typeface="Times New Roman" panose="02020603050405020304" pitchFamily="18" charset="0"/>
                          <a:cs typeface="Times New Roman" panose="02020603050405020304" pitchFamily="18" charset="0"/>
                        </a:rPr>
                        <a:t>Histidine</a:t>
                      </a:r>
                      <a:endParaRPr lang="en-US" sz="2800" dirty="0">
                        <a:latin typeface="Times New Roman" panose="02020603050405020304" pitchFamily="18" charset="0"/>
                        <a:cs typeface="Times New Roman" panose="02020603050405020304" pitchFamily="18" charset="0"/>
                      </a:endParaRPr>
                    </a:p>
                  </a:txBody>
                  <a:tcPr/>
                </a:tc>
                <a:tc>
                  <a:txBody>
                    <a:bodyPr/>
                    <a:lstStyle/>
                    <a:p>
                      <a:r>
                        <a:rPr lang="en-US" sz="2800" dirty="0" smtClean="0">
                          <a:latin typeface="Times New Roman" panose="02020603050405020304" pitchFamily="18" charset="0"/>
                          <a:cs typeface="Times New Roman" panose="02020603050405020304" pitchFamily="18" charset="0"/>
                        </a:rPr>
                        <a:t>Histamine</a:t>
                      </a:r>
                      <a:endParaRPr lang="en-US"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809968754"/>
                  </a:ext>
                </a:extLst>
              </a:tr>
              <a:tr h="627017">
                <a:tc>
                  <a:txBody>
                    <a:bodyPr/>
                    <a:lstStyle/>
                    <a:p>
                      <a:r>
                        <a:rPr lang="en-US" sz="2800" dirty="0" smtClean="0">
                          <a:latin typeface="Times New Roman" panose="02020603050405020304" pitchFamily="18" charset="0"/>
                          <a:cs typeface="Times New Roman" panose="02020603050405020304" pitchFamily="18" charset="0"/>
                        </a:rPr>
                        <a:t>Lysine</a:t>
                      </a:r>
                      <a:endParaRPr lang="en-US" sz="2800" dirty="0">
                        <a:latin typeface="Times New Roman" panose="02020603050405020304" pitchFamily="18" charset="0"/>
                        <a:cs typeface="Times New Roman" panose="02020603050405020304" pitchFamily="18" charset="0"/>
                      </a:endParaRPr>
                    </a:p>
                  </a:txBody>
                  <a:tcPr/>
                </a:tc>
                <a:tc>
                  <a:txBody>
                    <a:bodyPr/>
                    <a:lstStyle/>
                    <a:p>
                      <a:r>
                        <a:rPr lang="en-US" sz="2800" dirty="0" err="1" smtClean="0">
                          <a:latin typeface="Times New Roman" panose="02020603050405020304" pitchFamily="18" charset="0"/>
                          <a:cs typeface="Times New Roman" panose="02020603050405020304" pitchFamily="18" charset="0"/>
                        </a:rPr>
                        <a:t>Cadaverine</a:t>
                      </a:r>
                      <a:endParaRPr lang="en-US"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3986104237"/>
                  </a:ext>
                </a:extLst>
              </a:tr>
              <a:tr h="627017">
                <a:tc>
                  <a:txBody>
                    <a:bodyPr/>
                    <a:lstStyle/>
                    <a:p>
                      <a:r>
                        <a:rPr lang="en-US" sz="2800" dirty="0" smtClean="0">
                          <a:latin typeface="Times New Roman" panose="02020603050405020304" pitchFamily="18" charset="0"/>
                          <a:cs typeface="Times New Roman" panose="02020603050405020304" pitchFamily="18" charset="0"/>
                        </a:rPr>
                        <a:t>Phenylalanine</a:t>
                      </a:r>
                      <a:endParaRPr lang="en-US" sz="2800" dirty="0">
                        <a:latin typeface="Times New Roman" panose="02020603050405020304" pitchFamily="18" charset="0"/>
                        <a:cs typeface="Times New Roman" panose="02020603050405020304" pitchFamily="18" charset="0"/>
                      </a:endParaRPr>
                    </a:p>
                  </a:txBody>
                  <a:tcPr/>
                </a:tc>
                <a:tc>
                  <a:txBody>
                    <a:bodyPr/>
                    <a:lstStyle/>
                    <a:p>
                      <a:r>
                        <a:rPr lang="en-US" sz="2800" dirty="0" err="1" smtClean="0">
                          <a:latin typeface="Times New Roman" panose="02020603050405020304" pitchFamily="18" charset="0"/>
                          <a:cs typeface="Times New Roman" panose="02020603050405020304" pitchFamily="18" charset="0"/>
                        </a:rPr>
                        <a:t>Phenylethylamine</a:t>
                      </a:r>
                      <a:endParaRPr lang="en-US"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781457731"/>
                  </a:ext>
                </a:extLst>
              </a:tr>
              <a:tr h="627017">
                <a:tc>
                  <a:txBody>
                    <a:bodyPr/>
                    <a:lstStyle/>
                    <a:p>
                      <a:r>
                        <a:rPr lang="en-US" sz="2800" dirty="0" smtClean="0">
                          <a:latin typeface="Times New Roman" panose="02020603050405020304" pitchFamily="18" charset="0"/>
                          <a:cs typeface="Times New Roman" panose="02020603050405020304" pitchFamily="18" charset="0"/>
                        </a:rPr>
                        <a:t>Tyrosine</a:t>
                      </a:r>
                      <a:endParaRPr lang="en-US" sz="2800" dirty="0">
                        <a:latin typeface="Times New Roman" panose="02020603050405020304" pitchFamily="18" charset="0"/>
                        <a:cs typeface="Times New Roman" panose="02020603050405020304" pitchFamily="18" charset="0"/>
                      </a:endParaRPr>
                    </a:p>
                  </a:txBody>
                  <a:tcPr/>
                </a:tc>
                <a:tc>
                  <a:txBody>
                    <a:bodyPr/>
                    <a:lstStyle/>
                    <a:p>
                      <a:r>
                        <a:rPr lang="en-US" sz="2800" dirty="0" smtClean="0">
                          <a:latin typeface="Times New Roman" panose="02020603050405020304" pitchFamily="18" charset="0"/>
                          <a:cs typeface="Times New Roman" panose="02020603050405020304" pitchFamily="18" charset="0"/>
                        </a:rPr>
                        <a:t>Tyramine</a:t>
                      </a:r>
                      <a:endParaRPr lang="en-US"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4135168922"/>
                  </a:ext>
                </a:extLst>
              </a:tr>
              <a:tr h="627017">
                <a:tc>
                  <a:txBody>
                    <a:bodyPr/>
                    <a:lstStyle/>
                    <a:p>
                      <a:r>
                        <a:rPr lang="en-US" sz="2800" dirty="0" smtClean="0">
                          <a:latin typeface="Times New Roman" panose="02020603050405020304" pitchFamily="18" charset="0"/>
                          <a:cs typeface="Times New Roman" panose="02020603050405020304" pitchFamily="18" charset="0"/>
                        </a:rPr>
                        <a:t>Tryptophan</a:t>
                      </a:r>
                      <a:endParaRPr lang="en-US" sz="2800" dirty="0">
                        <a:latin typeface="Times New Roman" panose="02020603050405020304" pitchFamily="18" charset="0"/>
                        <a:cs typeface="Times New Roman" panose="02020603050405020304" pitchFamily="18" charset="0"/>
                      </a:endParaRPr>
                    </a:p>
                  </a:txBody>
                  <a:tcPr/>
                </a:tc>
                <a:tc>
                  <a:txBody>
                    <a:bodyPr/>
                    <a:lstStyle/>
                    <a:p>
                      <a:r>
                        <a:rPr lang="en-US" sz="2800" dirty="0" smtClean="0">
                          <a:latin typeface="Times New Roman" panose="02020603050405020304" pitchFamily="18" charset="0"/>
                          <a:cs typeface="Times New Roman" panose="02020603050405020304" pitchFamily="18" charset="0"/>
                        </a:rPr>
                        <a:t>Tryptamine</a:t>
                      </a:r>
                      <a:endParaRPr lang="en-US" sz="28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57557239"/>
                  </a:ext>
                </a:extLst>
              </a:tr>
            </a:tbl>
          </a:graphicData>
        </a:graphic>
      </p:graphicFrame>
      <p:sp>
        <p:nvSpPr>
          <p:cNvPr id="3" name="TextBox 2"/>
          <p:cNvSpPr txBox="1"/>
          <p:nvPr/>
        </p:nvSpPr>
        <p:spPr>
          <a:xfrm>
            <a:off x="714360" y="1280160"/>
            <a:ext cx="9500871" cy="584775"/>
          </a:xfrm>
          <a:prstGeom prst="rect">
            <a:avLst/>
          </a:prstGeom>
          <a:noFill/>
        </p:spPr>
        <p:txBody>
          <a:bodyPr wrap="none" rtlCol="0">
            <a:spAutoFit/>
          </a:bodyPr>
          <a:lstStyle/>
          <a:p>
            <a:r>
              <a:rPr lang="en-US" sz="3200" b="1" dirty="0" smtClean="0">
                <a:latin typeface="Times New Roman" panose="02020603050405020304" pitchFamily="18" charset="0"/>
                <a:cs typeface="Times New Roman" panose="02020603050405020304" pitchFamily="18" charset="0"/>
              </a:rPr>
              <a:t>Some important amines and their parent amino acids</a:t>
            </a:r>
            <a:endParaRPr lang="en-US" sz="3200" b="1"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12416651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0093" y="138788"/>
            <a:ext cx="5799992" cy="530987"/>
          </a:xfrm>
          <a:solidFill>
            <a:schemeClr val="accent2"/>
          </a:solidFill>
        </p:spPr>
        <p:txBody>
          <a:bodyPr>
            <a:normAutofit fontScale="90000"/>
          </a:bodyPr>
          <a:lstStyle/>
          <a:p>
            <a:r>
              <a:rPr lang="en-US" dirty="0" smtClean="0">
                <a:latin typeface="Times New Roman" panose="02020603050405020304" pitchFamily="18" charset="0"/>
                <a:cs typeface="Times New Roman" panose="02020603050405020304" pitchFamily="18" charset="0"/>
              </a:rPr>
              <a:t>Amides</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182880" y="749808"/>
            <a:ext cx="12009120" cy="5427155"/>
          </a:xfrm>
        </p:spPr>
        <p:txBody>
          <a:bodyPr>
            <a:noAutofit/>
          </a:bodyPr>
          <a:lstStyle/>
          <a:p>
            <a:r>
              <a:rPr lang="en-US" dirty="0" smtClean="0">
                <a:latin typeface="Times New Roman" panose="02020603050405020304" pitchFamily="18" charset="0"/>
                <a:cs typeface="Times New Roman" panose="02020603050405020304" pitchFamily="18" charset="0"/>
              </a:rPr>
              <a:t>Asparagine and glutamine are important amide derivatives of the amino acids aspartic acid and glutamic acid. </a:t>
            </a:r>
            <a:endParaRPr lang="en-US" dirty="0">
              <a:latin typeface="Times New Roman" panose="02020603050405020304" pitchFamily="18" charset="0"/>
              <a:cs typeface="Times New Roman" panose="02020603050405020304" pitchFamily="18" charset="0"/>
            </a:endParaRPr>
          </a:p>
          <a:p>
            <a:r>
              <a:rPr lang="en-US" dirty="0" smtClean="0">
                <a:latin typeface="Times New Roman" panose="02020603050405020304" pitchFamily="18" charset="0"/>
                <a:cs typeface="Times New Roman" panose="02020603050405020304" pitchFamily="18" charset="0"/>
              </a:rPr>
              <a:t>These two amides are also classed as amino acids  and occur as components of proteins. They also occur as free amides and play an important role in transamination reactions.</a:t>
            </a:r>
          </a:p>
          <a:p>
            <a:r>
              <a:rPr lang="en-US" dirty="0" smtClean="0">
                <a:latin typeface="Times New Roman" panose="02020603050405020304" pitchFamily="18" charset="0"/>
                <a:cs typeface="Times New Roman" panose="02020603050405020304" pitchFamily="18" charset="0"/>
              </a:rPr>
              <a:t>Urea is an amide that is the main end product of nitrogen metabolism in mammals, but it also occurs in many plants and has been detected in wheat, soya bean, potato and cabbage.</a:t>
            </a:r>
          </a:p>
          <a:p>
            <a:r>
              <a:rPr lang="en-US" dirty="0" smtClean="0">
                <a:latin typeface="Times New Roman" panose="02020603050405020304" pitchFamily="18" charset="0"/>
                <a:cs typeface="Times New Roman" panose="02020603050405020304" pitchFamily="18" charset="0"/>
              </a:rPr>
              <a:t>In humans and other primates, uric acid is the end product of purine metabolism and is found in the urine.</a:t>
            </a:r>
          </a:p>
          <a:p>
            <a:r>
              <a:rPr lang="en-US" dirty="0" smtClean="0">
                <a:latin typeface="Times New Roman" panose="02020603050405020304" pitchFamily="18" charset="0"/>
                <a:cs typeface="Times New Roman" panose="02020603050405020304" pitchFamily="18" charset="0"/>
              </a:rPr>
              <a:t>In </a:t>
            </a:r>
            <a:r>
              <a:rPr lang="en-US" dirty="0" err="1" smtClean="0">
                <a:latin typeface="Times New Roman" panose="02020603050405020304" pitchFamily="18" charset="0"/>
                <a:cs typeface="Times New Roman" panose="02020603050405020304" pitchFamily="18" charset="0"/>
              </a:rPr>
              <a:t>subprimate</a:t>
            </a:r>
            <a:r>
              <a:rPr lang="en-US" dirty="0" smtClean="0">
                <a:latin typeface="Times New Roman" panose="02020603050405020304" pitchFamily="18" charset="0"/>
                <a:cs typeface="Times New Roman" panose="02020603050405020304" pitchFamily="18" charset="0"/>
              </a:rPr>
              <a:t> mammals the uric acid is </a:t>
            </a:r>
            <a:r>
              <a:rPr lang="en-US" dirty="0" err="1" smtClean="0">
                <a:latin typeface="Times New Roman" panose="02020603050405020304" pitchFamily="18" charset="0"/>
                <a:cs typeface="Times New Roman" panose="02020603050405020304" pitchFamily="18" charset="0"/>
              </a:rPr>
              <a:t>oxidised</a:t>
            </a:r>
            <a:r>
              <a:rPr lang="en-US" dirty="0" smtClean="0">
                <a:latin typeface="Times New Roman" panose="02020603050405020304" pitchFamily="18" charset="0"/>
                <a:cs typeface="Times New Roman" panose="02020603050405020304" pitchFamily="18" charset="0"/>
              </a:rPr>
              <a:t> to </a:t>
            </a:r>
            <a:r>
              <a:rPr lang="en-US" dirty="0" err="1" smtClean="0">
                <a:latin typeface="Times New Roman" panose="02020603050405020304" pitchFamily="18" charset="0"/>
                <a:cs typeface="Times New Roman" panose="02020603050405020304" pitchFamily="18" charset="0"/>
              </a:rPr>
              <a:t>allantoin</a:t>
            </a:r>
            <a:r>
              <a:rPr lang="en-US" dirty="0" smtClean="0">
                <a:latin typeface="Times New Roman" panose="02020603050405020304" pitchFamily="18" charset="0"/>
                <a:cs typeface="Times New Roman" panose="02020603050405020304" pitchFamily="18" charset="0"/>
              </a:rPr>
              <a:t> before being excreted.</a:t>
            </a:r>
          </a:p>
          <a:p>
            <a:r>
              <a:rPr lang="en-US" dirty="0" smtClean="0">
                <a:latin typeface="Times New Roman" panose="02020603050405020304" pitchFamily="18" charset="0"/>
                <a:cs typeface="Times New Roman" panose="02020603050405020304" pitchFamily="18" charset="0"/>
              </a:rPr>
              <a:t>In birds, uric acid is the principal end product of nitrogen metabolism and thus corresponds, in its function, to urea in mammals.</a:t>
            </a:r>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3096125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solidFill>
            <a:schemeClr val="accent2"/>
          </a:solidFill>
        </p:spPr>
        <p:txBody>
          <a:bodyPr>
            <a:normAutofit/>
          </a:bodyPr>
          <a:lstStyle/>
          <a:p>
            <a:r>
              <a:rPr lang="en-US" sz="6600" dirty="0" smtClean="0">
                <a:solidFill>
                  <a:schemeClr val="accent6">
                    <a:lumMod val="20000"/>
                    <a:lumOff val="80000"/>
                  </a:schemeClr>
                </a:solidFill>
                <a:latin typeface="Times New Roman" panose="02020603050405020304" pitchFamily="18" charset="0"/>
                <a:cs typeface="Times New Roman" panose="02020603050405020304" pitchFamily="18" charset="0"/>
              </a:rPr>
              <a:t>Nitrates</a:t>
            </a:r>
            <a:endParaRPr lang="en-US" sz="6600" dirty="0">
              <a:solidFill>
                <a:schemeClr val="accent6">
                  <a:lumMod val="20000"/>
                  <a:lumOff val="80000"/>
                </a:schemeClr>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pPr>
              <a:buFont typeface="Wingdings" panose="05000000000000000000" pitchFamily="2" charset="2"/>
              <a:buChar char="§"/>
            </a:pPr>
            <a:r>
              <a:rPr lang="en-US" sz="3200" dirty="0" smtClean="0">
                <a:latin typeface="Times New Roman" panose="02020603050405020304" pitchFamily="18" charset="0"/>
                <a:cs typeface="Times New Roman" panose="02020603050405020304" pitchFamily="18" charset="0"/>
              </a:rPr>
              <a:t>Nitrates may be present in plant materials and, whereas nitrate itself may not be toxic to animals, it is reduced readily under </a:t>
            </a:r>
            <a:r>
              <a:rPr lang="en-US" sz="3200" dirty="0" err="1" smtClean="0">
                <a:latin typeface="Times New Roman" panose="02020603050405020304" pitchFamily="18" charset="0"/>
                <a:cs typeface="Times New Roman" panose="02020603050405020304" pitchFamily="18" charset="0"/>
              </a:rPr>
              <a:t>favourable</a:t>
            </a:r>
            <a:r>
              <a:rPr lang="en-US" sz="3200" dirty="0" smtClean="0">
                <a:latin typeface="Times New Roman" panose="02020603050405020304" pitchFamily="18" charset="0"/>
                <a:cs typeface="Times New Roman" panose="02020603050405020304" pitchFamily="18" charset="0"/>
              </a:rPr>
              <a:t> conditions, as in the rumen, to nitrite, which is toxic.</a:t>
            </a:r>
          </a:p>
          <a:p>
            <a:pPr>
              <a:buFont typeface="Wingdings" panose="05000000000000000000" pitchFamily="2" charset="2"/>
              <a:buChar char="§"/>
            </a:pPr>
            <a:r>
              <a:rPr lang="en-US" sz="3200" dirty="0" smtClean="0">
                <a:latin typeface="Times New Roman" panose="02020603050405020304" pitchFamily="18" charset="0"/>
                <a:cs typeface="Times New Roman" panose="02020603050405020304" pitchFamily="18" charset="0"/>
              </a:rPr>
              <a:t> Oat hay poisoning is attributed to the relatively large amounts of nitrate present in green oats. </a:t>
            </a:r>
          </a:p>
          <a:p>
            <a:pPr>
              <a:buFont typeface="Wingdings" panose="05000000000000000000" pitchFamily="2" charset="2"/>
              <a:buChar char="§"/>
            </a:pPr>
            <a:r>
              <a:rPr lang="en-US" sz="3200" dirty="0" smtClean="0">
                <a:latin typeface="Times New Roman" panose="02020603050405020304" pitchFamily="18" charset="0"/>
                <a:cs typeface="Times New Roman" panose="02020603050405020304" pitchFamily="18" charset="0"/>
              </a:rPr>
              <a:t>Quite high levels of nitrate have been reported in herbage given heavy dressings of nitrogenous </a:t>
            </a:r>
            <a:r>
              <a:rPr lang="en-US" sz="3200" dirty="0" err="1" smtClean="0">
                <a:latin typeface="Times New Roman" panose="02020603050405020304" pitchFamily="18" charset="0"/>
                <a:cs typeface="Times New Roman" panose="02020603050405020304" pitchFamily="18" charset="0"/>
              </a:rPr>
              <a:t>fertilisers</a:t>
            </a:r>
            <a:r>
              <a:rPr lang="en-US" sz="3200" dirty="0" smtClean="0">
                <a:latin typeface="Times New Roman" panose="02020603050405020304" pitchFamily="18" charset="0"/>
                <a:cs typeface="Times New Roman" panose="02020603050405020304" pitchFamily="18" charset="0"/>
              </a:rPr>
              <a:t> .</a:t>
            </a:r>
            <a:endParaRPr lang="en-US"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54821269"/>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1" y="365125"/>
            <a:ext cx="8481646" cy="839421"/>
          </a:xfrm>
          <a:solidFill>
            <a:schemeClr val="accent2"/>
          </a:solidFill>
        </p:spPr>
        <p:txBody>
          <a:bodyPr>
            <a:normAutofit/>
          </a:bodyPr>
          <a:lstStyle/>
          <a:p>
            <a:r>
              <a:rPr lang="en-US" sz="3200" dirty="0" smtClean="0">
                <a:latin typeface="Times New Roman" panose="02020603050405020304" pitchFamily="18" charset="0"/>
                <a:cs typeface="Times New Roman" panose="02020603050405020304" pitchFamily="18" charset="0"/>
              </a:rPr>
              <a:t>ALKALOIDS</a:t>
            </a:r>
            <a:endParaRPr lang="en-US" sz="32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838200" y="1389888"/>
            <a:ext cx="10515600" cy="4787075"/>
          </a:xfrm>
        </p:spPr>
        <p:txBody>
          <a:bodyPr>
            <a:normAutofit/>
          </a:bodyPr>
          <a:lstStyle/>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These compounds are of particular interest since many of them have poisonous properties.</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 In plants, their presence is restricted to a few orders of the </a:t>
            </a:r>
            <a:r>
              <a:rPr lang="en-US" sz="2400" dirty="0" err="1" smtClean="0">
                <a:latin typeface="Times New Roman" panose="02020603050405020304" pitchFamily="18" charset="0"/>
                <a:cs typeface="Times New Roman" panose="02020603050405020304" pitchFamily="18" charset="0"/>
              </a:rPr>
              <a:t>dicotyledons</a:t>
            </a:r>
            <a:r>
              <a:rPr lang="en-US" sz="2400" dirty="0" smtClean="0">
                <a:latin typeface="Times New Roman" panose="02020603050405020304" pitchFamily="18" charset="0"/>
                <a:cs typeface="Times New Roman" panose="02020603050405020304" pitchFamily="18" charset="0"/>
              </a:rPr>
              <a:t>. </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The alkaloid in ragwort, for example, attacks the liver and much of this organ can be destroyed before symptoms appear. </a:t>
            </a:r>
          </a:p>
          <a:p>
            <a:pPr>
              <a:buFont typeface="Wingdings" panose="05000000000000000000" pitchFamily="2" charset="2"/>
              <a:buChar char="§"/>
            </a:pPr>
            <a:r>
              <a:rPr lang="en-US" sz="2400" dirty="0" smtClean="0">
                <a:latin typeface="Times New Roman" panose="02020603050405020304" pitchFamily="18" charset="0"/>
                <a:cs typeface="Times New Roman" panose="02020603050405020304" pitchFamily="18" charset="0"/>
              </a:rPr>
              <a:t>Another nutritionally significant source of alkaloids is the fungus ergot, which grows on cereal grains</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43508421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93511"/>
            <a:ext cx="10515600" cy="1325563"/>
          </a:xfrm>
        </p:spPr>
        <p:txBody>
          <a:bodyPr/>
          <a:lstStyle/>
          <a:p>
            <a:r>
              <a:rPr lang="en-US" dirty="0" smtClean="0"/>
              <a:t> </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2770388340"/>
              </p:ext>
            </p:extLst>
          </p:nvPr>
        </p:nvGraphicFramePr>
        <p:xfrm>
          <a:off x="838200" y="959802"/>
          <a:ext cx="10515600" cy="5919843"/>
        </p:xfrm>
        <a:graphic>
          <a:graphicData uri="http://schemas.openxmlformats.org/drawingml/2006/table">
            <a:tbl>
              <a:tblPr firstRow="1" bandRow="1">
                <a:tableStyleId>{5940675A-B579-460E-94D1-54222C63F5DA}</a:tableStyleId>
              </a:tblPr>
              <a:tblGrid>
                <a:gridCol w="5257800">
                  <a:extLst>
                    <a:ext uri="{9D8B030D-6E8A-4147-A177-3AD203B41FA5}">
                      <a16:colId xmlns:a16="http://schemas.microsoft.com/office/drawing/2014/main" val="1219588354"/>
                    </a:ext>
                  </a:extLst>
                </a:gridCol>
                <a:gridCol w="5257800">
                  <a:extLst>
                    <a:ext uri="{9D8B030D-6E8A-4147-A177-3AD203B41FA5}">
                      <a16:colId xmlns:a16="http://schemas.microsoft.com/office/drawing/2014/main" val="1493077212"/>
                    </a:ext>
                  </a:extLst>
                </a:gridCol>
              </a:tblGrid>
              <a:tr h="596663">
                <a:tc>
                  <a:txBody>
                    <a:bodyPr/>
                    <a:lstStyle/>
                    <a:p>
                      <a:r>
                        <a:rPr lang="en-US" sz="3200" dirty="0" smtClean="0">
                          <a:solidFill>
                            <a:schemeClr val="accent6">
                              <a:lumMod val="20000"/>
                              <a:lumOff val="80000"/>
                            </a:schemeClr>
                          </a:solidFill>
                        </a:rPr>
                        <a:t> Name</a:t>
                      </a:r>
                      <a:endParaRPr lang="en-US" sz="3200" dirty="0">
                        <a:solidFill>
                          <a:schemeClr val="accent6">
                            <a:lumMod val="20000"/>
                            <a:lumOff val="80000"/>
                          </a:schemeClr>
                        </a:solidFill>
                      </a:endParaRPr>
                    </a:p>
                  </a:txBody>
                  <a:tcPr>
                    <a:solidFill>
                      <a:schemeClr val="accent2"/>
                    </a:solidFill>
                  </a:tcPr>
                </a:tc>
                <a:tc>
                  <a:txBody>
                    <a:bodyPr/>
                    <a:lstStyle/>
                    <a:p>
                      <a:r>
                        <a:rPr lang="en-US" sz="3200" dirty="0" smtClean="0">
                          <a:solidFill>
                            <a:schemeClr val="accent6">
                              <a:lumMod val="20000"/>
                              <a:lumOff val="80000"/>
                            </a:schemeClr>
                          </a:solidFill>
                        </a:rPr>
                        <a:t>Source</a:t>
                      </a:r>
                      <a:endParaRPr lang="en-US" sz="3200" dirty="0">
                        <a:solidFill>
                          <a:schemeClr val="accent6">
                            <a:lumMod val="20000"/>
                            <a:lumOff val="80000"/>
                          </a:schemeClr>
                        </a:solidFill>
                      </a:endParaRPr>
                    </a:p>
                  </a:txBody>
                  <a:tcPr>
                    <a:solidFill>
                      <a:schemeClr val="accent2"/>
                    </a:solidFill>
                  </a:tcPr>
                </a:tc>
                <a:extLst>
                  <a:ext uri="{0D108BD9-81ED-4DB2-BD59-A6C34878D82A}">
                    <a16:rowId xmlns:a16="http://schemas.microsoft.com/office/drawing/2014/main" val="2079381493"/>
                  </a:ext>
                </a:extLst>
              </a:tr>
              <a:tr h="532318">
                <a:tc>
                  <a:txBody>
                    <a:bodyPr/>
                    <a:lstStyle/>
                    <a:p>
                      <a:r>
                        <a:rPr lang="en-US" sz="2400" dirty="0" smtClean="0">
                          <a:latin typeface="Times New Roman" panose="02020603050405020304" pitchFamily="18" charset="0"/>
                          <a:cs typeface="Times New Roman" panose="02020603050405020304" pitchFamily="18" charset="0"/>
                        </a:rPr>
                        <a:t>Coniine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Hemlock</a:t>
                      </a:r>
                      <a:endParaRPr lang="en-US" sz="24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528053785"/>
                  </a:ext>
                </a:extLst>
              </a:tr>
              <a:tr h="532318">
                <a:tc>
                  <a:txBody>
                    <a:bodyPr/>
                    <a:lstStyle/>
                    <a:p>
                      <a:r>
                        <a:rPr lang="en-US" sz="2400" dirty="0" smtClean="0">
                          <a:latin typeface="Times New Roman" panose="02020603050405020304" pitchFamily="18" charset="0"/>
                          <a:cs typeface="Times New Roman" panose="02020603050405020304" pitchFamily="18" charset="0"/>
                        </a:rPr>
                        <a:t>Nicotine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Tobacco</a:t>
                      </a:r>
                      <a:endParaRPr lang="en-US" sz="24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710453731"/>
                  </a:ext>
                </a:extLst>
              </a:tr>
              <a:tr h="532318">
                <a:tc>
                  <a:txBody>
                    <a:bodyPr/>
                    <a:lstStyle/>
                    <a:p>
                      <a:r>
                        <a:rPr lang="en-US" sz="2400" dirty="0" err="1" smtClean="0">
                          <a:latin typeface="Times New Roman" panose="02020603050405020304" pitchFamily="18" charset="0"/>
                          <a:cs typeface="Times New Roman" panose="02020603050405020304" pitchFamily="18" charset="0"/>
                        </a:rPr>
                        <a:t>Ricinine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Castor plant seeds</a:t>
                      </a:r>
                      <a:endParaRPr lang="en-US" sz="24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226618486"/>
                  </a:ext>
                </a:extLst>
              </a:tr>
              <a:tr h="532318">
                <a:tc>
                  <a:txBody>
                    <a:bodyPr/>
                    <a:lstStyle/>
                    <a:p>
                      <a:r>
                        <a:rPr lang="en-US" sz="2400" dirty="0" smtClean="0">
                          <a:latin typeface="Times New Roman" panose="02020603050405020304" pitchFamily="18" charset="0"/>
                          <a:cs typeface="Times New Roman" panose="02020603050405020304" pitchFamily="18" charset="0"/>
                        </a:rPr>
                        <a:t>Atropine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Deadly nightshade</a:t>
                      </a:r>
                      <a:endParaRPr lang="en-US" sz="24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910447509"/>
                  </a:ext>
                </a:extLst>
              </a:tr>
              <a:tr h="532318">
                <a:tc>
                  <a:txBody>
                    <a:bodyPr/>
                    <a:lstStyle/>
                    <a:p>
                      <a:r>
                        <a:rPr lang="en-US" sz="2400" dirty="0" smtClean="0">
                          <a:latin typeface="Times New Roman" panose="02020603050405020304" pitchFamily="18" charset="0"/>
                          <a:cs typeface="Times New Roman" panose="02020603050405020304" pitchFamily="18" charset="0"/>
                        </a:rPr>
                        <a:t>Cocaine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Leaves of coca plant</a:t>
                      </a:r>
                      <a:endParaRPr lang="en-US" sz="24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540686830"/>
                  </a:ext>
                </a:extLst>
              </a:tr>
              <a:tr h="532318">
                <a:tc>
                  <a:txBody>
                    <a:bodyPr/>
                    <a:lstStyle/>
                    <a:p>
                      <a:r>
                        <a:rPr lang="en-US" sz="2400" dirty="0" err="1" smtClean="0">
                          <a:latin typeface="Times New Roman" panose="02020603050405020304" pitchFamily="18" charset="0"/>
                          <a:cs typeface="Times New Roman" panose="02020603050405020304" pitchFamily="18" charset="0"/>
                        </a:rPr>
                        <a:t>Jacobine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Ragwort</a:t>
                      </a:r>
                      <a:endParaRPr lang="en-US" sz="2400"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8374929"/>
                  </a:ext>
                </a:extLst>
              </a:tr>
              <a:tr h="532318">
                <a:tc>
                  <a:txBody>
                    <a:bodyPr/>
                    <a:lstStyle/>
                    <a:p>
                      <a:r>
                        <a:rPr lang="en-US" sz="2400" dirty="0" smtClean="0">
                          <a:latin typeface="Times New Roman" panose="02020603050405020304" pitchFamily="18" charset="0"/>
                          <a:cs typeface="Times New Roman" panose="02020603050405020304" pitchFamily="18" charset="0"/>
                        </a:rPr>
                        <a:t>Quinine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Cinchona bark</a:t>
                      </a:r>
                    </a:p>
                  </a:txBody>
                  <a:tcPr/>
                </a:tc>
                <a:extLst>
                  <a:ext uri="{0D108BD9-81ED-4DB2-BD59-A6C34878D82A}">
                    <a16:rowId xmlns:a16="http://schemas.microsoft.com/office/drawing/2014/main" val="2009617261"/>
                  </a:ext>
                </a:extLst>
              </a:tr>
              <a:tr h="532318">
                <a:tc>
                  <a:txBody>
                    <a:bodyPr/>
                    <a:lstStyle/>
                    <a:p>
                      <a:r>
                        <a:rPr lang="en-US" sz="2400" dirty="0" smtClean="0">
                          <a:latin typeface="Times New Roman" panose="02020603050405020304" pitchFamily="18" charset="0"/>
                          <a:cs typeface="Times New Roman" panose="02020603050405020304" pitchFamily="18" charset="0"/>
                        </a:rPr>
                        <a:t>Strychnine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Seeds of </a:t>
                      </a:r>
                      <a:r>
                        <a:rPr lang="en-US" sz="2400" dirty="0" err="1" smtClean="0">
                          <a:latin typeface="Times New Roman" panose="02020603050405020304" pitchFamily="18" charset="0"/>
                          <a:cs typeface="Times New Roman" panose="02020603050405020304" pitchFamily="18" charset="0"/>
                        </a:rPr>
                        <a:t>Nuxvomica</a:t>
                      </a:r>
                      <a:endParaRPr lang="en-US" sz="2400" dirty="0" smtClean="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59543062"/>
                  </a:ext>
                </a:extLst>
              </a:tr>
              <a:tr h="532318">
                <a:tc>
                  <a:txBody>
                    <a:bodyPr/>
                    <a:lstStyle/>
                    <a:p>
                      <a:r>
                        <a:rPr lang="en-US" sz="2400" dirty="0" smtClean="0">
                          <a:latin typeface="Times New Roman" panose="02020603050405020304" pitchFamily="18" charset="0"/>
                          <a:cs typeface="Times New Roman" panose="02020603050405020304" pitchFamily="18" charset="0"/>
                        </a:rPr>
                        <a:t>Morphine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Dried latex of opium poppy</a:t>
                      </a:r>
                    </a:p>
                  </a:txBody>
                  <a:tcPr/>
                </a:tc>
                <a:extLst>
                  <a:ext uri="{0D108BD9-81ED-4DB2-BD59-A6C34878D82A}">
                    <a16:rowId xmlns:a16="http://schemas.microsoft.com/office/drawing/2014/main" val="2437477262"/>
                  </a:ext>
                </a:extLst>
              </a:tr>
              <a:tr h="532318">
                <a:tc>
                  <a:txBody>
                    <a:bodyPr/>
                    <a:lstStyle/>
                    <a:p>
                      <a:r>
                        <a:rPr lang="en-US" sz="2400" dirty="0" err="1" smtClean="0">
                          <a:latin typeface="Times New Roman" panose="02020603050405020304" pitchFamily="18" charset="0"/>
                          <a:cs typeface="Times New Roman" panose="02020603050405020304" pitchFamily="18" charset="0"/>
                        </a:rPr>
                        <a:t>Solanine</a:t>
                      </a:r>
                      <a:endParaRPr lang="en-US" sz="2400" dirty="0">
                        <a:latin typeface="Times New Roman" panose="02020603050405020304" pitchFamily="18" charset="0"/>
                        <a:cs typeface="Times New Roman" panose="02020603050405020304" pitchFamily="18" charset="0"/>
                      </a:endParaRPr>
                    </a:p>
                  </a:txBody>
                  <a:tcPr/>
                </a:tc>
                <a:tc>
                  <a:txBody>
                    <a:bodyPr/>
                    <a:lstStyle/>
                    <a:p>
                      <a:r>
                        <a:rPr lang="en-US" sz="2400" dirty="0" smtClean="0">
                          <a:latin typeface="Times New Roman" panose="02020603050405020304" pitchFamily="18" charset="0"/>
                          <a:cs typeface="Times New Roman" panose="02020603050405020304" pitchFamily="18" charset="0"/>
                        </a:rPr>
                        <a:t>Unripe potatoes and potato sprouts</a:t>
                      </a:r>
                    </a:p>
                  </a:txBody>
                  <a:tcPr/>
                </a:tc>
                <a:extLst>
                  <a:ext uri="{0D108BD9-81ED-4DB2-BD59-A6C34878D82A}">
                    <a16:rowId xmlns:a16="http://schemas.microsoft.com/office/drawing/2014/main" val="3425839681"/>
                  </a:ext>
                </a:extLst>
              </a:tr>
            </a:tbl>
          </a:graphicData>
        </a:graphic>
      </p:graphicFrame>
      <p:sp>
        <p:nvSpPr>
          <p:cNvPr id="5" name="TextBox 4"/>
          <p:cNvSpPr txBox="1"/>
          <p:nvPr/>
        </p:nvSpPr>
        <p:spPr>
          <a:xfrm>
            <a:off x="1060704" y="375027"/>
            <a:ext cx="7901522" cy="584775"/>
          </a:xfrm>
          <a:prstGeom prst="rect">
            <a:avLst/>
          </a:prstGeom>
          <a:noFill/>
        </p:spPr>
        <p:txBody>
          <a:bodyPr wrap="none" rtlCol="0">
            <a:spAutoFit/>
          </a:bodyPr>
          <a:lstStyle/>
          <a:p>
            <a:r>
              <a:rPr lang="en-US" sz="3200" dirty="0" smtClean="0">
                <a:latin typeface="Times New Roman" panose="02020603050405020304" pitchFamily="18" charset="0"/>
                <a:cs typeface="Times New Roman" panose="02020603050405020304" pitchFamily="18" charset="0"/>
              </a:rPr>
              <a:t>Some </a:t>
            </a:r>
            <a:r>
              <a:rPr lang="en-US" sz="3200" dirty="0" err="1" smtClean="0">
                <a:latin typeface="Times New Roman" panose="02020603050405020304" pitchFamily="18" charset="0"/>
                <a:cs typeface="Times New Roman" panose="02020603050405020304" pitchFamily="18" charset="0"/>
              </a:rPr>
              <a:t>importmant</a:t>
            </a:r>
            <a:r>
              <a:rPr lang="en-US" sz="3200" dirty="0" smtClean="0">
                <a:latin typeface="Times New Roman" panose="02020603050405020304" pitchFamily="18" charset="0"/>
                <a:cs typeface="Times New Roman" panose="02020603050405020304" pitchFamily="18" charset="0"/>
              </a:rPr>
              <a:t> alkaloids occurring in plants</a:t>
            </a:r>
            <a:endParaRPr lang="en-US"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7586519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3883655" y="1883758"/>
            <a:ext cx="4373890" cy="1569660"/>
          </a:xfrm>
          <a:prstGeom prst="rect">
            <a:avLst/>
          </a:prstGeom>
        </p:spPr>
        <p:txBody>
          <a:bodyPr wrap="none">
            <a:spAutoFit/>
          </a:bodyPr>
          <a:lstStyle/>
          <a:p>
            <a:pPr algn="ctr"/>
            <a:r>
              <a:rPr lang="en-US" sz="9600" b="1" cap="none" spc="0" dirty="0" smtClean="0">
                <a:ln w="12700">
                  <a:solidFill>
                    <a:schemeClr val="tx2">
                      <a:lumMod val="75000"/>
                    </a:schemeClr>
                  </a:solidFill>
                  <a:prstDash val="solid"/>
                </a:ln>
                <a:pattFill prst="dkUpDiag">
                  <a:fgClr>
                    <a:schemeClr val="tx2"/>
                  </a:fgClr>
                  <a:bgClr>
                    <a:schemeClr val="tx2">
                      <a:lumMod val="20000"/>
                      <a:lumOff val="80000"/>
                    </a:schemeClr>
                  </a:bgClr>
                </a:pattFill>
                <a:effectLst>
                  <a:outerShdw dist="38100" dir="2640000" algn="bl" rotWithShape="0">
                    <a:schemeClr val="tx2">
                      <a:lumMod val="75000"/>
                    </a:schemeClr>
                  </a:outerShdw>
                </a:effectLst>
              </a:rPr>
              <a:t>THANKS</a:t>
            </a:r>
            <a:endParaRPr lang="en-US" sz="9600" b="1" cap="none" spc="0" dirty="0">
              <a:ln w="12700">
                <a:solidFill>
                  <a:schemeClr val="tx2">
                    <a:lumMod val="75000"/>
                  </a:schemeClr>
                </a:solidFill>
                <a:prstDash val="solid"/>
              </a:ln>
              <a:pattFill prst="dkUpDiag">
                <a:fgClr>
                  <a:schemeClr val="tx2"/>
                </a:fgClr>
                <a:bgClr>
                  <a:schemeClr val="tx2">
                    <a:lumMod val="20000"/>
                    <a:lumOff val="80000"/>
                  </a:schemeClr>
                </a:bgClr>
              </a:pattFill>
              <a:effectLst>
                <a:outerShdw dist="38100" dir="2640000" algn="bl" rotWithShape="0">
                  <a:schemeClr val="tx2">
                    <a:lumMod val="75000"/>
                  </a:schemeClr>
                </a:outerShdw>
              </a:effectLst>
            </a:endParaRPr>
          </a:p>
        </p:txBody>
      </p:sp>
    </p:spTree>
    <p:extLst>
      <p:ext uri="{BB962C8B-B14F-4D97-AF65-F5344CB8AC3E}">
        <p14:creationId xmlns:p14="http://schemas.microsoft.com/office/powerpoint/2010/main" val="1735499102"/>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docProps/app.xml><?xml version="1.0" encoding="utf-8"?>
<Properties xmlns="http://schemas.openxmlformats.org/officeDocument/2006/extended-properties" xmlns:vt="http://schemas.openxmlformats.org/officeDocument/2006/docPropsVTypes">
  <Template>Retrospect</Template>
  <TotalTime>171</TotalTime>
  <Words>1878</Words>
  <Application>Microsoft Office PowerPoint</Application>
  <PresentationFormat>Widescreen</PresentationFormat>
  <Paragraphs>130</Paragraphs>
  <Slides>18</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18</vt:i4>
      </vt:variant>
    </vt:vector>
  </HeadingPairs>
  <TitlesOfParts>
    <vt:vector size="24" baseType="lpstr">
      <vt:lpstr>Arial</vt:lpstr>
      <vt:lpstr>Calibri</vt:lpstr>
      <vt:lpstr>Calibri Light</vt:lpstr>
      <vt:lpstr>Times New Roman</vt:lpstr>
      <vt:lpstr>Wingdings</vt:lpstr>
      <vt:lpstr>Retrospect</vt:lpstr>
      <vt:lpstr>BIHAR ANIMAL SCIENCUNIVERSITY BIHAR VETERINARY COLLEGE, PATNA</vt:lpstr>
      <vt:lpstr>CLASSIFICATION OF PROTEINS</vt:lpstr>
      <vt:lpstr>PowerPoint Presentation</vt:lpstr>
      <vt:lpstr>B. Globular Proteins</vt:lpstr>
      <vt:lpstr>2. Conjugate Proteins</vt:lpstr>
      <vt:lpstr>PowerPoint Presentation</vt:lpstr>
      <vt:lpstr>PowerPoint Presentation</vt:lpstr>
      <vt:lpstr>PowerPoint Presentation</vt:lpstr>
      <vt:lpstr>PowerPoint Presentation</vt:lpstr>
      <vt:lpstr>PowerPoint Presentation</vt:lpstr>
      <vt:lpstr>Other Nitrogenous Compounds</vt:lpstr>
      <vt:lpstr>PowerPoint Presentation</vt:lpstr>
      <vt:lpstr>PowerPoint Presentation</vt:lpstr>
      <vt:lpstr>Amides</vt:lpstr>
      <vt:lpstr>Nitrates</vt:lpstr>
      <vt:lpstr>ALKALOIDS</vt:lpstr>
      <vt:lpstr> </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BIHAR ANIMAL SCIENCUNIVERSITY                   BIHAR VETERINARY COLLEGE, PATNA</dc:title>
  <dc:creator>Administrator</dc:creator>
  <cp:lastModifiedBy>Administrator</cp:lastModifiedBy>
  <cp:revision>22</cp:revision>
  <dcterms:created xsi:type="dcterms:W3CDTF">2020-10-05T04:41:52Z</dcterms:created>
  <dcterms:modified xsi:type="dcterms:W3CDTF">2020-10-09T10:01:44Z</dcterms:modified>
</cp:coreProperties>
</file>