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6" r:id="rId3"/>
    <p:sldId id="287" r:id="rId4"/>
    <p:sldId id="288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90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13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6D6BA-7A9C-47EC-B87C-76D7D767ADEB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FE690-9BEC-4408-9855-FA6A0653C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FE690-9BEC-4408-9855-FA6A0653C60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9539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Clinical Examination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Dr. </a:t>
            </a:r>
            <a:r>
              <a:rPr lang="en-US" b="1" dirty="0" err="1" smtClean="0">
                <a:solidFill>
                  <a:srgbClr val="00CC00"/>
                </a:solidFill>
                <a:latin typeface="Bodoni MT" pitchFamily="18" charset="0"/>
              </a:rPr>
              <a:t>Pallav</a:t>
            </a: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  <a:latin typeface="Bodoni MT" pitchFamily="18" charset="0"/>
              </a:rPr>
              <a:t>Shekhar</a:t>
            </a:r>
            <a:endParaRPr lang="en-US" b="1" dirty="0" smtClean="0">
              <a:solidFill>
                <a:srgbClr val="00CC00"/>
              </a:solidFill>
              <a:latin typeface="Bodoni MT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&amp;</a:t>
            </a:r>
            <a:endParaRPr lang="en-US" b="1" dirty="0" smtClean="0">
              <a:solidFill>
                <a:srgbClr val="00CC00"/>
              </a:solidFill>
              <a:latin typeface="Bodoni MT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Dr</a:t>
            </a: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. Vivek Kr. Singh 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Assistant Professor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Bihar Veterinary College</a:t>
            </a: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 </a:t>
            </a:r>
            <a:endParaRPr lang="en-US" b="1" dirty="0" smtClean="0">
              <a:solidFill>
                <a:srgbClr val="00CC00"/>
              </a:solidFill>
              <a:latin typeface="Bodoni MT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Parts of a stethoscope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solidFill>
                  <a:srgbClr val="FF0000"/>
                </a:solidFill>
              </a:rPr>
              <a:t>Chest piece with diaphragm</a:t>
            </a:r>
          </a:p>
          <a:p>
            <a:pPr lvl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0"/>
            <a:r>
              <a:rPr lang="en-US" sz="2400" dirty="0" smtClean="0">
                <a:solidFill>
                  <a:srgbClr val="FF0000"/>
                </a:solidFill>
              </a:rPr>
              <a:t>Connecting/conducting tube</a:t>
            </a:r>
          </a:p>
          <a:p>
            <a:pPr lvl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0"/>
            <a:r>
              <a:rPr lang="en-US" sz="2400" dirty="0" smtClean="0">
                <a:solidFill>
                  <a:srgbClr val="FF0000"/>
                </a:solidFill>
              </a:rPr>
              <a:t>Ear pieces(2)</a:t>
            </a:r>
          </a:p>
          <a:p>
            <a:endParaRPr lang="en-US" sz="2400" dirty="0"/>
          </a:p>
        </p:txBody>
      </p:sp>
      <p:pic>
        <p:nvPicPr>
          <p:cNvPr id="7" name="Content Placeholder 6" descr="H:\VMD-411 2018-19\Stethoscope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4419600" cy="45259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Succussion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also a combined method of physical examination where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shaking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body from side to side and simultaneous auscultation are done to detect the presence of fluid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RECORDING OF BODY TEMPERATURE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Short bulb clinical thermometer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general rule the thermometer should be left in place for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minutes</a:t>
            </a:r>
          </a:p>
          <a:p>
            <a:pPr lvl="0"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Hyperthermia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simple elevation of the temperature past the critical point, as in heat stroke. </a:t>
            </a:r>
          </a:p>
          <a:p>
            <a:pPr lvl="0"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Fever or pyrexia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state where Hyperthermia is combined with toxaemia, as in most infectious diseases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Hypothermia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subnormal body temperature, occur in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shock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Circulatory collapse(as in parturient paresis and acute rumen impaction of cattle),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hypothyroidism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just before death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most diseases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595"/>
          <a:ext cx="8229600" cy="5886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987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Species </a:t>
                      </a:r>
                      <a:endParaRPr lang="en-US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Normal temperature </a:t>
                      </a:r>
                      <a:endParaRPr lang="en-US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Critical point </a:t>
                      </a:r>
                      <a:endParaRPr lang="en-US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87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Horse </a:t>
                      </a:r>
                      <a:endParaRPr lang="en-US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36.6°C(99.5°F)</a:t>
                      </a:r>
                      <a:endParaRPr lang="en-US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39.0°C(102.0°F)</a:t>
                      </a:r>
                      <a:endParaRPr lang="en-US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87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Cattle </a:t>
                      </a:r>
                      <a:endParaRPr lang="en-US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38.5°C(101°F)</a:t>
                      </a:r>
                      <a:endParaRPr lang="en-US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39°C(103.0°F)</a:t>
                      </a:r>
                      <a:endParaRPr lang="en-US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87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Calf </a:t>
                      </a:r>
                      <a:r>
                        <a:rPr lang="en-US" sz="2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up to </a:t>
                      </a:r>
                      <a:r>
                        <a:rPr lang="en-US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year </a:t>
                      </a:r>
                      <a:endParaRPr lang="en-US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39.2°C(102.5°F)</a:t>
                      </a:r>
                      <a:endParaRPr lang="en-US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87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Pig </a:t>
                      </a:r>
                      <a:endParaRPr lang="en-US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39.0°C(102.0°F)</a:t>
                      </a:r>
                      <a:endParaRPr lang="en-US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40.0°C(103.5°F)</a:t>
                      </a:r>
                      <a:endParaRPr lang="en-US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87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Sheep</a:t>
                      </a:r>
                      <a:endParaRPr lang="en-US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39.0°C(102.0°F)</a:t>
                      </a:r>
                      <a:endParaRPr lang="en-US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40.0°C(104.0°F)</a:t>
                      </a:r>
                      <a:endParaRPr lang="en-US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87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Goat </a:t>
                      </a:r>
                      <a:endParaRPr lang="en-US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39.5°C(103.0°F)</a:t>
                      </a:r>
                      <a:endParaRPr lang="en-US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40.0°C(105.0°F)</a:t>
                      </a:r>
                      <a:endParaRPr lang="en-US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87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Poultry </a:t>
                      </a:r>
                      <a:endParaRPr lang="en-US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41.6°C(106.0°F)</a:t>
                      </a:r>
                      <a:endParaRPr lang="en-US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87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Dog </a:t>
                      </a:r>
                      <a:endParaRPr lang="en-US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38.5°C(101.5°F)</a:t>
                      </a:r>
                      <a:endParaRPr lang="en-US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87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Cat </a:t>
                      </a:r>
                      <a:endParaRPr lang="en-US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38.5°C(101.5°F) </a:t>
                      </a:r>
                      <a:endParaRPr lang="en-US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87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Foal </a:t>
                      </a:r>
                      <a:endParaRPr lang="en-US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38°C(100.5°F) </a:t>
                      </a:r>
                      <a:endParaRPr lang="en-US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RECORDING OF PULSE RATE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Pulse is the expansion and elongation of the arterial wall imparted by the column of arterial wall due to contraction of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left ventricle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5448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Mangal"/>
                        </a:rPr>
                        <a:t>Species 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Mangal"/>
                        </a:rPr>
                        <a:t>                      Site </a:t>
                      </a:r>
                      <a:endParaRPr lang="en-US" sz="11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647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Cattle, buffalo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Mangal"/>
                        </a:rPr>
                        <a:t>Middle coccygeal or facial arteries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647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Horse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External maxillary artery transverse facial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Mangal"/>
                        </a:rPr>
                        <a:t>artery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647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Sheep and goat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Femoral artery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647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Mangal"/>
                        </a:rPr>
                        <a:t>Dog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Femoral artery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647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Mangal"/>
                        </a:rPr>
                        <a:t>Cat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Femoral artery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647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Mangal"/>
                        </a:rPr>
                        <a:t>Pig(small)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Femoral artery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647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Mangal"/>
                        </a:rPr>
                        <a:t>Pig(large)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Middle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Mangal"/>
                        </a:rPr>
                        <a:t>coccygeal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Jugular pulse: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Pulsation of jugular vein is known as jugular pulse. It is observed in the case of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traumatic pericarditis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competence of tricuspid valve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794"/>
          <a:ext cx="82296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17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       Species 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Mangal"/>
                        </a:rPr>
                        <a:t>   Pulse rate/ min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517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Adult horse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Mangal"/>
                        </a:rPr>
                        <a:t>30-40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517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Foals up to 1yr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Mangal"/>
                        </a:rPr>
                        <a:t>70-80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517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Adult cattle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Mangal"/>
                        </a:rPr>
                        <a:t>60-80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517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Young calves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Mangal"/>
                        </a:rPr>
                        <a:t>100-120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517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Sheep and goat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70-90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517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Pig(young)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60-90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517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Mangal"/>
                        </a:rPr>
                        <a:t>Pig(large)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80-120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517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Mangal"/>
                        </a:rPr>
                        <a:t>Dog(large)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70-90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517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Mangal"/>
                        </a:rPr>
                        <a:t>Dog(small)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90-120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517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Mangal"/>
                        </a:rPr>
                        <a:t>Cat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100-130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517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Mangal"/>
                        </a:rPr>
                        <a:t>Fowl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130-160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517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Mangal"/>
                        </a:rPr>
                        <a:t>Camel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32-50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517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Mangal"/>
                        </a:rPr>
                        <a:t>Elephant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Mangal"/>
                        </a:rPr>
                        <a:t>20-30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RECORDING OF RESPIRATORY RATE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Respiration</a:t>
            </a:r>
            <a:r>
              <a:rPr lang="en-IN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is the inhalation &amp; exhalation of air from the lung. The respiratory mechanism is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governed by respiratory centre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&amp; the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centre is located in the medulla oblongata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Clinical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Distant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Examination</a:t>
            </a:r>
          </a:p>
          <a:p>
            <a:pPr lvl="0"/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Physical Examination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 of respiration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Thoracic respiration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: Thoracic muscles are predominantly involved in the process of respiration, observed in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dogs &amp; cats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Thoraco-lumbar/abdominal respiration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: Both Thoracic &amp; abdominal muscle are equally in respiration &amp; observed in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horses, mule, donkey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Abdominal respiration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: Abdominal muscles are predominantly involved &amp; are observed in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cattle, buffalo, sheep &amp; goat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560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01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 dirty="0">
                          <a:latin typeface="Times New Roman"/>
                          <a:ea typeface="Times New Roman"/>
                          <a:cs typeface="Mangal"/>
                        </a:rPr>
                        <a:t>Species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Respiration rate /minute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Species 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Respiration rate /minute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901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Adult horses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8-14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Sheep &amp; goat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18-30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901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Foals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14-16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Pig 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16-18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901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Adult cattle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16-22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Dog 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14-30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901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Young calves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27-30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Cat 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20-30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9017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Buffalo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 dirty="0">
                          <a:latin typeface="Times New Roman"/>
                          <a:ea typeface="Times New Roman"/>
                          <a:cs typeface="Mangal"/>
                        </a:rPr>
                        <a:t>22-28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>
                          <a:latin typeface="Times New Roman"/>
                          <a:ea typeface="Times New Roman"/>
                          <a:cs typeface="Mangal"/>
                        </a:rPr>
                        <a:t>Fowl 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2400" dirty="0">
                          <a:latin typeface="Times New Roman"/>
                          <a:ea typeface="Times New Roman"/>
                          <a:cs typeface="Mangal"/>
                        </a:rPr>
                        <a:t>15-30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Prolongation of inspiration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 usually due to obstruction of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upper respiratory tract</a:t>
            </a:r>
          </a:p>
          <a:p>
            <a:pPr lvl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Prolongation of the expiration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 often due to failure of normal lung collapse, as in emphysema (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Lower respiratory track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Examination of Mucous Membrane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Yellow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mucous membrane-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Jaundice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Pale and watery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anaemia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Pale  and dry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shock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Brick 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arsenic poisoning</a:t>
            </a:r>
          </a:p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Bluish mucosa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cyanosis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eneedfun.com/wp-content/uploads/2016/11/Thank-You-Pictures-1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431" y="914400"/>
            <a:ext cx="8553769" cy="535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Distant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Examination (INSPECTION)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means visual examination of the patient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from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distance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includes examination of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Behavior and general appearance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Behavior is a reflection of the animal’s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health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Separation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an animal from its group is often an indication of illness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PHYSICAL EXAMINATION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PALPATION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Palpation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an act of handling tissues, organs or parts of animal body. It is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close physical examination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 of palpation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 palpation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the finger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Indirect palpation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a probe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PERCUSSION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Percussion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an act performed by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striking or tapping a part of the body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In percussion, the body surface is struck so as to set deep parts in vibration and cause to emit audible sounds.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Direct or immediate 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Performed with the fingers using one hand as a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plexor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percussion hammer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other as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pleximeter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Indirect or mediate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performed using percussion hammer on a pleximeter disk in large animals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</a:rPr>
              <a:t>Ballottement</a:t>
            </a:r>
            <a:r>
              <a:rPr lang="en-US" sz="2800" dirty="0" smtClean="0"/>
              <a:t>: Ballottement is a technique used to detect floating viscera or masses in the abdominal cavity. Using the extended fingers or the clenched fist the abdominal wall is palpated vigorously with a firm push to move the organ or masses away and then allow it to rebound on to the fingertips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724400"/>
            <a:ext cx="79248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0000"/>
                </a:solidFill>
              </a:rPr>
              <a:t>                     </a:t>
            </a:r>
            <a:r>
              <a:rPr lang="en-US" sz="2000" b="1" dirty="0" smtClean="0">
                <a:solidFill>
                  <a:schemeClr val="tx1"/>
                </a:solidFill>
              </a:rPr>
              <a:t>Ballottement / Tactile percussion =  Palpation + Percussion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AUSCULTATION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Auscultation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method of listening to the functional sounds produced by internal organs It is routinely used to assess heart sounds, lung sounds and gastrointestinal sounds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Auscultation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 listening to the sounds produced by organ movement. It is performed by placing the ear to the body surface over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Indirect Auscultation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Indirect auscultation is performed with the aid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stethoscope or phonendoscope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It is the preferred technique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829</Words>
  <Application>Microsoft Office PowerPoint</Application>
  <PresentationFormat>On-screen Show (4:3)</PresentationFormat>
  <Paragraphs>162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Clinical Examination</vt:lpstr>
      <vt:lpstr>Clinical Examination</vt:lpstr>
      <vt:lpstr>Distant Examination (INSPECTION) </vt:lpstr>
      <vt:lpstr>PHYSICAL EXAMINATION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Examination of Mucous Membrane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Examination</dc:title>
  <dc:creator>hp</dc:creator>
  <cp:lastModifiedBy>Windows User</cp:lastModifiedBy>
  <cp:revision>8</cp:revision>
  <dcterms:created xsi:type="dcterms:W3CDTF">2006-08-16T00:00:00Z</dcterms:created>
  <dcterms:modified xsi:type="dcterms:W3CDTF">2020-10-09T04:19:35Z</dcterms:modified>
</cp:coreProperties>
</file>