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7" r:id="rId2"/>
    <p:sldId id="257" r:id="rId3"/>
    <p:sldId id="258" r:id="rId4"/>
    <p:sldId id="340" r:id="rId5"/>
    <p:sldId id="347" r:id="rId6"/>
    <p:sldId id="341" r:id="rId7"/>
    <p:sldId id="342" r:id="rId8"/>
    <p:sldId id="343" r:id="rId9"/>
    <p:sldId id="348" r:id="rId10"/>
    <p:sldId id="344" r:id="rId11"/>
    <p:sldId id="34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DA6208-1EA6-4E44-979A-DA3C96650319}" type="doc">
      <dgm:prSet loTypeId="urn:microsoft.com/office/officeart/2005/8/layout/hList6" loCatId="list" qsTypeId="urn:microsoft.com/office/officeart/2005/8/quickstyle/simple1" qsCatId="simple" csTypeId="urn:microsoft.com/office/officeart/2005/8/colors/colorful1" csCatId="colorful" phldr="1"/>
      <dgm:spPr/>
      <dgm:t>
        <a:bodyPr/>
        <a:lstStyle/>
        <a:p>
          <a:endParaRPr lang="en-IN"/>
        </a:p>
      </dgm:t>
    </dgm:pt>
    <dgm:pt modelId="{230FE10F-DD23-423A-93C9-B7320C24A052}">
      <dgm:prSet phldrT="[Text]" custT="1"/>
      <dgm:spPr/>
      <dgm:t>
        <a:bodyPr/>
        <a:lstStyle/>
        <a:p>
          <a:r>
            <a:rPr lang="en-US" sz="2000" dirty="0" err="1">
              <a:latin typeface="Caxton-BoldItalic"/>
            </a:rPr>
            <a:t>Ist</a:t>
          </a:r>
          <a:r>
            <a:rPr lang="en-US" sz="2000" dirty="0">
              <a:latin typeface="Caxton-BoldItalic"/>
            </a:rPr>
            <a:t> Phase</a:t>
          </a:r>
          <a:endParaRPr lang="en-IN" sz="2000" dirty="0">
            <a:latin typeface="Caxton-BoldItalic"/>
          </a:endParaRPr>
        </a:p>
      </dgm:t>
    </dgm:pt>
    <dgm:pt modelId="{F52893A5-F964-48ED-9C8C-F152AB8FC3F1}" type="parTrans" cxnId="{2CD874B1-727A-4773-BC5A-207D1BF39D52}">
      <dgm:prSet/>
      <dgm:spPr/>
      <dgm:t>
        <a:bodyPr/>
        <a:lstStyle/>
        <a:p>
          <a:endParaRPr lang="en-IN"/>
        </a:p>
      </dgm:t>
    </dgm:pt>
    <dgm:pt modelId="{0548E158-382E-4BC6-AAB7-931633856581}" type="sibTrans" cxnId="{2CD874B1-727A-4773-BC5A-207D1BF39D52}">
      <dgm:prSet/>
      <dgm:spPr/>
      <dgm:t>
        <a:bodyPr/>
        <a:lstStyle/>
        <a:p>
          <a:endParaRPr lang="en-IN"/>
        </a:p>
      </dgm:t>
    </dgm:pt>
    <dgm:pt modelId="{29010BA9-CFBA-44D8-AED7-A1A46AB417FD}">
      <dgm:prSet phldrT="[Text]" custT="1"/>
      <dgm:spPr/>
      <dgm:t>
        <a:bodyPr/>
        <a:lstStyle/>
        <a:p>
          <a:r>
            <a:rPr lang="en-US" sz="2000" dirty="0">
              <a:latin typeface="Caxton-BoldItalic"/>
            </a:rPr>
            <a:t>Economic development</a:t>
          </a:r>
          <a:endParaRPr lang="en-IN" sz="2000" dirty="0">
            <a:latin typeface="Caxton-BoldItalic"/>
          </a:endParaRPr>
        </a:p>
      </dgm:t>
    </dgm:pt>
    <dgm:pt modelId="{FE54708E-7196-4E6F-BA34-7F9E1583F77E}" type="parTrans" cxnId="{8DF1E4BF-70A2-4FC4-976F-B849C9CC4D0E}">
      <dgm:prSet/>
      <dgm:spPr/>
      <dgm:t>
        <a:bodyPr/>
        <a:lstStyle/>
        <a:p>
          <a:endParaRPr lang="en-IN"/>
        </a:p>
      </dgm:t>
    </dgm:pt>
    <dgm:pt modelId="{1CCA6003-29D4-4370-AE72-599097259FFF}" type="sibTrans" cxnId="{8DF1E4BF-70A2-4FC4-976F-B849C9CC4D0E}">
      <dgm:prSet/>
      <dgm:spPr/>
      <dgm:t>
        <a:bodyPr/>
        <a:lstStyle/>
        <a:p>
          <a:endParaRPr lang="en-IN"/>
        </a:p>
      </dgm:t>
    </dgm:pt>
    <dgm:pt modelId="{A77839F5-8788-4FAD-ADBF-3DEA79D06442}">
      <dgm:prSet phldrT="[Text]" custT="1"/>
      <dgm:spPr/>
      <dgm:t>
        <a:bodyPr/>
        <a:lstStyle/>
        <a:p>
          <a:r>
            <a:rPr lang="en-US" sz="2000" dirty="0">
              <a:latin typeface="Caxton-BoldItalic"/>
            </a:rPr>
            <a:t>Trickle down effect</a:t>
          </a:r>
          <a:endParaRPr lang="en-IN" sz="2000" dirty="0">
            <a:latin typeface="Caxton-BoldItalic"/>
          </a:endParaRPr>
        </a:p>
      </dgm:t>
    </dgm:pt>
    <dgm:pt modelId="{AD9F1E70-65F5-4D72-8016-B21F239A9424}" type="parTrans" cxnId="{9AF262FF-ED0D-4CA5-9BF3-D765B6BCFF66}">
      <dgm:prSet/>
      <dgm:spPr/>
      <dgm:t>
        <a:bodyPr/>
        <a:lstStyle/>
        <a:p>
          <a:endParaRPr lang="en-IN"/>
        </a:p>
      </dgm:t>
    </dgm:pt>
    <dgm:pt modelId="{351EB463-34E1-4673-8AE2-C9DF00F84082}" type="sibTrans" cxnId="{9AF262FF-ED0D-4CA5-9BF3-D765B6BCFF66}">
      <dgm:prSet/>
      <dgm:spPr/>
      <dgm:t>
        <a:bodyPr/>
        <a:lstStyle/>
        <a:p>
          <a:endParaRPr lang="en-IN"/>
        </a:p>
      </dgm:t>
    </dgm:pt>
    <dgm:pt modelId="{8DB2F76B-1D16-4A2C-8F73-B5080CC6668D}">
      <dgm:prSet phldrT="[Text]" custT="1"/>
      <dgm:spPr/>
      <dgm:t>
        <a:bodyPr/>
        <a:lstStyle/>
        <a:p>
          <a:r>
            <a:rPr lang="en-US" sz="1800" dirty="0" err="1">
              <a:latin typeface="Caxton-BoldItalic"/>
            </a:rPr>
            <a:t>IInd</a:t>
          </a:r>
          <a:r>
            <a:rPr lang="en-US" sz="1800" dirty="0">
              <a:latin typeface="Caxton-BoldItalic"/>
            </a:rPr>
            <a:t> Phase</a:t>
          </a:r>
          <a:endParaRPr lang="en-IN" sz="1800" dirty="0">
            <a:latin typeface="Caxton-BoldItalic"/>
          </a:endParaRPr>
        </a:p>
      </dgm:t>
    </dgm:pt>
    <dgm:pt modelId="{20D3D1B5-A74C-4599-825D-425D58637865}" type="parTrans" cxnId="{65ABDCA0-F57B-4D12-BB3D-0DA91F2C2771}">
      <dgm:prSet/>
      <dgm:spPr/>
      <dgm:t>
        <a:bodyPr/>
        <a:lstStyle/>
        <a:p>
          <a:endParaRPr lang="en-IN"/>
        </a:p>
      </dgm:t>
    </dgm:pt>
    <dgm:pt modelId="{4E88BA36-3F78-40A0-A553-2FF9309F11D1}" type="sibTrans" cxnId="{65ABDCA0-F57B-4D12-BB3D-0DA91F2C2771}">
      <dgm:prSet/>
      <dgm:spPr/>
      <dgm:t>
        <a:bodyPr/>
        <a:lstStyle/>
        <a:p>
          <a:endParaRPr lang="en-IN"/>
        </a:p>
      </dgm:t>
    </dgm:pt>
    <dgm:pt modelId="{DD2F743D-C5FF-4EC0-955E-6E19B33EFA0F}">
      <dgm:prSet phldrT="[Text]" custT="1"/>
      <dgm:spPr/>
      <dgm:t>
        <a:bodyPr/>
        <a:lstStyle/>
        <a:p>
          <a:r>
            <a:rPr lang="en-US" sz="1800" dirty="0">
              <a:latin typeface="Caxton-BoldItalic"/>
            </a:rPr>
            <a:t>Institutional factors modifications</a:t>
          </a:r>
          <a:endParaRPr lang="en-IN" sz="1800" dirty="0">
            <a:latin typeface="Caxton-BoldItalic"/>
          </a:endParaRPr>
        </a:p>
      </dgm:t>
    </dgm:pt>
    <dgm:pt modelId="{4C486F28-AE5E-4A31-B064-FE9357C83A0E}" type="parTrans" cxnId="{16F239CE-466E-4B44-A33C-8539685BBC17}">
      <dgm:prSet/>
      <dgm:spPr/>
      <dgm:t>
        <a:bodyPr/>
        <a:lstStyle/>
        <a:p>
          <a:endParaRPr lang="en-IN"/>
        </a:p>
      </dgm:t>
    </dgm:pt>
    <dgm:pt modelId="{98977D74-52A3-4811-ACBB-3C89C6A591D4}" type="sibTrans" cxnId="{16F239CE-466E-4B44-A33C-8539685BBC17}">
      <dgm:prSet/>
      <dgm:spPr/>
      <dgm:t>
        <a:bodyPr/>
        <a:lstStyle/>
        <a:p>
          <a:endParaRPr lang="en-IN"/>
        </a:p>
      </dgm:t>
    </dgm:pt>
    <dgm:pt modelId="{F12E8270-32F5-4CD5-A97C-10B38ADD4CAC}">
      <dgm:prSet phldrT="[Text]" custT="1"/>
      <dgm:spPr/>
      <dgm:t>
        <a:bodyPr/>
        <a:lstStyle/>
        <a:p>
          <a:r>
            <a:rPr lang="en-US" sz="1800" dirty="0">
              <a:latin typeface="Caxton-BoldItalic"/>
            </a:rPr>
            <a:t>Alterations in attitude and values in society</a:t>
          </a:r>
          <a:endParaRPr lang="en-IN" sz="1800" dirty="0">
            <a:latin typeface="Caxton-BoldItalic"/>
          </a:endParaRPr>
        </a:p>
      </dgm:t>
    </dgm:pt>
    <dgm:pt modelId="{0B61D6AD-FE63-49B3-B1AD-235EF50A7FFA}" type="parTrans" cxnId="{26B2C6C3-47DB-4EF3-9D05-11C3B2654A07}">
      <dgm:prSet/>
      <dgm:spPr/>
      <dgm:t>
        <a:bodyPr/>
        <a:lstStyle/>
        <a:p>
          <a:endParaRPr lang="en-IN"/>
        </a:p>
      </dgm:t>
    </dgm:pt>
    <dgm:pt modelId="{67B0BD71-0C5E-4A5C-A2A5-A34F414A02E3}" type="sibTrans" cxnId="{26B2C6C3-47DB-4EF3-9D05-11C3B2654A07}">
      <dgm:prSet/>
      <dgm:spPr/>
      <dgm:t>
        <a:bodyPr/>
        <a:lstStyle/>
        <a:p>
          <a:endParaRPr lang="en-IN"/>
        </a:p>
      </dgm:t>
    </dgm:pt>
    <dgm:pt modelId="{6D8AFDC9-A68F-49D2-9C9C-6609FC22CFEC}">
      <dgm:prSet phldrT="[Text]" custT="1"/>
      <dgm:spPr/>
      <dgm:t>
        <a:bodyPr/>
        <a:lstStyle/>
        <a:p>
          <a:r>
            <a:rPr lang="en-US" sz="1800" dirty="0" err="1">
              <a:latin typeface="Caxton-BoldItalic"/>
            </a:rPr>
            <a:t>IVth</a:t>
          </a:r>
          <a:r>
            <a:rPr lang="en-US" sz="1800" dirty="0">
              <a:latin typeface="Caxton-BoldItalic"/>
            </a:rPr>
            <a:t> Phase</a:t>
          </a:r>
          <a:endParaRPr lang="en-IN" sz="1800" dirty="0">
            <a:latin typeface="Caxton-BoldItalic"/>
          </a:endParaRPr>
        </a:p>
      </dgm:t>
    </dgm:pt>
    <dgm:pt modelId="{3BEA1D74-A71D-41EE-A650-578425C1914D}" type="parTrans" cxnId="{888CC843-E591-478F-8C2B-A9DF0D4345AD}">
      <dgm:prSet/>
      <dgm:spPr/>
      <dgm:t>
        <a:bodyPr/>
        <a:lstStyle/>
        <a:p>
          <a:endParaRPr lang="en-IN"/>
        </a:p>
      </dgm:t>
    </dgm:pt>
    <dgm:pt modelId="{C55E7913-9F84-4DD0-8170-C4E4736EEADF}" type="sibTrans" cxnId="{888CC843-E591-478F-8C2B-A9DF0D4345AD}">
      <dgm:prSet/>
      <dgm:spPr/>
      <dgm:t>
        <a:bodyPr/>
        <a:lstStyle/>
        <a:p>
          <a:endParaRPr lang="en-IN"/>
        </a:p>
      </dgm:t>
    </dgm:pt>
    <dgm:pt modelId="{5831ED61-7D34-4BD3-8422-EB7FC181EAD3}">
      <dgm:prSet phldrT="[Text]" custT="1"/>
      <dgm:spPr/>
      <dgm:t>
        <a:bodyPr/>
        <a:lstStyle/>
        <a:p>
          <a:r>
            <a:rPr lang="en-US" sz="1800" dirty="0">
              <a:latin typeface="Caxton-BoldItalic"/>
            </a:rPr>
            <a:t>Knowledge &amp; Competition </a:t>
          </a:r>
          <a:endParaRPr lang="en-IN" sz="1800" dirty="0">
            <a:latin typeface="Caxton-BoldItalic"/>
          </a:endParaRPr>
        </a:p>
      </dgm:t>
    </dgm:pt>
    <dgm:pt modelId="{CD8F3E2C-6B7A-42F0-A682-E5F6BE3A0153}" type="parTrans" cxnId="{DB7E45BD-D6DD-41A7-B0C3-6A3DB2AB29D2}">
      <dgm:prSet/>
      <dgm:spPr/>
      <dgm:t>
        <a:bodyPr/>
        <a:lstStyle/>
        <a:p>
          <a:endParaRPr lang="en-IN"/>
        </a:p>
      </dgm:t>
    </dgm:pt>
    <dgm:pt modelId="{A35E4860-9AEF-42C0-9411-722D623AB05D}" type="sibTrans" cxnId="{DB7E45BD-D6DD-41A7-B0C3-6A3DB2AB29D2}">
      <dgm:prSet/>
      <dgm:spPr/>
      <dgm:t>
        <a:bodyPr/>
        <a:lstStyle/>
        <a:p>
          <a:endParaRPr lang="en-IN"/>
        </a:p>
      </dgm:t>
    </dgm:pt>
    <dgm:pt modelId="{B2704732-AFFB-4992-878B-0F2E6A2C635B}">
      <dgm:prSet phldrT="[Text]" custT="1"/>
      <dgm:spPr/>
      <dgm:t>
        <a:bodyPr/>
        <a:lstStyle/>
        <a:p>
          <a:endParaRPr lang="en-IN" sz="1800" dirty="0">
            <a:latin typeface="Caxton-BoldItalic"/>
          </a:endParaRPr>
        </a:p>
      </dgm:t>
    </dgm:pt>
    <dgm:pt modelId="{F6D4ECAD-F84A-4376-9C16-FB9D20CF33B6}" type="parTrans" cxnId="{671E54F8-2575-4AED-9C0A-5DEBF130EB40}">
      <dgm:prSet/>
      <dgm:spPr/>
      <dgm:t>
        <a:bodyPr/>
        <a:lstStyle/>
        <a:p>
          <a:endParaRPr lang="en-IN"/>
        </a:p>
      </dgm:t>
    </dgm:pt>
    <dgm:pt modelId="{CAE6FB27-9EA3-444D-B84F-E076ADBDBCF7}" type="sibTrans" cxnId="{671E54F8-2575-4AED-9C0A-5DEBF130EB40}">
      <dgm:prSet/>
      <dgm:spPr/>
      <dgm:t>
        <a:bodyPr/>
        <a:lstStyle/>
        <a:p>
          <a:endParaRPr lang="en-IN"/>
        </a:p>
      </dgm:t>
    </dgm:pt>
    <dgm:pt modelId="{28628A2D-4F59-40B3-B447-040C8E61D5DD}">
      <dgm:prSet phldrT="[Text]" custT="1"/>
      <dgm:spPr/>
      <dgm:t>
        <a:bodyPr/>
        <a:lstStyle/>
        <a:p>
          <a:r>
            <a:rPr lang="en-US" sz="2000" dirty="0">
              <a:latin typeface="Caxton-BoldItalic"/>
            </a:rPr>
            <a:t>Capital formation and raise output</a:t>
          </a:r>
          <a:endParaRPr lang="en-IN" sz="2000" dirty="0">
            <a:latin typeface="Caxton-BoldItalic"/>
          </a:endParaRPr>
        </a:p>
      </dgm:t>
    </dgm:pt>
    <dgm:pt modelId="{C9F35994-516F-424C-B9BC-F4A048ED88D5}" type="parTrans" cxnId="{BB202848-321D-4633-A812-5BD699593710}">
      <dgm:prSet/>
      <dgm:spPr/>
      <dgm:t>
        <a:bodyPr/>
        <a:lstStyle/>
        <a:p>
          <a:endParaRPr lang="en-IN"/>
        </a:p>
      </dgm:t>
    </dgm:pt>
    <dgm:pt modelId="{C09AB8F7-B0D4-4714-BAA3-CE1FF3C1774C}" type="sibTrans" cxnId="{BB202848-321D-4633-A812-5BD699593710}">
      <dgm:prSet/>
      <dgm:spPr/>
      <dgm:t>
        <a:bodyPr/>
        <a:lstStyle/>
        <a:p>
          <a:endParaRPr lang="en-IN"/>
        </a:p>
      </dgm:t>
    </dgm:pt>
    <dgm:pt modelId="{F41CFBC3-DB82-4D6E-AC68-E55BF3F6825E}">
      <dgm:prSet phldrT="[Text]" custT="1"/>
      <dgm:spPr/>
      <dgm:t>
        <a:bodyPr/>
        <a:lstStyle/>
        <a:p>
          <a:pPr algn="l"/>
          <a:r>
            <a:rPr lang="en-US" sz="1800" dirty="0" err="1">
              <a:latin typeface="Caxton-BoldItalic"/>
            </a:rPr>
            <a:t>IIIrd</a:t>
          </a:r>
          <a:r>
            <a:rPr lang="en-US" sz="1800" dirty="0">
              <a:latin typeface="Caxton-BoldItalic"/>
            </a:rPr>
            <a:t> Phase</a:t>
          </a:r>
          <a:endParaRPr lang="en-IN" sz="1800" dirty="0">
            <a:latin typeface="Caxton-BoldItalic"/>
          </a:endParaRPr>
        </a:p>
      </dgm:t>
    </dgm:pt>
    <dgm:pt modelId="{BA8F06E1-9343-42A7-8760-501DD9A22749}" type="parTrans" cxnId="{FBB89598-AE71-4CE3-A10C-EA5E0E2C0AF8}">
      <dgm:prSet/>
      <dgm:spPr/>
      <dgm:t>
        <a:bodyPr/>
        <a:lstStyle/>
        <a:p>
          <a:endParaRPr lang="en-IN"/>
        </a:p>
      </dgm:t>
    </dgm:pt>
    <dgm:pt modelId="{87D7A751-C5AB-4ACB-806C-95A5C5D6DAC6}" type="sibTrans" cxnId="{FBB89598-AE71-4CE3-A10C-EA5E0E2C0AF8}">
      <dgm:prSet/>
      <dgm:spPr/>
      <dgm:t>
        <a:bodyPr/>
        <a:lstStyle/>
        <a:p>
          <a:endParaRPr lang="en-IN"/>
        </a:p>
      </dgm:t>
    </dgm:pt>
    <dgm:pt modelId="{99373792-3D14-4693-A8E9-44618AAC0E86}">
      <dgm:prSet phldrT="[Text]" custT="1"/>
      <dgm:spPr/>
      <dgm:t>
        <a:bodyPr/>
        <a:lstStyle/>
        <a:p>
          <a:r>
            <a:rPr lang="en-US" sz="1800" dirty="0" err="1">
              <a:latin typeface="Caxton-BoldItalic"/>
            </a:rPr>
            <a:t>Nationalisation</a:t>
          </a:r>
          <a:r>
            <a:rPr lang="en-US" sz="1800" dirty="0">
              <a:latin typeface="Caxton-BoldItalic"/>
            </a:rPr>
            <a:t> of Banks,  Radio &amp; TV</a:t>
          </a:r>
          <a:endParaRPr lang="en-IN" sz="1800" dirty="0">
            <a:latin typeface="Caxton-BoldItalic"/>
          </a:endParaRPr>
        </a:p>
      </dgm:t>
    </dgm:pt>
    <dgm:pt modelId="{CC19DC7B-E997-45B4-9498-4303D33E0205}" type="parTrans" cxnId="{4F9DA582-A89E-4E7D-85CF-F1F28CED3C4E}">
      <dgm:prSet/>
      <dgm:spPr/>
      <dgm:t>
        <a:bodyPr/>
        <a:lstStyle/>
        <a:p>
          <a:endParaRPr lang="en-IN"/>
        </a:p>
      </dgm:t>
    </dgm:pt>
    <dgm:pt modelId="{5CAC77FC-423F-45C6-A2CD-9A8CF70F5F59}" type="sibTrans" cxnId="{4F9DA582-A89E-4E7D-85CF-F1F28CED3C4E}">
      <dgm:prSet/>
      <dgm:spPr/>
      <dgm:t>
        <a:bodyPr/>
        <a:lstStyle/>
        <a:p>
          <a:endParaRPr lang="en-IN"/>
        </a:p>
      </dgm:t>
    </dgm:pt>
    <dgm:pt modelId="{ECA773AF-B795-44CD-883D-A366933A2718}">
      <dgm:prSet phldrT="[Text]" custT="1"/>
      <dgm:spPr/>
      <dgm:t>
        <a:bodyPr/>
        <a:lstStyle/>
        <a:p>
          <a:endParaRPr lang="en-IN" sz="1800" dirty="0">
            <a:latin typeface="Caxton-BoldItalic"/>
          </a:endParaRPr>
        </a:p>
      </dgm:t>
    </dgm:pt>
    <dgm:pt modelId="{1D7AB05E-9DE3-47D6-9AC1-CAB5074F105D}" type="parTrans" cxnId="{2155A0B4-5CCC-4E1B-95B0-E0304DB2A64D}">
      <dgm:prSet/>
      <dgm:spPr/>
      <dgm:t>
        <a:bodyPr/>
        <a:lstStyle/>
        <a:p>
          <a:endParaRPr lang="en-IN"/>
        </a:p>
      </dgm:t>
    </dgm:pt>
    <dgm:pt modelId="{7E2993B5-8305-49AA-AA79-574AE1E0C835}" type="sibTrans" cxnId="{2155A0B4-5CCC-4E1B-95B0-E0304DB2A64D}">
      <dgm:prSet/>
      <dgm:spPr/>
      <dgm:t>
        <a:bodyPr/>
        <a:lstStyle/>
        <a:p>
          <a:endParaRPr lang="en-IN"/>
        </a:p>
      </dgm:t>
    </dgm:pt>
    <dgm:pt modelId="{2C8356A8-46CF-4CD3-8720-12BC939AD2BD}">
      <dgm:prSet phldrT="[Text]" custT="1"/>
      <dgm:spPr/>
      <dgm:t>
        <a:bodyPr/>
        <a:lstStyle/>
        <a:p>
          <a:pPr algn="l"/>
          <a:r>
            <a:rPr lang="en-US" sz="1800" dirty="0">
              <a:latin typeface="Caxton-BoldItalic"/>
            </a:rPr>
            <a:t>Human Centered Development</a:t>
          </a:r>
          <a:endParaRPr lang="en-IN" sz="1800" dirty="0">
            <a:latin typeface="Caxton-BoldItalic"/>
          </a:endParaRPr>
        </a:p>
      </dgm:t>
    </dgm:pt>
    <dgm:pt modelId="{5B947E84-0A7E-42DC-A7ED-15ECE2322A9C}" type="parTrans" cxnId="{225F55B8-A2C8-4E60-9A77-494ABEAADD13}">
      <dgm:prSet/>
      <dgm:spPr/>
      <dgm:t>
        <a:bodyPr/>
        <a:lstStyle/>
        <a:p>
          <a:endParaRPr lang="en-IN"/>
        </a:p>
      </dgm:t>
    </dgm:pt>
    <dgm:pt modelId="{6AD52228-F1DE-4110-995F-78FBAA57AE77}" type="sibTrans" cxnId="{225F55B8-A2C8-4E60-9A77-494ABEAADD13}">
      <dgm:prSet/>
      <dgm:spPr/>
      <dgm:t>
        <a:bodyPr/>
        <a:lstStyle/>
        <a:p>
          <a:endParaRPr lang="en-IN"/>
        </a:p>
      </dgm:t>
    </dgm:pt>
    <dgm:pt modelId="{EF08C6EF-E0B7-4565-AD76-9224AFBE16F1}">
      <dgm:prSet phldrT="[Text]" custT="1"/>
      <dgm:spPr/>
      <dgm:t>
        <a:bodyPr/>
        <a:lstStyle/>
        <a:p>
          <a:pPr algn="l"/>
          <a:r>
            <a:rPr lang="en-US" sz="1800" dirty="0">
              <a:latin typeface="Caxton-BoldItalic"/>
            </a:rPr>
            <a:t>Mobilization of humans in planning</a:t>
          </a:r>
          <a:endParaRPr lang="en-IN" sz="1800" dirty="0">
            <a:latin typeface="Caxton-BoldItalic"/>
          </a:endParaRPr>
        </a:p>
      </dgm:t>
    </dgm:pt>
    <dgm:pt modelId="{CFFF4FA5-BF19-4F92-924D-CCF17E068EBB}" type="parTrans" cxnId="{9B5CBF6F-F1E0-414B-BCE6-C8DE7524FF40}">
      <dgm:prSet/>
      <dgm:spPr/>
      <dgm:t>
        <a:bodyPr/>
        <a:lstStyle/>
        <a:p>
          <a:endParaRPr lang="en-IN"/>
        </a:p>
      </dgm:t>
    </dgm:pt>
    <dgm:pt modelId="{DE8CD200-D51C-47C8-BC6E-2FB938705B35}" type="sibTrans" cxnId="{9B5CBF6F-F1E0-414B-BCE6-C8DE7524FF40}">
      <dgm:prSet/>
      <dgm:spPr/>
      <dgm:t>
        <a:bodyPr/>
        <a:lstStyle/>
        <a:p>
          <a:endParaRPr lang="en-IN"/>
        </a:p>
      </dgm:t>
    </dgm:pt>
    <dgm:pt modelId="{73A2CBAC-728B-4573-9836-F5E81A27BD0F}">
      <dgm:prSet phldrT="[Text]" custT="1"/>
      <dgm:spPr/>
      <dgm:t>
        <a:bodyPr/>
        <a:lstStyle/>
        <a:p>
          <a:pPr algn="l"/>
          <a:r>
            <a:rPr lang="en-US" sz="1800" dirty="0">
              <a:latin typeface="Caxton-BoldItalic"/>
            </a:rPr>
            <a:t>Democratic Decentralization (</a:t>
          </a:r>
          <a:r>
            <a:rPr lang="en-US" sz="1800" dirty="0" err="1" smtClean="0">
              <a:latin typeface="Caxton-BoldItalic"/>
            </a:rPr>
            <a:t>Panchayati</a:t>
          </a:r>
          <a:r>
            <a:rPr lang="en-US" sz="1800" dirty="0" smtClean="0">
              <a:latin typeface="Caxton-BoldItalic"/>
            </a:rPr>
            <a:t> Raj</a:t>
          </a:r>
          <a:r>
            <a:rPr lang="en-US" sz="1800" dirty="0">
              <a:latin typeface="Caxton-BoldItalic"/>
            </a:rPr>
            <a:t>)</a:t>
          </a:r>
          <a:endParaRPr lang="en-IN" sz="1800" dirty="0">
            <a:latin typeface="Caxton-BoldItalic"/>
          </a:endParaRPr>
        </a:p>
      </dgm:t>
    </dgm:pt>
    <dgm:pt modelId="{55718AB5-7FE4-4BF5-BE8F-E74AF9A199F4}" type="parTrans" cxnId="{EF9F078B-28A4-4BE4-AF73-21203A7AA572}">
      <dgm:prSet/>
      <dgm:spPr/>
      <dgm:t>
        <a:bodyPr/>
        <a:lstStyle/>
        <a:p>
          <a:endParaRPr lang="en-IN"/>
        </a:p>
      </dgm:t>
    </dgm:pt>
    <dgm:pt modelId="{CD4C7B3E-343D-4C3F-8454-B608167CE471}" type="sibTrans" cxnId="{EF9F078B-28A4-4BE4-AF73-21203A7AA572}">
      <dgm:prSet/>
      <dgm:spPr/>
      <dgm:t>
        <a:bodyPr/>
        <a:lstStyle/>
        <a:p>
          <a:endParaRPr lang="en-IN"/>
        </a:p>
      </dgm:t>
    </dgm:pt>
    <dgm:pt modelId="{EA099020-6A90-4238-9E4D-F10796650292}">
      <dgm:prSet phldrT="[Text]" custT="1"/>
      <dgm:spPr/>
      <dgm:t>
        <a:bodyPr/>
        <a:lstStyle/>
        <a:p>
          <a:r>
            <a:rPr lang="en-US" sz="1800" dirty="0">
              <a:latin typeface="Caxton-BoldItalic"/>
            </a:rPr>
            <a:t>Due to Globalization, Liberalization and ICT’s</a:t>
          </a:r>
          <a:endParaRPr lang="en-IN" sz="1800" dirty="0">
            <a:latin typeface="Caxton-BoldItalic"/>
          </a:endParaRPr>
        </a:p>
      </dgm:t>
    </dgm:pt>
    <dgm:pt modelId="{E0F45FB2-B71E-4E06-891A-B4754AB0D2DD}" type="parTrans" cxnId="{009E1484-7548-474D-BD35-BE0438149257}">
      <dgm:prSet/>
      <dgm:spPr/>
      <dgm:t>
        <a:bodyPr/>
        <a:lstStyle/>
        <a:p>
          <a:endParaRPr lang="en-IN"/>
        </a:p>
      </dgm:t>
    </dgm:pt>
    <dgm:pt modelId="{55E7A180-4875-4C1A-9B3A-333D31F0673B}" type="sibTrans" cxnId="{009E1484-7548-474D-BD35-BE0438149257}">
      <dgm:prSet/>
      <dgm:spPr/>
      <dgm:t>
        <a:bodyPr/>
        <a:lstStyle/>
        <a:p>
          <a:endParaRPr lang="en-IN"/>
        </a:p>
      </dgm:t>
    </dgm:pt>
    <dgm:pt modelId="{FBFED9E5-D795-4951-8DA1-9520610D1DD6}" type="pres">
      <dgm:prSet presAssocID="{51DA6208-1EA6-4E44-979A-DA3C96650319}" presName="Name0" presStyleCnt="0">
        <dgm:presLayoutVars>
          <dgm:dir/>
          <dgm:resizeHandles val="exact"/>
        </dgm:presLayoutVars>
      </dgm:prSet>
      <dgm:spPr/>
      <dgm:t>
        <a:bodyPr/>
        <a:lstStyle/>
        <a:p>
          <a:endParaRPr lang="en-IN"/>
        </a:p>
      </dgm:t>
    </dgm:pt>
    <dgm:pt modelId="{2F0B57A7-D55D-49FB-AE44-8834A8D12889}" type="pres">
      <dgm:prSet presAssocID="{230FE10F-DD23-423A-93C9-B7320C24A052}" presName="node" presStyleLbl="node1" presStyleIdx="0" presStyleCnt="4">
        <dgm:presLayoutVars>
          <dgm:bulletEnabled val="1"/>
        </dgm:presLayoutVars>
      </dgm:prSet>
      <dgm:spPr/>
      <dgm:t>
        <a:bodyPr/>
        <a:lstStyle/>
        <a:p>
          <a:endParaRPr lang="en-IN"/>
        </a:p>
      </dgm:t>
    </dgm:pt>
    <dgm:pt modelId="{B71E44E7-F32F-44F2-88FE-721BD2ED54ED}" type="pres">
      <dgm:prSet presAssocID="{0548E158-382E-4BC6-AAB7-931633856581}" presName="sibTrans" presStyleCnt="0"/>
      <dgm:spPr/>
    </dgm:pt>
    <dgm:pt modelId="{455D2C39-5FDD-49B7-8E56-CA20CE1D9D77}" type="pres">
      <dgm:prSet presAssocID="{8DB2F76B-1D16-4A2C-8F73-B5080CC6668D}" presName="node" presStyleLbl="node1" presStyleIdx="1" presStyleCnt="4">
        <dgm:presLayoutVars>
          <dgm:bulletEnabled val="1"/>
        </dgm:presLayoutVars>
      </dgm:prSet>
      <dgm:spPr/>
      <dgm:t>
        <a:bodyPr/>
        <a:lstStyle/>
        <a:p>
          <a:endParaRPr lang="en-IN"/>
        </a:p>
      </dgm:t>
    </dgm:pt>
    <dgm:pt modelId="{6426B0EF-21BB-456F-90C7-C25CB1C09D89}" type="pres">
      <dgm:prSet presAssocID="{4E88BA36-3F78-40A0-A553-2FF9309F11D1}" presName="sibTrans" presStyleCnt="0"/>
      <dgm:spPr/>
    </dgm:pt>
    <dgm:pt modelId="{5262EF33-1AB0-45FC-89B7-D8537EF11201}" type="pres">
      <dgm:prSet presAssocID="{F41CFBC3-DB82-4D6E-AC68-E55BF3F6825E}" presName="node" presStyleLbl="node1" presStyleIdx="2" presStyleCnt="4">
        <dgm:presLayoutVars>
          <dgm:bulletEnabled val="1"/>
        </dgm:presLayoutVars>
      </dgm:prSet>
      <dgm:spPr/>
      <dgm:t>
        <a:bodyPr/>
        <a:lstStyle/>
        <a:p>
          <a:endParaRPr lang="en-IN"/>
        </a:p>
      </dgm:t>
    </dgm:pt>
    <dgm:pt modelId="{D4A41E6B-3FB4-43AA-834C-E5A747827607}" type="pres">
      <dgm:prSet presAssocID="{87D7A751-C5AB-4ACB-806C-95A5C5D6DAC6}" presName="sibTrans" presStyleCnt="0"/>
      <dgm:spPr/>
    </dgm:pt>
    <dgm:pt modelId="{562133A2-4CC1-4032-AD6C-BFE9D98175F3}" type="pres">
      <dgm:prSet presAssocID="{6D8AFDC9-A68F-49D2-9C9C-6609FC22CFEC}" presName="node" presStyleLbl="node1" presStyleIdx="3" presStyleCnt="4">
        <dgm:presLayoutVars>
          <dgm:bulletEnabled val="1"/>
        </dgm:presLayoutVars>
      </dgm:prSet>
      <dgm:spPr/>
      <dgm:t>
        <a:bodyPr/>
        <a:lstStyle/>
        <a:p>
          <a:endParaRPr lang="en-IN"/>
        </a:p>
      </dgm:t>
    </dgm:pt>
  </dgm:ptLst>
  <dgm:cxnLst>
    <dgm:cxn modelId="{FBB89598-AE71-4CE3-A10C-EA5E0E2C0AF8}" srcId="{51DA6208-1EA6-4E44-979A-DA3C96650319}" destId="{F41CFBC3-DB82-4D6E-AC68-E55BF3F6825E}" srcOrd="2" destOrd="0" parTransId="{BA8F06E1-9343-42A7-8760-501DD9A22749}" sibTransId="{87D7A751-C5AB-4ACB-806C-95A5C5D6DAC6}"/>
    <dgm:cxn modelId="{88FC21D6-51FB-43EE-A3DB-F58BAD153126}" type="presOf" srcId="{51DA6208-1EA6-4E44-979A-DA3C96650319}" destId="{FBFED9E5-D795-4951-8DA1-9520610D1DD6}" srcOrd="0" destOrd="0" presId="urn:microsoft.com/office/officeart/2005/8/layout/hList6"/>
    <dgm:cxn modelId="{38AEE18F-682B-4B7B-8472-F1BAEFE41FB8}" type="presOf" srcId="{28628A2D-4F59-40B3-B447-040C8E61D5DD}" destId="{2F0B57A7-D55D-49FB-AE44-8834A8D12889}" srcOrd="0" destOrd="2" presId="urn:microsoft.com/office/officeart/2005/8/layout/hList6"/>
    <dgm:cxn modelId="{8AD982D5-BD7C-4DA9-9634-698AEFD075C5}" type="presOf" srcId="{6D8AFDC9-A68F-49D2-9C9C-6609FC22CFEC}" destId="{562133A2-4CC1-4032-AD6C-BFE9D98175F3}" srcOrd="0" destOrd="0" presId="urn:microsoft.com/office/officeart/2005/8/layout/hList6"/>
    <dgm:cxn modelId="{30F8A134-FF74-4C34-9B49-CFAC8B6E931C}" type="presOf" srcId="{DD2F743D-C5FF-4EC0-955E-6E19B33EFA0F}" destId="{455D2C39-5FDD-49B7-8E56-CA20CE1D9D77}" srcOrd="0" destOrd="1" presId="urn:microsoft.com/office/officeart/2005/8/layout/hList6"/>
    <dgm:cxn modelId="{671E54F8-2575-4AED-9C0A-5DEBF130EB40}" srcId="{6D8AFDC9-A68F-49D2-9C9C-6609FC22CFEC}" destId="{B2704732-AFFB-4992-878B-0F2E6A2C635B}" srcOrd="3" destOrd="0" parTransId="{F6D4ECAD-F84A-4376-9C16-FB9D20CF33B6}" sibTransId="{CAE6FB27-9EA3-444D-B84F-E076ADBDBCF7}"/>
    <dgm:cxn modelId="{F38AEA6C-371A-43E8-A13C-A08D915196ED}" type="presOf" srcId="{8DB2F76B-1D16-4A2C-8F73-B5080CC6668D}" destId="{455D2C39-5FDD-49B7-8E56-CA20CE1D9D77}" srcOrd="0" destOrd="0" presId="urn:microsoft.com/office/officeart/2005/8/layout/hList6"/>
    <dgm:cxn modelId="{9B7DF891-8999-4A00-8C24-EE16A7A9B748}" type="presOf" srcId="{29010BA9-CFBA-44D8-AED7-A1A46AB417FD}" destId="{2F0B57A7-D55D-49FB-AE44-8834A8D12889}" srcOrd="0" destOrd="1" presId="urn:microsoft.com/office/officeart/2005/8/layout/hList6"/>
    <dgm:cxn modelId="{16F239CE-466E-4B44-A33C-8539685BBC17}" srcId="{8DB2F76B-1D16-4A2C-8F73-B5080CC6668D}" destId="{DD2F743D-C5FF-4EC0-955E-6E19B33EFA0F}" srcOrd="0" destOrd="0" parTransId="{4C486F28-AE5E-4A31-B064-FE9357C83A0E}" sibTransId="{98977D74-52A3-4811-ACBB-3C89C6A591D4}"/>
    <dgm:cxn modelId="{E242B020-B803-4E91-A683-B3E86C7346DE}" type="presOf" srcId="{230FE10F-DD23-423A-93C9-B7320C24A052}" destId="{2F0B57A7-D55D-49FB-AE44-8834A8D12889}" srcOrd="0" destOrd="0" presId="urn:microsoft.com/office/officeart/2005/8/layout/hList6"/>
    <dgm:cxn modelId="{9B5CBF6F-F1E0-414B-BCE6-C8DE7524FF40}" srcId="{F41CFBC3-DB82-4D6E-AC68-E55BF3F6825E}" destId="{EF08C6EF-E0B7-4565-AD76-9224AFBE16F1}" srcOrd="1" destOrd="0" parTransId="{CFFF4FA5-BF19-4F92-924D-CCF17E068EBB}" sibTransId="{DE8CD200-D51C-47C8-BC6E-2FB938705B35}"/>
    <dgm:cxn modelId="{FA3EFE5E-5608-4244-A717-1CFC4AD6A9F0}" type="presOf" srcId="{99373792-3D14-4693-A8E9-44618AAC0E86}" destId="{455D2C39-5FDD-49B7-8E56-CA20CE1D9D77}" srcOrd="0" destOrd="3" presId="urn:microsoft.com/office/officeart/2005/8/layout/hList6"/>
    <dgm:cxn modelId="{71078746-ACBB-4523-AD03-01D399FE505F}" type="presOf" srcId="{F12E8270-32F5-4CD5-A97C-10B38ADD4CAC}" destId="{455D2C39-5FDD-49B7-8E56-CA20CE1D9D77}" srcOrd="0" destOrd="2" presId="urn:microsoft.com/office/officeart/2005/8/layout/hList6"/>
    <dgm:cxn modelId="{2155A0B4-5CCC-4E1B-95B0-E0304DB2A64D}" srcId="{6D8AFDC9-A68F-49D2-9C9C-6609FC22CFEC}" destId="{ECA773AF-B795-44CD-883D-A366933A2718}" srcOrd="2" destOrd="0" parTransId="{1D7AB05E-9DE3-47D6-9AC1-CAB5074F105D}" sibTransId="{7E2993B5-8305-49AA-AA79-574AE1E0C835}"/>
    <dgm:cxn modelId="{C831DEC3-23EE-48DB-8806-AA442E9B55FE}" type="presOf" srcId="{B2704732-AFFB-4992-878B-0F2E6A2C635B}" destId="{562133A2-4CC1-4032-AD6C-BFE9D98175F3}" srcOrd="0" destOrd="4" presId="urn:microsoft.com/office/officeart/2005/8/layout/hList6"/>
    <dgm:cxn modelId="{9AF262FF-ED0D-4CA5-9BF3-D765B6BCFF66}" srcId="{230FE10F-DD23-423A-93C9-B7320C24A052}" destId="{A77839F5-8788-4FAD-ADBF-3DEA79D06442}" srcOrd="2" destOrd="0" parTransId="{AD9F1E70-65F5-4D72-8016-B21F239A9424}" sibTransId="{351EB463-34E1-4673-8AE2-C9DF00F84082}"/>
    <dgm:cxn modelId="{2CD874B1-727A-4773-BC5A-207D1BF39D52}" srcId="{51DA6208-1EA6-4E44-979A-DA3C96650319}" destId="{230FE10F-DD23-423A-93C9-B7320C24A052}" srcOrd="0" destOrd="0" parTransId="{F52893A5-F964-48ED-9C8C-F152AB8FC3F1}" sibTransId="{0548E158-382E-4BC6-AAB7-931633856581}"/>
    <dgm:cxn modelId="{8C20BD2C-3018-463E-AA94-13F1F6D4E68A}" type="presOf" srcId="{EA099020-6A90-4238-9E4D-F10796650292}" destId="{562133A2-4CC1-4032-AD6C-BFE9D98175F3}" srcOrd="0" destOrd="2" presId="urn:microsoft.com/office/officeart/2005/8/layout/hList6"/>
    <dgm:cxn modelId="{65ABDCA0-F57B-4D12-BB3D-0DA91F2C2771}" srcId="{51DA6208-1EA6-4E44-979A-DA3C96650319}" destId="{8DB2F76B-1D16-4A2C-8F73-B5080CC6668D}" srcOrd="1" destOrd="0" parTransId="{20D3D1B5-A74C-4599-825D-425D58637865}" sibTransId="{4E88BA36-3F78-40A0-A553-2FF9309F11D1}"/>
    <dgm:cxn modelId="{009E1484-7548-474D-BD35-BE0438149257}" srcId="{6D8AFDC9-A68F-49D2-9C9C-6609FC22CFEC}" destId="{EA099020-6A90-4238-9E4D-F10796650292}" srcOrd="1" destOrd="0" parTransId="{E0F45FB2-B71E-4E06-891A-B4754AB0D2DD}" sibTransId="{55E7A180-4875-4C1A-9B3A-333D31F0673B}"/>
    <dgm:cxn modelId="{C9285FC8-34BB-4A45-9456-DE7B9A2F5897}" type="presOf" srcId="{73A2CBAC-728B-4573-9836-F5E81A27BD0F}" destId="{5262EF33-1AB0-45FC-89B7-D8537EF11201}" srcOrd="0" destOrd="3" presId="urn:microsoft.com/office/officeart/2005/8/layout/hList6"/>
    <dgm:cxn modelId="{8DF1E4BF-70A2-4FC4-976F-B849C9CC4D0E}" srcId="{230FE10F-DD23-423A-93C9-B7320C24A052}" destId="{29010BA9-CFBA-44D8-AED7-A1A46AB417FD}" srcOrd="0" destOrd="0" parTransId="{FE54708E-7196-4E6F-BA34-7F9E1583F77E}" sibTransId="{1CCA6003-29D4-4370-AE72-599097259FFF}"/>
    <dgm:cxn modelId="{888CC843-E591-478F-8C2B-A9DF0D4345AD}" srcId="{51DA6208-1EA6-4E44-979A-DA3C96650319}" destId="{6D8AFDC9-A68F-49D2-9C9C-6609FC22CFEC}" srcOrd="3" destOrd="0" parTransId="{3BEA1D74-A71D-41EE-A650-578425C1914D}" sibTransId="{C55E7913-9F84-4DD0-8170-C4E4736EEADF}"/>
    <dgm:cxn modelId="{BB202848-321D-4633-A812-5BD699593710}" srcId="{230FE10F-DD23-423A-93C9-B7320C24A052}" destId="{28628A2D-4F59-40B3-B447-040C8E61D5DD}" srcOrd="1" destOrd="0" parTransId="{C9F35994-516F-424C-B9BC-F4A048ED88D5}" sibTransId="{C09AB8F7-B0D4-4714-BAA3-CE1FF3C1774C}"/>
    <dgm:cxn modelId="{EF9F078B-28A4-4BE4-AF73-21203A7AA572}" srcId="{F41CFBC3-DB82-4D6E-AC68-E55BF3F6825E}" destId="{73A2CBAC-728B-4573-9836-F5E81A27BD0F}" srcOrd="2" destOrd="0" parTransId="{55718AB5-7FE4-4BF5-BE8F-E74AF9A199F4}" sibTransId="{CD4C7B3E-343D-4C3F-8454-B608167CE471}"/>
    <dgm:cxn modelId="{6F8BCECF-4FED-4F35-A8F1-21D237321B2F}" type="presOf" srcId="{EF08C6EF-E0B7-4565-AD76-9224AFBE16F1}" destId="{5262EF33-1AB0-45FC-89B7-D8537EF11201}" srcOrd="0" destOrd="2" presId="urn:microsoft.com/office/officeart/2005/8/layout/hList6"/>
    <dgm:cxn modelId="{5CAB0392-CFC9-4A5A-B3F3-1D3CDC8DF281}" type="presOf" srcId="{ECA773AF-B795-44CD-883D-A366933A2718}" destId="{562133A2-4CC1-4032-AD6C-BFE9D98175F3}" srcOrd="0" destOrd="3" presId="urn:microsoft.com/office/officeart/2005/8/layout/hList6"/>
    <dgm:cxn modelId="{7992DBB5-1DDE-4F8E-A0C8-E032831D83F1}" type="presOf" srcId="{5831ED61-7D34-4BD3-8422-EB7FC181EAD3}" destId="{562133A2-4CC1-4032-AD6C-BFE9D98175F3}" srcOrd="0" destOrd="1" presId="urn:microsoft.com/office/officeart/2005/8/layout/hList6"/>
    <dgm:cxn modelId="{26B2C6C3-47DB-4EF3-9D05-11C3B2654A07}" srcId="{8DB2F76B-1D16-4A2C-8F73-B5080CC6668D}" destId="{F12E8270-32F5-4CD5-A97C-10B38ADD4CAC}" srcOrd="1" destOrd="0" parTransId="{0B61D6AD-FE63-49B3-B1AD-235EF50A7FFA}" sibTransId="{67B0BD71-0C5E-4A5C-A2A5-A34F414A02E3}"/>
    <dgm:cxn modelId="{999F887D-0282-462D-85AF-CF587EB52729}" type="presOf" srcId="{2C8356A8-46CF-4CD3-8720-12BC939AD2BD}" destId="{5262EF33-1AB0-45FC-89B7-D8537EF11201}" srcOrd="0" destOrd="1" presId="urn:microsoft.com/office/officeart/2005/8/layout/hList6"/>
    <dgm:cxn modelId="{4F9DA582-A89E-4E7D-85CF-F1F28CED3C4E}" srcId="{8DB2F76B-1D16-4A2C-8F73-B5080CC6668D}" destId="{99373792-3D14-4693-A8E9-44618AAC0E86}" srcOrd="2" destOrd="0" parTransId="{CC19DC7B-E997-45B4-9498-4303D33E0205}" sibTransId="{5CAC77FC-423F-45C6-A2CD-9A8CF70F5F59}"/>
    <dgm:cxn modelId="{37CE0500-FE3A-4121-BC88-0DE4B4AD397A}" type="presOf" srcId="{A77839F5-8788-4FAD-ADBF-3DEA79D06442}" destId="{2F0B57A7-D55D-49FB-AE44-8834A8D12889}" srcOrd="0" destOrd="3" presId="urn:microsoft.com/office/officeart/2005/8/layout/hList6"/>
    <dgm:cxn modelId="{225F55B8-A2C8-4E60-9A77-494ABEAADD13}" srcId="{F41CFBC3-DB82-4D6E-AC68-E55BF3F6825E}" destId="{2C8356A8-46CF-4CD3-8720-12BC939AD2BD}" srcOrd="0" destOrd="0" parTransId="{5B947E84-0A7E-42DC-A7ED-15ECE2322A9C}" sibTransId="{6AD52228-F1DE-4110-995F-78FBAA57AE77}"/>
    <dgm:cxn modelId="{31D3F20D-D9CA-4BA5-85CD-F98F11B1CFEF}" type="presOf" srcId="{F41CFBC3-DB82-4D6E-AC68-E55BF3F6825E}" destId="{5262EF33-1AB0-45FC-89B7-D8537EF11201}" srcOrd="0" destOrd="0" presId="urn:microsoft.com/office/officeart/2005/8/layout/hList6"/>
    <dgm:cxn modelId="{DB7E45BD-D6DD-41A7-B0C3-6A3DB2AB29D2}" srcId="{6D8AFDC9-A68F-49D2-9C9C-6609FC22CFEC}" destId="{5831ED61-7D34-4BD3-8422-EB7FC181EAD3}" srcOrd="0" destOrd="0" parTransId="{CD8F3E2C-6B7A-42F0-A682-E5F6BE3A0153}" sibTransId="{A35E4860-9AEF-42C0-9411-722D623AB05D}"/>
    <dgm:cxn modelId="{30572E86-3D39-4810-9F1A-47C12EC89254}" type="presParOf" srcId="{FBFED9E5-D795-4951-8DA1-9520610D1DD6}" destId="{2F0B57A7-D55D-49FB-AE44-8834A8D12889}" srcOrd="0" destOrd="0" presId="urn:microsoft.com/office/officeart/2005/8/layout/hList6"/>
    <dgm:cxn modelId="{318BDAC1-7980-4D8D-A878-A484F4B818E5}" type="presParOf" srcId="{FBFED9E5-D795-4951-8DA1-9520610D1DD6}" destId="{B71E44E7-F32F-44F2-88FE-721BD2ED54ED}" srcOrd="1" destOrd="0" presId="urn:microsoft.com/office/officeart/2005/8/layout/hList6"/>
    <dgm:cxn modelId="{87FD88DA-6A86-4339-9554-24188069BD5F}" type="presParOf" srcId="{FBFED9E5-D795-4951-8DA1-9520610D1DD6}" destId="{455D2C39-5FDD-49B7-8E56-CA20CE1D9D77}" srcOrd="2" destOrd="0" presId="urn:microsoft.com/office/officeart/2005/8/layout/hList6"/>
    <dgm:cxn modelId="{2D1F3329-0F71-4629-9669-DEB0629B3AD2}" type="presParOf" srcId="{FBFED9E5-D795-4951-8DA1-9520610D1DD6}" destId="{6426B0EF-21BB-456F-90C7-C25CB1C09D89}" srcOrd="3" destOrd="0" presId="urn:microsoft.com/office/officeart/2005/8/layout/hList6"/>
    <dgm:cxn modelId="{0E41F84F-DBA2-4667-9A09-A0E443266082}" type="presParOf" srcId="{FBFED9E5-D795-4951-8DA1-9520610D1DD6}" destId="{5262EF33-1AB0-45FC-89B7-D8537EF11201}" srcOrd="4" destOrd="0" presId="urn:microsoft.com/office/officeart/2005/8/layout/hList6"/>
    <dgm:cxn modelId="{D85B5B25-C05E-4CA7-A4A3-CCA7878B8E39}" type="presParOf" srcId="{FBFED9E5-D795-4951-8DA1-9520610D1DD6}" destId="{D4A41E6B-3FB4-43AA-834C-E5A747827607}" srcOrd="5" destOrd="0" presId="urn:microsoft.com/office/officeart/2005/8/layout/hList6"/>
    <dgm:cxn modelId="{44DA7B44-74DE-4C2E-A0F4-10894ED7EBFD}" type="presParOf" srcId="{FBFED9E5-D795-4951-8DA1-9520610D1DD6}" destId="{562133A2-4CC1-4032-AD6C-BFE9D98175F3}"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0B57A7-D55D-49FB-AE44-8834A8D12889}">
      <dsp:nvSpPr>
        <dsp:cNvPr id="0" name=""/>
        <dsp:cNvSpPr/>
      </dsp:nvSpPr>
      <dsp:spPr>
        <a:xfrm rot="16200000">
          <a:off x="-1510377" y="1512472"/>
          <a:ext cx="5080000" cy="2055055"/>
        </a:xfrm>
        <a:prstGeom prst="flowChartManualOperati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lvl="0" algn="l" defTabSz="889000">
            <a:lnSpc>
              <a:spcPct val="90000"/>
            </a:lnSpc>
            <a:spcBef>
              <a:spcPct val="0"/>
            </a:spcBef>
            <a:spcAft>
              <a:spcPct val="35000"/>
            </a:spcAft>
          </a:pPr>
          <a:r>
            <a:rPr lang="en-US" sz="2000" kern="1200" dirty="0" err="1">
              <a:latin typeface="Caxton-BoldItalic"/>
            </a:rPr>
            <a:t>Ist</a:t>
          </a:r>
          <a:r>
            <a:rPr lang="en-US" sz="2000" kern="1200" dirty="0">
              <a:latin typeface="Caxton-BoldItalic"/>
            </a:rPr>
            <a:t> Phase</a:t>
          </a:r>
          <a:endParaRPr lang="en-IN" sz="2000" kern="1200" dirty="0">
            <a:latin typeface="Caxton-BoldItalic"/>
          </a:endParaRPr>
        </a:p>
        <a:p>
          <a:pPr marL="228600" lvl="1" indent="-228600" algn="l" defTabSz="889000">
            <a:lnSpc>
              <a:spcPct val="90000"/>
            </a:lnSpc>
            <a:spcBef>
              <a:spcPct val="0"/>
            </a:spcBef>
            <a:spcAft>
              <a:spcPct val="15000"/>
            </a:spcAft>
            <a:buChar char="••"/>
          </a:pPr>
          <a:r>
            <a:rPr lang="en-US" sz="2000" kern="1200" dirty="0">
              <a:latin typeface="Caxton-BoldItalic"/>
            </a:rPr>
            <a:t>Economic development</a:t>
          </a:r>
          <a:endParaRPr lang="en-IN" sz="2000" kern="1200" dirty="0">
            <a:latin typeface="Caxton-BoldItalic"/>
          </a:endParaRPr>
        </a:p>
        <a:p>
          <a:pPr marL="228600" lvl="1" indent="-228600" algn="l" defTabSz="889000">
            <a:lnSpc>
              <a:spcPct val="90000"/>
            </a:lnSpc>
            <a:spcBef>
              <a:spcPct val="0"/>
            </a:spcBef>
            <a:spcAft>
              <a:spcPct val="15000"/>
            </a:spcAft>
            <a:buChar char="••"/>
          </a:pPr>
          <a:r>
            <a:rPr lang="en-US" sz="2000" kern="1200" dirty="0">
              <a:latin typeface="Caxton-BoldItalic"/>
            </a:rPr>
            <a:t>Capital formation and raise output</a:t>
          </a:r>
          <a:endParaRPr lang="en-IN" sz="2000" kern="1200" dirty="0">
            <a:latin typeface="Caxton-BoldItalic"/>
          </a:endParaRPr>
        </a:p>
        <a:p>
          <a:pPr marL="228600" lvl="1" indent="-228600" algn="l" defTabSz="889000">
            <a:lnSpc>
              <a:spcPct val="90000"/>
            </a:lnSpc>
            <a:spcBef>
              <a:spcPct val="0"/>
            </a:spcBef>
            <a:spcAft>
              <a:spcPct val="15000"/>
            </a:spcAft>
            <a:buChar char="••"/>
          </a:pPr>
          <a:r>
            <a:rPr lang="en-US" sz="2000" kern="1200" dirty="0">
              <a:latin typeface="Caxton-BoldItalic"/>
            </a:rPr>
            <a:t>Trickle down effect</a:t>
          </a:r>
          <a:endParaRPr lang="en-IN" sz="2000" kern="1200" dirty="0">
            <a:latin typeface="Caxton-BoldItalic"/>
          </a:endParaRPr>
        </a:p>
      </dsp:txBody>
      <dsp:txXfrm rot="5400000">
        <a:off x="2095" y="1016000"/>
        <a:ext cx="2055055" cy="3048000"/>
      </dsp:txXfrm>
    </dsp:sp>
    <dsp:sp modelId="{455D2C39-5FDD-49B7-8E56-CA20CE1D9D77}">
      <dsp:nvSpPr>
        <dsp:cNvPr id="0" name=""/>
        <dsp:cNvSpPr/>
      </dsp:nvSpPr>
      <dsp:spPr>
        <a:xfrm rot="16200000">
          <a:off x="698807" y="1512472"/>
          <a:ext cx="5080000" cy="2055055"/>
        </a:xfrm>
        <a:prstGeom prst="flowChartManualOperati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t" anchorCtr="0">
          <a:noAutofit/>
        </a:bodyPr>
        <a:lstStyle/>
        <a:p>
          <a:pPr lvl="0" algn="l" defTabSz="800100">
            <a:lnSpc>
              <a:spcPct val="90000"/>
            </a:lnSpc>
            <a:spcBef>
              <a:spcPct val="0"/>
            </a:spcBef>
            <a:spcAft>
              <a:spcPct val="35000"/>
            </a:spcAft>
          </a:pPr>
          <a:r>
            <a:rPr lang="en-US" sz="1800" kern="1200" dirty="0" err="1">
              <a:latin typeface="Caxton-BoldItalic"/>
            </a:rPr>
            <a:t>IInd</a:t>
          </a:r>
          <a:r>
            <a:rPr lang="en-US" sz="1800" kern="1200" dirty="0">
              <a:latin typeface="Caxton-BoldItalic"/>
            </a:rPr>
            <a:t> Phase</a:t>
          </a:r>
          <a:endParaRPr lang="en-IN" sz="1800" kern="1200" dirty="0">
            <a:latin typeface="Caxton-BoldItalic"/>
          </a:endParaRPr>
        </a:p>
        <a:p>
          <a:pPr marL="171450" lvl="1" indent="-171450" algn="l" defTabSz="800100">
            <a:lnSpc>
              <a:spcPct val="90000"/>
            </a:lnSpc>
            <a:spcBef>
              <a:spcPct val="0"/>
            </a:spcBef>
            <a:spcAft>
              <a:spcPct val="15000"/>
            </a:spcAft>
            <a:buChar char="••"/>
          </a:pPr>
          <a:r>
            <a:rPr lang="en-US" sz="1800" kern="1200" dirty="0">
              <a:latin typeface="Caxton-BoldItalic"/>
            </a:rPr>
            <a:t>Institutional factors modifications</a:t>
          </a:r>
          <a:endParaRPr lang="en-IN" sz="1800" kern="1200" dirty="0">
            <a:latin typeface="Caxton-BoldItalic"/>
          </a:endParaRPr>
        </a:p>
        <a:p>
          <a:pPr marL="171450" lvl="1" indent="-171450" algn="l" defTabSz="800100">
            <a:lnSpc>
              <a:spcPct val="90000"/>
            </a:lnSpc>
            <a:spcBef>
              <a:spcPct val="0"/>
            </a:spcBef>
            <a:spcAft>
              <a:spcPct val="15000"/>
            </a:spcAft>
            <a:buChar char="••"/>
          </a:pPr>
          <a:r>
            <a:rPr lang="en-US" sz="1800" kern="1200" dirty="0">
              <a:latin typeface="Caxton-BoldItalic"/>
            </a:rPr>
            <a:t>Alterations in attitude and values in society</a:t>
          </a:r>
          <a:endParaRPr lang="en-IN" sz="1800" kern="1200" dirty="0">
            <a:latin typeface="Caxton-BoldItalic"/>
          </a:endParaRPr>
        </a:p>
        <a:p>
          <a:pPr marL="171450" lvl="1" indent="-171450" algn="l" defTabSz="800100">
            <a:lnSpc>
              <a:spcPct val="90000"/>
            </a:lnSpc>
            <a:spcBef>
              <a:spcPct val="0"/>
            </a:spcBef>
            <a:spcAft>
              <a:spcPct val="15000"/>
            </a:spcAft>
            <a:buChar char="••"/>
          </a:pPr>
          <a:r>
            <a:rPr lang="en-US" sz="1800" kern="1200" dirty="0" err="1">
              <a:latin typeface="Caxton-BoldItalic"/>
            </a:rPr>
            <a:t>Nationalisation</a:t>
          </a:r>
          <a:r>
            <a:rPr lang="en-US" sz="1800" kern="1200" dirty="0">
              <a:latin typeface="Caxton-BoldItalic"/>
            </a:rPr>
            <a:t> of Banks,  Radio &amp; TV</a:t>
          </a:r>
          <a:endParaRPr lang="en-IN" sz="1800" kern="1200" dirty="0">
            <a:latin typeface="Caxton-BoldItalic"/>
          </a:endParaRPr>
        </a:p>
      </dsp:txBody>
      <dsp:txXfrm rot="5400000">
        <a:off x="2211279" y="1016000"/>
        <a:ext cx="2055055" cy="3048000"/>
      </dsp:txXfrm>
    </dsp:sp>
    <dsp:sp modelId="{5262EF33-1AB0-45FC-89B7-D8537EF11201}">
      <dsp:nvSpPr>
        <dsp:cNvPr id="0" name=""/>
        <dsp:cNvSpPr/>
      </dsp:nvSpPr>
      <dsp:spPr>
        <a:xfrm rot="16200000">
          <a:off x="2907992" y="1512472"/>
          <a:ext cx="5080000" cy="2055055"/>
        </a:xfrm>
        <a:prstGeom prst="flowChartManualOperati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t" anchorCtr="0">
          <a:noAutofit/>
        </a:bodyPr>
        <a:lstStyle/>
        <a:p>
          <a:pPr lvl="0" algn="l" defTabSz="800100">
            <a:lnSpc>
              <a:spcPct val="90000"/>
            </a:lnSpc>
            <a:spcBef>
              <a:spcPct val="0"/>
            </a:spcBef>
            <a:spcAft>
              <a:spcPct val="35000"/>
            </a:spcAft>
          </a:pPr>
          <a:r>
            <a:rPr lang="en-US" sz="1800" kern="1200" dirty="0" err="1">
              <a:latin typeface="Caxton-BoldItalic"/>
            </a:rPr>
            <a:t>IIIrd</a:t>
          </a:r>
          <a:r>
            <a:rPr lang="en-US" sz="1800" kern="1200" dirty="0">
              <a:latin typeface="Caxton-BoldItalic"/>
            </a:rPr>
            <a:t> Phase</a:t>
          </a:r>
          <a:endParaRPr lang="en-IN" sz="1800" kern="1200" dirty="0">
            <a:latin typeface="Caxton-BoldItalic"/>
          </a:endParaRPr>
        </a:p>
        <a:p>
          <a:pPr marL="171450" lvl="1" indent="-171450" algn="l" defTabSz="800100">
            <a:lnSpc>
              <a:spcPct val="90000"/>
            </a:lnSpc>
            <a:spcBef>
              <a:spcPct val="0"/>
            </a:spcBef>
            <a:spcAft>
              <a:spcPct val="15000"/>
            </a:spcAft>
            <a:buChar char="••"/>
          </a:pPr>
          <a:r>
            <a:rPr lang="en-US" sz="1800" kern="1200" dirty="0">
              <a:latin typeface="Caxton-BoldItalic"/>
            </a:rPr>
            <a:t>Human Centered Development</a:t>
          </a:r>
          <a:endParaRPr lang="en-IN" sz="1800" kern="1200" dirty="0">
            <a:latin typeface="Caxton-BoldItalic"/>
          </a:endParaRPr>
        </a:p>
        <a:p>
          <a:pPr marL="171450" lvl="1" indent="-171450" algn="l" defTabSz="800100">
            <a:lnSpc>
              <a:spcPct val="90000"/>
            </a:lnSpc>
            <a:spcBef>
              <a:spcPct val="0"/>
            </a:spcBef>
            <a:spcAft>
              <a:spcPct val="15000"/>
            </a:spcAft>
            <a:buChar char="••"/>
          </a:pPr>
          <a:r>
            <a:rPr lang="en-US" sz="1800" kern="1200" dirty="0">
              <a:latin typeface="Caxton-BoldItalic"/>
            </a:rPr>
            <a:t>Mobilization of humans in planning</a:t>
          </a:r>
          <a:endParaRPr lang="en-IN" sz="1800" kern="1200" dirty="0">
            <a:latin typeface="Caxton-BoldItalic"/>
          </a:endParaRPr>
        </a:p>
        <a:p>
          <a:pPr marL="171450" lvl="1" indent="-171450" algn="l" defTabSz="800100">
            <a:lnSpc>
              <a:spcPct val="90000"/>
            </a:lnSpc>
            <a:spcBef>
              <a:spcPct val="0"/>
            </a:spcBef>
            <a:spcAft>
              <a:spcPct val="15000"/>
            </a:spcAft>
            <a:buChar char="••"/>
          </a:pPr>
          <a:r>
            <a:rPr lang="en-US" sz="1800" kern="1200" dirty="0">
              <a:latin typeface="Caxton-BoldItalic"/>
            </a:rPr>
            <a:t>Democratic Decentralization (</a:t>
          </a:r>
          <a:r>
            <a:rPr lang="en-US" sz="1800" kern="1200" dirty="0" err="1" smtClean="0">
              <a:latin typeface="Caxton-BoldItalic"/>
            </a:rPr>
            <a:t>Panchayati</a:t>
          </a:r>
          <a:r>
            <a:rPr lang="en-US" sz="1800" kern="1200" dirty="0" smtClean="0">
              <a:latin typeface="Caxton-BoldItalic"/>
            </a:rPr>
            <a:t> Raj</a:t>
          </a:r>
          <a:r>
            <a:rPr lang="en-US" sz="1800" kern="1200" dirty="0">
              <a:latin typeface="Caxton-BoldItalic"/>
            </a:rPr>
            <a:t>)</a:t>
          </a:r>
          <a:endParaRPr lang="en-IN" sz="1800" kern="1200" dirty="0">
            <a:latin typeface="Caxton-BoldItalic"/>
          </a:endParaRPr>
        </a:p>
      </dsp:txBody>
      <dsp:txXfrm rot="5400000">
        <a:off x="4420464" y="1016000"/>
        <a:ext cx="2055055" cy="3048000"/>
      </dsp:txXfrm>
    </dsp:sp>
    <dsp:sp modelId="{562133A2-4CC1-4032-AD6C-BFE9D98175F3}">
      <dsp:nvSpPr>
        <dsp:cNvPr id="0" name=""/>
        <dsp:cNvSpPr/>
      </dsp:nvSpPr>
      <dsp:spPr>
        <a:xfrm rot="16200000">
          <a:off x="5117177" y="1512472"/>
          <a:ext cx="5080000" cy="2055055"/>
        </a:xfrm>
        <a:prstGeom prst="flowChartManualOperati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t" anchorCtr="0">
          <a:noAutofit/>
        </a:bodyPr>
        <a:lstStyle/>
        <a:p>
          <a:pPr lvl="0" algn="l" defTabSz="800100">
            <a:lnSpc>
              <a:spcPct val="90000"/>
            </a:lnSpc>
            <a:spcBef>
              <a:spcPct val="0"/>
            </a:spcBef>
            <a:spcAft>
              <a:spcPct val="35000"/>
            </a:spcAft>
          </a:pPr>
          <a:r>
            <a:rPr lang="en-US" sz="1800" kern="1200" dirty="0" err="1">
              <a:latin typeface="Caxton-BoldItalic"/>
            </a:rPr>
            <a:t>IVth</a:t>
          </a:r>
          <a:r>
            <a:rPr lang="en-US" sz="1800" kern="1200" dirty="0">
              <a:latin typeface="Caxton-BoldItalic"/>
            </a:rPr>
            <a:t> Phase</a:t>
          </a:r>
          <a:endParaRPr lang="en-IN" sz="1800" kern="1200" dirty="0">
            <a:latin typeface="Caxton-BoldItalic"/>
          </a:endParaRPr>
        </a:p>
        <a:p>
          <a:pPr marL="171450" lvl="1" indent="-171450" algn="l" defTabSz="800100">
            <a:lnSpc>
              <a:spcPct val="90000"/>
            </a:lnSpc>
            <a:spcBef>
              <a:spcPct val="0"/>
            </a:spcBef>
            <a:spcAft>
              <a:spcPct val="15000"/>
            </a:spcAft>
            <a:buChar char="••"/>
          </a:pPr>
          <a:r>
            <a:rPr lang="en-US" sz="1800" kern="1200" dirty="0">
              <a:latin typeface="Caxton-BoldItalic"/>
            </a:rPr>
            <a:t>Knowledge &amp; Competition </a:t>
          </a:r>
          <a:endParaRPr lang="en-IN" sz="1800" kern="1200" dirty="0">
            <a:latin typeface="Caxton-BoldItalic"/>
          </a:endParaRPr>
        </a:p>
        <a:p>
          <a:pPr marL="171450" lvl="1" indent="-171450" algn="l" defTabSz="800100">
            <a:lnSpc>
              <a:spcPct val="90000"/>
            </a:lnSpc>
            <a:spcBef>
              <a:spcPct val="0"/>
            </a:spcBef>
            <a:spcAft>
              <a:spcPct val="15000"/>
            </a:spcAft>
            <a:buChar char="••"/>
          </a:pPr>
          <a:r>
            <a:rPr lang="en-US" sz="1800" kern="1200" dirty="0">
              <a:latin typeface="Caxton-BoldItalic"/>
            </a:rPr>
            <a:t>Due to Globalization, Liberalization and ICT’s</a:t>
          </a:r>
          <a:endParaRPr lang="en-IN" sz="1800" kern="1200" dirty="0">
            <a:latin typeface="Caxton-BoldItalic"/>
          </a:endParaRPr>
        </a:p>
        <a:p>
          <a:pPr marL="171450" lvl="1" indent="-171450" algn="l" defTabSz="800100">
            <a:lnSpc>
              <a:spcPct val="90000"/>
            </a:lnSpc>
            <a:spcBef>
              <a:spcPct val="0"/>
            </a:spcBef>
            <a:spcAft>
              <a:spcPct val="15000"/>
            </a:spcAft>
            <a:buChar char="••"/>
          </a:pPr>
          <a:endParaRPr lang="en-IN" sz="1800" kern="1200" dirty="0">
            <a:latin typeface="Caxton-BoldItalic"/>
          </a:endParaRPr>
        </a:p>
        <a:p>
          <a:pPr marL="171450" lvl="1" indent="-171450" algn="l" defTabSz="800100">
            <a:lnSpc>
              <a:spcPct val="90000"/>
            </a:lnSpc>
            <a:spcBef>
              <a:spcPct val="0"/>
            </a:spcBef>
            <a:spcAft>
              <a:spcPct val="15000"/>
            </a:spcAft>
            <a:buChar char="••"/>
          </a:pPr>
          <a:endParaRPr lang="en-IN" sz="1800" kern="1200" dirty="0">
            <a:latin typeface="Caxton-BoldItalic"/>
          </a:endParaRPr>
        </a:p>
      </dsp:txBody>
      <dsp:txXfrm rot="5400000">
        <a:off x="6629649" y="1016000"/>
        <a:ext cx="2055055" cy="3048000"/>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44641-F14D-497F-9CCC-8B19FE0F35AC}" type="datetimeFigureOut">
              <a:rPr lang="en-US" smtClean="0"/>
              <a:pPr/>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44641-F14D-497F-9CCC-8B19FE0F35AC}" type="datetimeFigureOut">
              <a:rPr lang="en-US" smtClean="0"/>
              <a:pPr/>
              <a:t>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44641-F14D-497F-9CCC-8B19FE0F35AC}" type="datetimeFigureOut">
              <a:rPr lang="en-US" smtClean="0"/>
              <a:pPr/>
              <a:t>10/8/2020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44641-F14D-497F-9CCC-8B19FE0F35AC}" type="datetimeFigureOut">
              <a:rPr lang="en-US" smtClean="0"/>
              <a:pPr/>
              <a:t>10/8/2020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44641-F14D-497F-9CCC-8B19FE0F35AC}" type="datetimeFigureOut">
              <a:rPr lang="en-US" smtClean="0"/>
              <a:pPr/>
              <a:t>10/8/2020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44641-F14D-497F-9CCC-8B19FE0F35AC}" type="datetimeFigureOut">
              <a:rPr lang="en-US" smtClean="0"/>
              <a:pPr/>
              <a:t>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44641-F14D-497F-9CCC-8B19FE0F35AC}" type="datetimeFigureOut">
              <a:rPr lang="en-US" smtClean="0"/>
              <a:pPr/>
              <a:t>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33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44641-F14D-497F-9CCC-8B19FE0F35AC}" type="datetimeFigureOut">
              <a:rPr lang="en-US" smtClean="0"/>
              <a:pPr/>
              <a:t>10/8/2020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AF45D-A853-4B56-A0C3-C6619946A4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382000" cy="6400800"/>
          </a:xfrm>
        </p:spPr>
        <p:txBody>
          <a:bodyPr>
            <a:normAutofit/>
          </a:bodyPr>
          <a:lstStyle/>
          <a:p>
            <a:r>
              <a:rPr lang="en-IN" sz="22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UNIT-02 (EXTENSION EDUCATION AND DEVELOPMENT</a:t>
            </a:r>
            <a:r>
              <a:rPr lang="en-IN" sz="24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t>
            </a:r>
          </a:p>
          <a:p>
            <a:endPar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US"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Dr. </a:t>
            </a:r>
            <a:r>
              <a:rPr lang="en-US" sz="24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Puspendra</a:t>
            </a:r>
            <a:r>
              <a:rPr lang="en-US"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Kumar Singh</a:t>
            </a:r>
            <a:endParaRPr lang="en-IN"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IN"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Department of Veterinary &amp; Animal Husbandry Extension Education, BVC</a:t>
            </a:r>
            <a:endParaRPr lang="en-IN" sz="28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295400" y="1295400"/>
            <a:ext cx="3200400"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295400" y="3048000"/>
            <a:ext cx="3200400" cy="18028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495800" y="3048000"/>
            <a:ext cx="3175000" cy="18028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622354" y="1143000"/>
            <a:ext cx="3023491"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9651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4000" b="1" dirty="0"/>
              <a:t>Relationship B/w Resources</a:t>
            </a:r>
            <a:endParaRPr lang="en-IN" sz="4000" b="1" dirty="0"/>
          </a:p>
        </p:txBody>
      </p:sp>
      <p:sp>
        <p:nvSpPr>
          <p:cNvPr id="3" name="Content Placeholder 2"/>
          <p:cNvSpPr>
            <a:spLocks noGrp="1"/>
          </p:cNvSpPr>
          <p:nvPr>
            <p:ph idx="1"/>
          </p:nvPr>
        </p:nvSpPr>
        <p:spPr>
          <a:xfrm>
            <a:off x="457200" y="5943600"/>
            <a:ext cx="8229600" cy="762000"/>
          </a:xfrm>
        </p:spPr>
        <p:txBody>
          <a:bodyPr>
            <a:normAutofit fontScale="92500"/>
          </a:bodyPr>
          <a:lstStyle/>
          <a:p>
            <a:pPr marL="0" indent="0" algn="ctr">
              <a:buNone/>
            </a:pPr>
            <a:r>
              <a:rPr lang="en-US" sz="2400" dirty="0">
                <a:latin typeface="Times New Roman" pitchFamily="18" charset="0"/>
                <a:cs typeface="Times New Roman" pitchFamily="18" charset="0"/>
              </a:rPr>
              <a:t>    Development is a </a:t>
            </a:r>
            <a:r>
              <a:rPr lang="en-US" sz="2400" b="1" dirty="0">
                <a:latin typeface="Times New Roman" pitchFamily="18" charset="0"/>
                <a:cs typeface="Times New Roman" pitchFamily="18" charset="0"/>
              </a:rPr>
              <a:t>complex</a:t>
            </a:r>
            <a:r>
              <a:rPr lang="en-US" sz="2400" dirty="0">
                <a:latin typeface="Times New Roman" pitchFamily="18" charset="0"/>
                <a:cs typeface="Times New Roman" pitchFamily="18" charset="0"/>
              </a:rPr>
              <a:t> and </a:t>
            </a:r>
            <a:r>
              <a:rPr lang="en-US" sz="2400" b="1" dirty="0">
                <a:latin typeface="Times New Roman" pitchFamily="18" charset="0"/>
                <a:cs typeface="Times New Roman" pitchFamily="18" charset="0"/>
              </a:rPr>
              <a:t>slow process</a:t>
            </a:r>
            <a:r>
              <a:rPr lang="en-US" sz="2400" dirty="0">
                <a:latin typeface="Times New Roman" pitchFamily="18" charset="0"/>
                <a:cs typeface="Times New Roman" pitchFamily="18" charset="0"/>
              </a:rPr>
              <a:t> involving </a:t>
            </a:r>
            <a:r>
              <a:rPr lang="en-US" sz="2400" b="1" dirty="0">
                <a:latin typeface="Times New Roman" pitchFamily="18" charset="0"/>
                <a:cs typeface="Times New Roman" pitchFamily="18" charset="0"/>
              </a:rPr>
              <a:t>people</a:t>
            </a:r>
            <a:r>
              <a:rPr lang="en-US" sz="2400" dirty="0">
                <a:latin typeface="Times New Roman" pitchFamily="18" charset="0"/>
                <a:cs typeface="Times New Roman" pitchFamily="18" charset="0"/>
              </a:rPr>
              <a:t> on one hand and the </a:t>
            </a:r>
            <a:r>
              <a:rPr lang="en-US" sz="2400" b="1" dirty="0">
                <a:latin typeface="Times New Roman" pitchFamily="18" charset="0"/>
                <a:cs typeface="Times New Roman" pitchFamily="18" charset="0"/>
              </a:rPr>
              <a:t>factors of production</a:t>
            </a:r>
            <a:r>
              <a:rPr lang="en-US" sz="2400" dirty="0">
                <a:latin typeface="Times New Roman" pitchFamily="18" charset="0"/>
                <a:cs typeface="Times New Roman" pitchFamily="18" charset="0"/>
              </a:rPr>
              <a:t> and </a:t>
            </a:r>
            <a:r>
              <a:rPr lang="en-US" sz="2400" b="1" dirty="0" err="1">
                <a:latin typeface="Times New Roman" pitchFamily="18" charset="0"/>
                <a:cs typeface="Times New Roman" pitchFamily="18" charset="0"/>
              </a:rPr>
              <a:t>organisation</a:t>
            </a:r>
            <a:r>
              <a:rPr lang="en-US" sz="2400" dirty="0">
                <a:latin typeface="Times New Roman" pitchFamily="18" charset="0"/>
                <a:cs typeface="Times New Roman" pitchFamily="18" charset="0"/>
              </a:rPr>
              <a:t> on the other</a:t>
            </a:r>
            <a:endParaRPr lang="en-IN" sz="2400" dirty="0">
              <a:latin typeface="Times New Roman" pitchFamily="18" charset="0"/>
              <a:cs typeface="Times New Roman" pitchFamily="18" charset="0"/>
            </a:endParaRPr>
          </a:p>
        </p:txBody>
      </p:sp>
      <p:pic>
        <p:nvPicPr>
          <p:cNvPr id="4" name="Picture 1" descr="Develop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600201"/>
            <a:ext cx="5105400" cy="42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0537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4000" b="1" dirty="0">
                <a:latin typeface="Times New Roman" pitchFamily="18" charset="0"/>
                <a:cs typeface="Times New Roman" pitchFamily="18" charset="0"/>
              </a:rPr>
              <a:t>Scope of Development </a:t>
            </a:r>
            <a:endParaRPr lang="en-IN"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marL="0" indent="0">
              <a:lnSpc>
                <a:spcPct val="150000"/>
              </a:lnSpc>
              <a:buNone/>
            </a:pPr>
            <a:r>
              <a:rPr lang="en-US" sz="2000" dirty="0">
                <a:latin typeface="Times New Roman" pitchFamily="18" charset="0"/>
                <a:cs typeface="Times New Roman" pitchFamily="18" charset="0"/>
              </a:rPr>
              <a:t>To check following characteristics of developing country</a:t>
            </a:r>
            <a:endParaRPr lang="en-IN" sz="2000" dirty="0">
              <a:latin typeface="Times New Roman" pitchFamily="18" charset="0"/>
              <a:cs typeface="Times New Roman" pitchFamily="18" charset="0"/>
            </a:endParaRPr>
          </a:p>
          <a:p>
            <a:pPr>
              <a:lnSpc>
                <a:spcPct val="150000"/>
              </a:lnSpc>
            </a:pPr>
            <a:r>
              <a:rPr lang="en-IN" sz="2000" dirty="0">
                <a:latin typeface="Times New Roman" pitchFamily="18" charset="0"/>
                <a:cs typeface="Times New Roman" pitchFamily="18" charset="0"/>
              </a:rPr>
              <a:t>Mass poverty;</a:t>
            </a:r>
          </a:p>
          <a:p>
            <a:pPr>
              <a:lnSpc>
                <a:spcPct val="150000"/>
              </a:lnSpc>
            </a:pPr>
            <a:r>
              <a:rPr lang="en-US" sz="2000" dirty="0">
                <a:latin typeface="Times New Roman" pitchFamily="18" charset="0"/>
                <a:cs typeface="Times New Roman" pitchFamily="18" charset="0"/>
              </a:rPr>
              <a:t>Low levels of income and concentration of incomes in a few hands;</a:t>
            </a:r>
          </a:p>
          <a:p>
            <a:pPr>
              <a:lnSpc>
                <a:spcPct val="150000"/>
              </a:lnSpc>
            </a:pPr>
            <a:r>
              <a:rPr lang="en-US" sz="2000" dirty="0">
                <a:latin typeface="Times New Roman" pitchFamily="18" charset="0"/>
                <a:cs typeface="Times New Roman" pitchFamily="18" charset="0"/>
              </a:rPr>
              <a:t>Low levels of productivity and backward technology</a:t>
            </a:r>
          </a:p>
          <a:p>
            <a:pPr>
              <a:lnSpc>
                <a:spcPct val="150000"/>
              </a:lnSpc>
            </a:pPr>
            <a:r>
              <a:rPr lang="en-US" sz="2000" dirty="0">
                <a:latin typeface="Times New Roman" pitchFamily="18" charset="0"/>
                <a:cs typeface="Times New Roman" pitchFamily="18" charset="0"/>
              </a:rPr>
              <a:t>High levels of unemployment and under-employment;</a:t>
            </a:r>
          </a:p>
          <a:p>
            <a:pPr>
              <a:lnSpc>
                <a:spcPct val="150000"/>
              </a:lnSpc>
            </a:pPr>
            <a:r>
              <a:rPr lang="en-US" sz="2000" dirty="0">
                <a:latin typeface="Times New Roman" pitchFamily="18" charset="0"/>
                <a:cs typeface="Times New Roman" pitchFamily="18" charset="0"/>
              </a:rPr>
              <a:t>Poor nutrition, health, housing, literacy and welfare status;</a:t>
            </a:r>
          </a:p>
          <a:p>
            <a:pPr>
              <a:lnSpc>
                <a:spcPct val="150000"/>
              </a:lnSpc>
            </a:pPr>
            <a:r>
              <a:rPr lang="en-US" sz="2000" dirty="0">
                <a:latin typeface="Times New Roman" pitchFamily="18" charset="0"/>
                <a:cs typeface="Times New Roman" pitchFamily="18" charset="0"/>
              </a:rPr>
              <a:t>Preponderance of primary sector and low levels of industrialization; and</a:t>
            </a:r>
          </a:p>
          <a:p>
            <a:pPr>
              <a:lnSpc>
                <a:spcPct val="150000"/>
              </a:lnSpc>
            </a:pPr>
            <a:r>
              <a:rPr lang="en-US" sz="2000" dirty="0">
                <a:latin typeface="Times New Roman" pitchFamily="18" charset="0"/>
                <a:cs typeface="Times New Roman" pitchFamily="18" charset="0"/>
              </a:rPr>
              <a:t>Lower status of women and that of a variety of social groups such as scheduled </a:t>
            </a:r>
            <a:r>
              <a:rPr lang="en-IN" sz="2000" dirty="0">
                <a:latin typeface="Times New Roman" pitchFamily="18" charset="0"/>
                <a:cs typeface="Times New Roman" pitchFamily="18" charset="0"/>
              </a:rPr>
              <a:t>castes in India</a:t>
            </a:r>
          </a:p>
        </p:txBody>
      </p:sp>
    </p:spTree>
    <p:extLst>
      <p:ext uri="{BB962C8B-B14F-4D97-AF65-F5344CB8AC3E}">
        <p14:creationId xmlns:p14="http://schemas.microsoft.com/office/powerpoint/2010/main" val="1603431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63775"/>
            <a:ext cx="8458200" cy="1470025"/>
          </a:xfrm>
        </p:spPr>
        <p:txBody>
          <a:bodyPr>
            <a:normAutofit/>
          </a:bodyPr>
          <a:lstStyle/>
          <a:p>
            <a:r>
              <a:rPr lang="en-US" sz="4200" b="1" dirty="0" smtClean="0">
                <a:latin typeface="Caxton-BoldItalic" pitchFamily="2" charset="0"/>
              </a:rPr>
              <a:t>Extension Education and Development</a:t>
            </a:r>
            <a:endParaRPr lang="en-US" sz="4200" b="1" dirty="0">
              <a:latin typeface="Caxton-BoldItalic" pitchFamily="2" charset="0"/>
            </a:endParaRPr>
          </a:p>
        </p:txBody>
      </p:sp>
      <p:sp>
        <p:nvSpPr>
          <p:cNvPr id="3" name="Subtitle 2"/>
          <p:cNvSpPr>
            <a:spLocks noGrp="1"/>
          </p:cNvSpPr>
          <p:nvPr>
            <p:ph type="subTitle" idx="1"/>
          </p:nvPr>
        </p:nvSpPr>
        <p:spPr>
          <a:xfrm>
            <a:off x="4267200" y="5181600"/>
            <a:ext cx="5181600" cy="1143000"/>
          </a:xfrm>
        </p:spPr>
        <p:txBody>
          <a:bodyPr>
            <a:normAutofit/>
          </a:bodyPr>
          <a:lstStyle/>
          <a:p>
            <a:endParaRPr lang="en-US" sz="2800" dirty="0" smtClean="0">
              <a:solidFill>
                <a:schemeClr val="tx1">
                  <a:lumMod val="95000"/>
                  <a:lumOff val="5000"/>
                </a:schemeClr>
              </a:solidFill>
            </a:endParaRPr>
          </a:p>
          <a:p>
            <a:r>
              <a:rPr lang="en-US" sz="2800" dirty="0" smtClean="0">
                <a:solidFill>
                  <a:schemeClr val="tx1">
                    <a:lumMod val="95000"/>
                    <a:lumOff val="5000"/>
                  </a:schemeClr>
                </a:solidFill>
                <a:latin typeface="Caxton-BoldItalic" pitchFamily="2" charset="0"/>
              </a:rPr>
              <a:t>3</a:t>
            </a:r>
            <a:r>
              <a:rPr lang="en-US" sz="2800" baseline="30000" dirty="0" smtClean="0">
                <a:solidFill>
                  <a:schemeClr val="tx1">
                    <a:lumMod val="95000"/>
                    <a:lumOff val="5000"/>
                  </a:schemeClr>
                </a:solidFill>
                <a:latin typeface="Caxton-BoldItalic" pitchFamily="2" charset="0"/>
              </a:rPr>
              <a:t>rd</a:t>
            </a:r>
            <a:r>
              <a:rPr lang="en-US" sz="2800" dirty="0" smtClean="0">
                <a:solidFill>
                  <a:schemeClr val="tx1">
                    <a:lumMod val="95000"/>
                    <a:lumOff val="5000"/>
                  </a:schemeClr>
                </a:solidFill>
                <a:latin typeface="Caxton-BoldItalic" pitchFamily="2" charset="0"/>
              </a:rPr>
              <a:t> Year, VAHEE</a:t>
            </a:r>
          </a:p>
          <a:p>
            <a:endParaRPr lang="en-US" dirty="0"/>
          </a:p>
        </p:txBody>
      </p:sp>
    </p:spTree>
    <p:extLst>
      <p:ext uri="{BB962C8B-B14F-4D97-AF65-F5344CB8AC3E}">
        <p14:creationId xmlns:p14="http://schemas.microsoft.com/office/powerpoint/2010/main" val="1301919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latin typeface="Caxton-BoldItalic" pitchFamily="2" charset="0"/>
              </a:rPr>
              <a:t>Topics covered</a:t>
            </a:r>
            <a:endParaRPr lang="en-US" b="1" dirty="0">
              <a:latin typeface="Caxton-BoldItalic" pitchFamily="2" charset="0"/>
            </a:endParaRPr>
          </a:p>
        </p:txBody>
      </p:sp>
      <p:sp>
        <p:nvSpPr>
          <p:cNvPr id="3" name="Content Placeholder 2"/>
          <p:cNvSpPr>
            <a:spLocks noGrp="1"/>
          </p:cNvSpPr>
          <p:nvPr>
            <p:ph idx="1"/>
          </p:nvPr>
        </p:nvSpPr>
        <p:spPr>
          <a:xfrm>
            <a:off x="152400" y="1600200"/>
            <a:ext cx="8763000" cy="5029200"/>
          </a:xfrm>
        </p:spPr>
        <p:txBody>
          <a:bodyPr>
            <a:normAutofit/>
          </a:bodyPr>
          <a:lstStyle/>
          <a:p>
            <a:pPr lvl="0" algn="just"/>
            <a:r>
              <a:rPr lang="en-IN" sz="4800" b="1" dirty="0">
                <a:latin typeface="Caxton-BoldItalic"/>
                <a:cs typeface="Times New Roman" pitchFamily="18" charset="0"/>
              </a:rPr>
              <a:t>Rural Development: Concept, Significance and Importance of Rural Development Programmes for Poverty Alleviation</a:t>
            </a:r>
            <a:endParaRPr lang="en-US" sz="4800" b="1" dirty="0">
              <a:latin typeface="Caxton-BoldItalic"/>
            </a:endParaRPr>
          </a:p>
        </p:txBody>
      </p:sp>
    </p:spTree>
    <p:extLst>
      <p:ext uri="{BB962C8B-B14F-4D97-AF65-F5344CB8AC3E}">
        <p14:creationId xmlns:p14="http://schemas.microsoft.com/office/powerpoint/2010/main" val="3956283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4000" b="1" dirty="0"/>
              <a:t>Development: Concept</a:t>
            </a:r>
            <a:endParaRPr lang="en-IN" sz="4000" b="1" dirty="0"/>
          </a:p>
        </p:txBody>
      </p:sp>
      <p:sp>
        <p:nvSpPr>
          <p:cNvPr id="3" name="Content Placeholder 2"/>
          <p:cNvSpPr>
            <a:spLocks noGrp="1"/>
          </p:cNvSpPr>
          <p:nvPr>
            <p:ph idx="1"/>
          </p:nvPr>
        </p:nvSpPr>
        <p:spPr>
          <a:xfrm>
            <a:off x="457200" y="1371601"/>
            <a:ext cx="8229600" cy="5029200"/>
          </a:xfrm>
        </p:spPr>
        <p:txBody>
          <a:bodyPr>
            <a:normAutofit/>
          </a:bodyPr>
          <a:lstStyle/>
          <a:p>
            <a:pPr algn="just">
              <a:lnSpc>
                <a:spcPct val="150000"/>
              </a:lnSpc>
            </a:pPr>
            <a:r>
              <a:rPr lang="en-US" sz="2000" dirty="0">
                <a:latin typeface="Times New Roman" pitchFamily="18" charset="0"/>
                <a:cs typeface="Times New Roman" pitchFamily="18" charset="0"/>
              </a:rPr>
              <a:t>Development is an </a:t>
            </a:r>
            <a:r>
              <a:rPr lang="en-US" sz="2000" dirty="0">
                <a:solidFill>
                  <a:srgbClr val="FF0000"/>
                </a:solidFill>
                <a:latin typeface="Times New Roman" pitchFamily="18" charset="0"/>
                <a:cs typeface="Times New Roman" pitchFamily="18" charset="0"/>
              </a:rPr>
              <a:t>abstract idea</a:t>
            </a:r>
            <a:r>
              <a:rPr lang="en-US" sz="2000" dirty="0">
                <a:latin typeface="Times New Roman" pitchFamily="18" charset="0"/>
                <a:cs typeface="Times New Roman" pitchFamily="18" charset="0"/>
              </a:rPr>
              <a:t>.</a:t>
            </a:r>
          </a:p>
          <a:p>
            <a:pPr algn="just">
              <a:lnSpc>
                <a:spcPct val="150000"/>
              </a:lnSpc>
            </a:pPr>
            <a:r>
              <a:rPr lang="en-US" sz="2000" dirty="0">
                <a:latin typeface="Times New Roman" pitchFamily="18" charset="0"/>
                <a:cs typeface="Times New Roman" pitchFamily="18" charset="0"/>
              </a:rPr>
              <a:t>Development implies on </a:t>
            </a:r>
            <a:r>
              <a:rPr lang="en-US" sz="2000" dirty="0">
                <a:solidFill>
                  <a:srgbClr val="FF0000"/>
                </a:solidFill>
                <a:latin typeface="Times New Roman" pitchFamily="18" charset="0"/>
                <a:cs typeface="Times New Roman" pitchFamily="18" charset="0"/>
              </a:rPr>
              <a:t>overall positive change </a:t>
            </a:r>
            <a:r>
              <a:rPr lang="en-US" sz="2000" dirty="0">
                <a:latin typeface="Times New Roman" pitchFamily="18" charset="0"/>
                <a:cs typeface="Times New Roman" pitchFamily="18" charset="0"/>
              </a:rPr>
              <a:t>in the </a:t>
            </a:r>
            <a:r>
              <a:rPr lang="en-US" sz="2000" dirty="0">
                <a:solidFill>
                  <a:srgbClr val="FF0000"/>
                </a:solidFill>
                <a:latin typeface="Times New Roman" pitchFamily="18" charset="0"/>
                <a:cs typeface="Times New Roman" pitchFamily="18" charset="0"/>
              </a:rPr>
              <a:t>physical quality of life </a:t>
            </a:r>
            <a:r>
              <a:rPr lang="en-US" sz="2000" dirty="0">
                <a:latin typeface="Times New Roman" pitchFamily="18" charset="0"/>
                <a:cs typeface="Times New Roman" pitchFamily="18" charset="0"/>
              </a:rPr>
              <a:t>(economic as well as social aspects).</a:t>
            </a:r>
          </a:p>
          <a:p>
            <a:pPr algn="just">
              <a:lnSpc>
                <a:spcPct val="150000"/>
              </a:lnSpc>
            </a:pPr>
            <a:r>
              <a:rPr lang="en-IN" sz="2000" b="1" dirty="0">
                <a:solidFill>
                  <a:srgbClr val="FF0000"/>
                </a:solidFill>
                <a:latin typeface="Times New Roman" pitchFamily="18" charset="0"/>
                <a:cs typeface="Times New Roman" pitchFamily="18" charset="0"/>
              </a:rPr>
              <a:t>“Growth with Justice”</a:t>
            </a:r>
          </a:p>
          <a:p>
            <a:pPr algn="just">
              <a:lnSpc>
                <a:spcPct val="150000"/>
              </a:lnSpc>
            </a:pPr>
            <a:r>
              <a:rPr lang="en-US" sz="2000" dirty="0">
                <a:latin typeface="Times New Roman" pitchFamily="18" charset="0"/>
                <a:cs typeface="Times New Roman" pitchFamily="18" charset="0"/>
              </a:rPr>
              <a:t>Implies </a:t>
            </a:r>
            <a:r>
              <a:rPr lang="en-US" sz="2000" dirty="0">
                <a:solidFill>
                  <a:srgbClr val="FF0000"/>
                </a:solidFill>
                <a:latin typeface="Times New Roman" pitchFamily="18" charset="0"/>
                <a:cs typeface="Times New Roman" pitchFamily="18" charset="0"/>
              </a:rPr>
              <a:t>gradual and sequential phases </a:t>
            </a:r>
            <a:r>
              <a:rPr lang="en-US" sz="2000" dirty="0">
                <a:latin typeface="Times New Roman" pitchFamily="18" charset="0"/>
                <a:cs typeface="Times New Roman" pitchFamily="18" charset="0"/>
              </a:rPr>
              <a:t>of change</a:t>
            </a:r>
            <a:endParaRPr lang="en-US" sz="2000" dirty="0">
              <a:solidFill>
                <a:srgbClr val="FF0000"/>
              </a:solidFill>
              <a:latin typeface="Times New Roman" pitchFamily="18" charset="0"/>
              <a:cs typeface="Times New Roman" pitchFamily="18" charset="0"/>
            </a:endParaRPr>
          </a:p>
          <a:p>
            <a:pPr algn="just">
              <a:lnSpc>
                <a:spcPct val="150000"/>
              </a:lnSpc>
            </a:pPr>
            <a:r>
              <a:rPr lang="en-US" sz="2000" dirty="0">
                <a:latin typeface="Times New Roman" pitchFamily="18" charset="0"/>
                <a:cs typeface="Times New Roman" pitchFamily="18" charset="0"/>
              </a:rPr>
              <a:t>Development means </a:t>
            </a:r>
            <a:r>
              <a:rPr lang="en-US" sz="2000" u="sng" dirty="0">
                <a:solidFill>
                  <a:srgbClr val="CC00CC"/>
                </a:solidFill>
                <a:latin typeface="Times New Roman" pitchFamily="18" charset="0"/>
                <a:cs typeface="Times New Roman" pitchFamily="18" charset="0"/>
              </a:rPr>
              <a:t>development of men</a:t>
            </a:r>
            <a:r>
              <a:rPr lang="en-US" sz="2000" dirty="0">
                <a:latin typeface="Times New Roman" pitchFamily="18" charset="0"/>
                <a:cs typeface="Times New Roman" pitchFamily="18" charset="0"/>
              </a:rPr>
              <a:t>, the </a:t>
            </a:r>
            <a:r>
              <a:rPr lang="en-US" sz="2000" u="sng" dirty="0">
                <a:solidFill>
                  <a:srgbClr val="CC00CC"/>
                </a:solidFill>
                <a:latin typeface="Times New Roman" pitchFamily="18" charset="0"/>
                <a:cs typeface="Times New Roman" pitchFamily="18" charset="0"/>
              </a:rPr>
              <a:t>satisfaction of their basic needs </a:t>
            </a:r>
            <a:r>
              <a:rPr lang="en-US" sz="2000" dirty="0">
                <a:latin typeface="Times New Roman" pitchFamily="18" charset="0"/>
                <a:cs typeface="Times New Roman" pitchFamily="18" charset="0"/>
              </a:rPr>
              <a:t>–food, shelter, clothing and access to safe drinking water, sanitation, public transport, health and educational facilities.</a:t>
            </a:r>
          </a:p>
          <a:p>
            <a:pPr marL="0" indent="0" algn="just">
              <a:lnSpc>
                <a:spcPct val="150000"/>
              </a:lnSpc>
              <a:buNone/>
            </a:pP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235564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67124048"/>
              </p:ext>
            </p:extLst>
          </p:nvPr>
        </p:nvGraphicFramePr>
        <p:xfrm>
          <a:off x="457200" y="1295400"/>
          <a:ext cx="8077200" cy="3691377"/>
        </p:xfrm>
        <a:graphic>
          <a:graphicData uri="http://schemas.openxmlformats.org/drawingml/2006/table">
            <a:tbl>
              <a:tblPr firstRow="1" bandRow="1">
                <a:tableStyleId>{5C22544A-7EE6-4342-B048-85BDC9FD1C3A}</a:tableStyleId>
              </a:tblPr>
              <a:tblGrid>
                <a:gridCol w="3657600">
                  <a:extLst>
                    <a:ext uri="{9D8B030D-6E8A-4147-A177-3AD203B41FA5}">
                      <a16:colId xmlns:a16="http://schemas.microsoft.com/office/drawing/2014/main" xmlns="" val="20000"/>
                    </a:ext>
                  </a:extLst>
                </a:gridCol>
                <a:gridCol w="4419600">
                  <a:extLst>
                    <a:ext uri="{9D8B030D-6E8A-4147-A177-3AD203B41FA5}">
                      <a16:colId xmlns:a16="http://schemas.microsoft.com/office/drawing/2014/main" xmlns="" val="20001"/>
                    </a:ext>
                  </a:extLst>
                </a:gridCol>
              </a:tblGrid>
              <a:tr h="764863">
                <a:tc>
                  <a:txBody>
                    <a:bodyPr/>
                    <a:lstStyle/>
                    <a:p>
                      <a:pPr algn="just">
                        <a:lnSpc>
                          <a:spcPct val="150000"/>
                        </a:lnSpc>
                      </a:pPr>
                      <a:r>
                        <a:rPr lang="en-US" sz="2000" i="0" dirty="0">
                          <a:latin typeface="Times New Roman" pitchFamily="18" charset="0"/>
                          <a:cs typeface="Times New Roman" pitchFamily="18" charset="0"/>
                        </a:rPr>
                        <a:t>Growth</a:t>
                      </a:r>
                      <a:endParaRPr lang="en-IN" sz="2000" i="0" dirty="0">
                        <a:latin typeface="Times New Roman" pitchFamily="18" charset="0"/>
                        <a:cs typeface="Times New Roman" pitchFamily="18" charset="0"/>
                      </a:endParaRPr>
                    </a:p>
                  </a:txBody>
                  <a:tcPr/>
                </a:tc>
                <a:tc>
                  <a:txBody>
                    <a:bodyPr/>
                    <a:lstStyle/>
                    <a:p>
                      <a:pPr algn="just">
                        <a:lnSpc>
                          <a:spcPct val="150000"/>
                        </a:lnSpc>
                      </a:pPr>
                      <a:r>
                        <a:rPr lang="en-US" sz="2000" i="0" dirty="0">
                          <a:latin typeface="Times New Roman" pitchFamily="18" charset="0"/>
                          <a:cs typeface="Times New Roman" pitchFamily="18" charset="0"/>
                        </a:rPr>
                        <a:t>Development</a:t>
                      </a:r>
                      <a:endParaRPr lang="en-IN" sz="2000" i="0" dirty="0">
                        <a:latin typeface="Times New Roman" pitchFamily="18" charset="0"/>
                        <a:cs typeface="Times New Roman" pitchFamily="18" charset="0"/>
                      </a:endParaRPr>
                    </a:p>
                  </a:txBody>
                  <a:tcPr/>
                </a:tc>
                <a:extLst>
                  <a:ext uri="{0D108BD9-81ED-4DB2-BD59-A6C34878D82A}">
                    <a16:rowId xmlns:a16="http://schemas.microsoft.com/office/drawing/2014/main" xmlns="" val="10000"/>
                  </a:ext>
                </a:extLst>
              </a:tr>
              <a:tr h="1975474">
                <a:tc>
                  <a:txBody>
                    <a:bodyPr/>
                    <a:lstStyle/>
                    <a:p>
                      <a:pPr algn="just">
                        <a:lnSpc>
                          <a:spcPct val="150000"/>
                        </a:lnSpc>
                      </a:pPr>
                      <a:r>
                        <a:rPr lang="en-US" sz="2000" b="0" i="0" u="none" strike="noStrike" kern="1200" baseline="0" dirty="0">
                          <a:solidFill>
                            <a:schemeClr val="dk1"/>
                          </a:solidFill>
                          <a:latin typeface="Times New Roman" pitchFamily="18" charset="0"/>
                          <a:ea typeface="+mn-ea"/>
                          <a:cs typeface="Times New Roman" pitchFamily="18" charset="0"/>
                        </a:rPr>
                        <a:t>Sustained expansion in the productive capacity of an economy (rise in its GDP)</a:t>
                      </a:r>
                      <a:endParaRPr lang="en-IN" sz="2000" b="0" i="0" dirty="0">
                        <a:latin typeface="Times New Roman" pitchFamily="18" charset="0"/>
                        <a:cs typeface="Times New Roman" pitchFamily="18" charset="0"/>
                      </a:endParaRPr>
                    </a:p>
                  </a:txBody>
                  <a:tcPr/>
                </a:tc>
                <a:tc>
                  <a:txBody>
                    <a:bodyPr/>
                    <a:lstStyle/>
                    <a:p>
                      <a:pPr algn="just">
                        <a:lnSpc>
                          <a:spcPct val="150000"/>
                        </a:lnSpc>
                      </a:pPr>
                      <a:r>
                        <a:rPr lang="en-IN" sz="2000" b="0" i="0" u="none" strike="noStrike" kern="1200" baseline="0" dirty="0">
                          <a:solidFill>
                            <a:schemeClr val="dk1"/>
                          </a:solidFill>
                          <a:latin typeface="Times New Roman" pitchFamily="18" charset="0"/>
                          <a:ea typeface="+mn-ea"/>
                          <a:cs typeface="Times New Roman" pitchFamily="18" charset="0"/>
                        </a:rPr>
                        <a:t>Sustained </a:t>
                      </a:r>
                      <a:r>
                        <a:rPr lang="en-US" sz="2000" b="0" i="0" u="none" strike="noStrike" kern="1200" baseline="0" dirty="0">
                          <a:solidFill>
                            <a:schemeClr val="dk1"/>
                          </a:solidFill>
                          <a:latin typeface="Times New Roman" pitchFamily="18" charset="0"/>
                          <a:ea typeface="+mn-ea"/>
                          <a:cs typeface="Times New Roman" pitchFamily="18" charset="0"/>
                        </a:rPr>
                        <a:t>improvement in material welfare, particularly for poor, afflicted by poverty, illiteracy and poor health conditions.</a:t>
                      </a:r>
                      <a:endParaRPr lang="en-IN" sz="2000" b="0" i="0" dirty="0">
                        <a:latin typeface="Times New Roman" pitchFamily="18" charset="0"/>
                        <a:cs typeface="Times New Roman" pitchFamily="18" charset="0"/>
                      </a:endParaRPr>
                    </a:p>
                  </a:txBody>
                  <a:tcPr/>
                </a:tc>
                <a:extLst>
                  <a:ext uri="{0D108BD9-81ED-4DB2-BD59-A6C34878D82A}">
                    <a16:rowId xmlns:a16="http://schemas.microsoft.com/office/drawing/2014/main" xmlns="" val="10001"/>
                  </a:ext>
                </a:extLst>
              </a:tr>
              <a:tr h="764863">
                <a:tc>
                  <a:txBody>
                    <a:bodyPr/>
                    <a:lstStyle/>
                    <a:p>
                      <a:pPr algn="just">
                        <a:lnSpc>
                          <a:spcPct val="150000"/>
                        </a:lnSpc>
                      </a:pPr>
                      <a:r>
                        <a:rPr lang="en-IN" sz="2000" b="0" i="0" dirty="0" smtClean="0">
                          <a:latin typeface="Times New Roman" pitchFamily="18" charset="0"/>
                          <a:cs typeface="Times New Roman" pitchFamily="18" charset="0"/>
                        </a:rPr>
                        <a:t>Growth mainly focuses on quantitative improvement</a:t>
                      </a:r>
                      <a:endParaRPr lang="en-IN" sz="2000" b="0" i="0" dirty="0">
                        <a:latin typeface="Times New Roman" pitchFamily="18" charset="0"/>
                        <a:cs typeface="Times New Roman" pitchFamily="18" charset="0"/>
                      </a:endParaRPr>
                    </a:p>
                  </a:txBody>
                  <a:tcPr/>
                </a:tc>
                <a:tc>
                  <a:txBody>
                    <a:bodyPr/>
                    <a:lstStyle/>
                    <a:p>
                      <a:pPr algn="just">
                        <a:lnSpc>
                          <a:spcPct val="150000"/>
                        </a:lnSpc>
                      </a:pPr>
                      <a:r>
                        <a:rPr lang="en-IN" sz="2000" b="0" i="0" dirty="0" smtClean="0">
                          <a:latin typeface="Times New Roman" pitchFamily="18" charset="0"/>
                          <a:cs typeface="Times New Roman" pitchFamily="18" charset="0"/>
                        </a:rPr>
                        <a:t>Development is associated with qualitative improvement. </a:t>
                      </a:r>
                      <a:endParaRPr lang="en-IN" sz="2000" b="0" i="0" dirty="0">
                        <a:latin typeface="Times New Roman" pitchFamily="18" charset="0"/>
                        <a:cs typeface="Times New Roman" pitchFamily="18" charset="0"/>
                      </a:endParaRPr>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082515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4000" b="1" dirty="0">
                <a:latin typeface="Times New Roman" pitchFamily="18" charset="0"/>
                <a:cs typeface="Times New Roman" pitchFamily="18" charset="0"/>
              </a:rPr>
              <a:t>Elements of Development</a:t>
            </a:r>
            <a:endParaRPr lang="en-IN"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spcAft>
                <a:spcPts val="600"/>
              </a:spcAft>
            </a:pPr>
            <a:r>
              <a:rPr lang="en-US" sz="2300" dirty="0">
                <a:latin typeface="Times New Roman" pitchFamily="18" charset="0"/>
                <a:cs typeface="Times New Roman" pitchFamily="18" charset="0"/>
              </a:rPr>
              <a:t>Removal of </a:t>
            </a:r>
            <a:r>
              <a:rPr lang="en-US" sz="2300" b="1" dirty="0">
                <a:solidFill>
                  <a:srgbClr val="FF0000"/>
                </a:solidFill>
                <a:latin typeface="Times New Roman" pitchFamily="18" charset="0"/>
                <a:cs typeface="Times New Roman" pitchFamily="18" charset="0"/>
              </a:rPr>
              <a:t>inequality and poverty</a:t>
            </a:r>
            <a:r>
              <a:rPr lang="en-US" sz="2300" dirty="0">
                <a:latin typeface="Times New Roman" pitchFamily="18" charset="0"/>
                <a:cs typeface="Times New Roman" pitchFamily="18" charset="0"/>
              </a:rPr>
              <a:t>;</a:t>
            </a:r>
          </a:p>
          <a:p>
            <a:pPr algn="just">
              <a:spcAft>
                <a:spcPts val="600"/>
              </a:spcAft>
            </a:pPr>
            <a:r>
              <a:rPr lang="en-US" sz="2300" dirty="0">
                <a:latin typeface="Times New Roman" pitchFamily="18" charset="0"/>
                <a:cs typeface="Times New Roman" pitchFamily="18" charset="0"/>
              </a:rPr>
              <a:t>Increase in </a:t>
            </a:r>
            <a:r>
              <a:rPr lang="en-US" sz="2300" b="1" dirty="0">
                <a:solidFill>
                  <a:srgbClr val="FF0000"/>
                </a:solidFill>
                <a:latin typeface="Times New Roman" pitchFamily="18" charset="0"/>
                <a:cs typeface="Times New Roman" pitchFamily="18" charset="0"/>
              </a:rPr>
              <a:t>material welfare </a:t>
            </a:r>
            <a:r>
              <a:rPr lang="en-US" sz="2300" dirty="0">
                <a:latin typeface="Times New Roman" pitchFamily="18" charset="0"/>
                <a:cs typeface="Times New Roman" pitchFamily="18" charset="0"/>
              </a:rPr>
              <a:t>of the people;</a:t>
            </a:r>
          </a:p>
          <a:p>
            <a:pPr algn="just">
              <a:spcAft>
                <a:spcPts val="600"/>
              </a:spcAft>
            </a:pPr>
            <a:r>
              <a:rPr lang="en-US" sz="2300" dirty="0">
                <a:latin typeface="Times New Roman" pitchFamily="18" charset="0"/>
                <a:cs typeface="Times New Roman" pitchFamily="18" charset="0"/>
              </a:rPr>
              <a:t>Increase in </a:t>
            </a:r>
            <a:r>
              <a:rPr lang="en-US" sz="2300" b="1" dirty="0">
                <a:solidFill>
                  <a:srgbClr val="FF0000"/>
                </a:solidFill>
                <a:latin typeface="Times New Roman" pitchFamily="18" charset="0"/>
                <a:cs typeface="Times New Roman" pitchFamily="18" charset="0"/>
              </a:rPr>
              <a:t>social well-being </a:t>
            </a:r>
            <a:r>
              <a:rPr lang="en-US" sz="2300" dirty="0">
                <a:latin typeface="Times New Roman" pitchFamily="18" charset="0"/>
                <a:cs typeface="Times New Roman" pitchFamily="18" charset="0"/>
              </a:rPr>
              <a:t>(education, health, housing, etc.);</a:t>
            </a:r>
          </a:p>
          <a:p>
            <a:pPr algn="just">
              <a:spcAft>
                <a:spcPts val="600"/>
              </a:spcAft>
            </a:pPr>
            <a:r>
              <a:rPr lang="en-US" sz="2300" dirty="0">
                <a:latin typeface="Times New Roman" pitchFamily="18" charset="0"/>
                <a:cs typeface="Times New Roman" pitchFamily="18" charset="0"/>
              </a:rPr>
              <a:t>An </a:t>
            </a:r>
            <a:r>
              <a:rPr lang="en-US" sz="2300" b="1" dirty="0">
                <a:solidFill>
                  <a:srgbClr val="FF0000"/>
                </a:solidFill>
                <a:latin typeface="Times New Roman" pitchFamily="18" charset="0"/>
                <a:cs typeface="Times New Roman" pitchFamily="18" charset="0"/>
              </a:rPr>
              <a:t>equitable distribution </a:t>
            </a:r>
            <a:r>
              <a:rPr lang="en-US" sz="2300" dirty="0">
                <a:latin typeface="Times New Roman" pitchFamily="18" charset="0"/>
                <a:cs typeface="Times New Roman" pitchFamily="18" charset="0"/>
              </a:rPr>
              <a:t>of the gains of development among different groups of people in a region or country;</a:t>
            </a:r>
          </a:p>
          <a:p>
            <a:pPr algn="just">
              <a:spcAft>
                <a:spcPts val="600"/>
              </a:spcAft>
            </a:pPr>
            <a:r>
              <a:rPr lang="en-US" sz="2300" dirty="0">
                <a:latin typeface="Times New Roman" pitchFamily="18" charset="0"/>
                <a:cs typeface="Times New Roman" pitchFamily="18" charset="0"/>
              </a:rPr>
              <a:t>An </a:t>
            </a:r>
            <a:r>
              <a:rPr lang="en-US" sz="2300" b="1" dirty="0">
                <a:solidFill>
                  <a:srgbClr val="FF0000"/>
                </a:solidFill>
                <a:latin typeface="Times New Roman" pitchFamily="18" charset="0"/>
                <a:cs typeface="Times New Roman" pitchFamily="18" charset="0"/>
              </a:rPr>
              <a:t>enhancement in technology </a:t>
            </a:r>
            <a:r>
              <a:rPr lang="en-US" sz="2300" dirty="0">
                <a:latin typeface="Times New Roman" pitchFamily="18" charset="0"/>
                <a:cs typeface="Times New Roman" pitchFamily="18" charset="0"/>
              </a:rPr>
              <a:t>and the capacity to produce a wider range of goods and services in the economy leading to a better quality of life;</a:t>
            </a:r>
          </a:p>
          <a:p>
            <a:pPr algn="just">
              <a:spcAft>
                <a:spcPts val="600"/>
              </a:spcAft>
            </a:pPr>
            <a:r>
              <a:rPr lang="en-US" sz="2300" b="1" dirty="0">
                <a:solidFill>
                  <a:srgbClr val="FF0000"/>
                </a:solidFill>
                <a:latin typeface="Times New Roman" pitchFamily="18" charset="0"/>
                <a:cs typeface="Times New Roman" pitchFamily="18" charset="0"/>
              </a:rPr>
              <a:t>Building institutional structures which permit participation </a:t>
            </a:r>
            <a:r>
              <a:rPr lang="en-US" sz="2300" dirty="0">
                <a:latin typeface="Times New Roman" pitchFamily="18" charset="0"/>
                <a:cs typeface="Times New Roman" pitchFamily="18" charset="0"/>
              </a:rPr>
              <a:t>in decision-making at all levels, equalization of opportunities for development and removal of </a:t>
            </a:r>
            <a:r>
              <a:rPr lang="en-IN" sz="2300" dirty="0">
                <a:latin typeface="Times New Roman" pitchFamily="18" charset="0"/>
                <a:cs typeface="Times New Roman" pitchFamily="18" charset="0"/>
              </a:rPr>
              <a:t>disparities</a:t>
            </a:r>
          </a:p>
        </p:txBody>
      </p:sp>
    </p:spTree>
    <p:extLst>
      <p:ext uri="{BB962C8B-B14F-4D97-AF65-F5344CB8AC3E}">
        <p14:creationId xmlns:p14="http://schemas.microsoft.com/office/powerpoint/2010/main" val="3667126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4200" b="1" dirty="0">
                <a:latin typeface="Times New Roman" pitchFamily="18" charset="0"/>
                <a:cs typeface="Times New Roman" pitchFamily="18" charset="0"/>
              </a:rPr>
              <a:t>Development evolution</a:t>
            </a:r>
            <a:endParaRPr lang="en-IN" sz="4200" b="1" dirty="0">
              <a:latin typeface="Times New Roman" pitchFamily="18" charset="0"/>
              <a:cs typeface="Times New Roman" pitchFamily="18" charset="0"/>
            </a:endParaRPr>
          </a:p>
        </p:txBody>
      </p:sp>
      <p:graphicFrame>
        <p:nvGraphicFramePr>
          <p:cNvPr id="4" name="Diagram 3"/>
          <p:cNvGraphicFramePr/>
          <p:nvPr>
            <p:extLst>
              <p:ext uri="{D42A27DB-BD31-4B8C-83A1-F6EECF244321}">
                <p14:modId xmlns:p14="http://schemas.microsoft.com/office/powerpoint/2010/main" val="1094193869"/>
              </p:ext>
            </p:extLst>
          </p:nvPr>
        </p:nvGraphicFramePr>
        <p:xfrm>
          <a:off x="152400" y="1397000"/>
          <a:ext cx="868680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2687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4000" b="1" dirty="0">
                <a:latin typeface="Times New Roman" pitchFamily="18" charset="0"/>
                <a:cs typeface="Times New Roman" pitchFamily="18" charset="0"/>
              </a:rPr>
              <a:t>Dimensions of Development</a:t>
            </a:r>
            <a:endParaRPr lang="en-IN"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762000" y="1600200"/>
            <a:ext cx="8001000" cy="4876800"/>
          </a:xfrm>
        </p:spPr>
        <p:txBody>
          <a:bodyPr>
            <a:normAutofit/>
          </a:bodyPr>
          <a:lstStyle/>
          <a:p>
            <a:pPr algn="just">
              <a:lnSpc>
                <a:spcPct val="200000"/>
              </a:lnSpc>
            </a:pPr>
            <a:r>
              <a:rPr lang="en-US" sz="2000" b="1" dirty="0">
                <a:latin typeface="Times New Roman" pitchFamily="18" charset="0"/>
                <a:cs typeface="Times New Roman" pitchFamily="18" charset="0"/>
              </a:rPr>
              <a:t>Human </a:t>
            </a:r>
            <a:r>
              <a:rPr lang="en-US" sz="2000" b="1" dirty="0" err="1">
                <a:latin typeface="Times New Roman" pitchFamily="18" charset="0"/>
                <a:cs typeface="Times New Roman" pitchFamily="18" charset="0"/>
              </a:rPr>
              <a:t>Dev</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It is process by which an individual develops self-respect and becomes self-confident, self-reliant, cooperative and tolerant of others through becoming aware of his/her shortcomings as well as his/her potential for positive change.</a:t>
            </a:r>
          </a:p>
          <a:p>
            <a:pPr algn="just">
              <a:lnSpc>
                <a:spcPct val="200000"/>
              </a:lnSpc>
            </a:pPr>
            <a:r>
              <a:rPr lang="en-US" sz="2000" b="1" dirty="0">
                <a:latin typeface="Times New Roman" pitchFamily="18" charset="0"/>
                <a:cs typeface="Times New Roman" pitchFamily="18" charset="0"/>
              </a:rPr>
              <a:t>Economic Dev.: </a:t>
            </a:r>
            <a:r>
              <a:rPr lang="en-US" sz="2000" dirty="0">
                <a:latin typeface="Times New Roman" pitchFamily="18" charset="0"/>
                <a:cs typeface="Times New Roman" pitchFamily="18" charset="0"/>
              </a:rPr>
              <a:t>It is a process by which people through their own individual and / or joint efforts boost production for direct consumption and have a surplus to sell for cash</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82734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algn="just">
              <a:lnSpc>
                <a:spcPct val="200000"/>
              </a:lnSpc>
            </a:pPr>
            <a:r>
              <a:rPr lang="en-US" sz="2000" b="1" dirty="0">
                <a:latin typeface="Times New Roman" pitchFamily="18" charset="0"/>
                <a:cs typeface="Times New Roman" pitchFamily="18" charset="0"/>
              </a:rPr>
              <a:t>Political Dev.: </a:t>
            </a:r>
            <a:r>
              <a:rPr lang="en-US" sz="2000" dirty="0">
                <a:latin typeface="Times New Roman" pitchFamily="18" charset="0"/>
                <a:cs typeface="Times New Roman" pitchFamily="18" charset="0"/>
              </a:rPr>
              <a:t>To participate in decision making at local level and to choose their own leaders, to plan and share power democratically and to create and allocate communal resources equitably and efficiently among individual groups.</a:t>
            </a:r>
          </a:p>
          <a:p>
            <a:pPr algn="just">
              <a:lnSpc>
                <a:spcPct val="200000"/>
              </a:lnSpc>
            </a:pPr>
            <a:r>
              <a:rPr lang="en-US" sz="2000" b="1" dirty="0">
                <a:latin typeface="Times New Roman" pitchFamily="18" charset="0"/>
                <a:cs typeface="Times New Roman" pitchFamily="18" charset="0"/>
              </a:rPr>
              <a:t>Social Dev.: </a:t>
            </a:r>
            <a:r>
              <a:rPr lang="en-US" sz="2000" dirty="0">
                <a:solidFill>
                  <a:srgbClr val="FF0000"/>
                </a:solidFill>
                <a:latin typeface="Times New Roman" pitchFamily="18" charset="0"/>
                <a:cs typeface="Times New Roman" pitchFamily="18" charset="0"/>
              </a:rPr>
              <a:t>Investmen</a:t>
            </a:r>
            <a:r>
              <a:rPr lang="en-US" sz="2000" dirty="0">
                <a:latin typeface="Times New Roman" pitchFamily="18" charset="0"/>
                <a:cs typeface="Times New Roman" pitchFamily="18" charset="0"/>
              </a:rPr>
              <a:t>ts and </a:t>
            </a:r>
            <a:r>
              <a:rPr lang="en-US" sz="2000" dirty="0">
                <a:solidFill>
                  <a:srgbClr val="FF0000"/>
                </a:solidFill>
                <a:latin typeface="Times New Roman" pitchFamily="18" charset="0"/>
                <a:cs typeface="Times New Roman" pitchFamily="18" charset="0"/>
              </a:rPr>
              <a:t>services</a:t>
            </a:r>
            <a:r>
              <a:rPr lang="en-US" sz="2000" dirty="0">
                <a:latin typeface="Times New Roman" pitchFamily="18" charset="0"/>
                <a:cs typeface="Times New Roman" pitchFamily="18" charset="0"/>
              </a:rPr>
              <a:t> carried out or provided by a community for the </a:t>
            </a:r>
            <a:r>
              <a:rPr lang="en-US" sz="2000" dirty="0">
                <a:solidFill>
                  <a:srgbClr val="FF0000"/>
                </a:solidFill>
                <a:latin typeface="Times New Roman" pitchFamily="18" charset="0"/>
                <a:cs typeface="Times New Roman" pitchFamily="18" charset="0"/>
              </a:rPr>
              <a:t>mutual benefit </a:t>
            </a:r>
            <a:r>
              <a:rPr lang="en-US" sz="2000" dirty="0">
                <a:latin typeface="Times New Roman" pitchFamily="18" charset="0"/>
                <a:cs typeface="Times New Roman" pitchFamily="18" charset="0"/>
              </a:rPr>
              <a:t>of the people of that community. These services include health, education, water, energy, transport, communication. </a:t>
            </a:r>
          </a:p>
        </p:txBody>
      </p:sp>
    </p:spTree>
    <p:extLst>
      <p:ext uri="{BB962C8B-B14F-4D97-AF65-F5344CB8AC3E}">
        <p14:creationId xmlns:p14="http://schemas.microsoft.com/office/powerpoint/2010/main" val="7729726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5719</TotalTime>
  <Words>589</Words>
  <Application>Microsoft Office PowerPoint</Application>
  <PresentationFormat>On-screen Show (4:3)</PresentationFormat>
  <Paragraphs>67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Extension Education and Development</vt:lpstr>
      <vt:lpstr>Topics covered</vt:lpstr>
      <vt:lpstr>Development: Concept</vt:lpstr>
      <vt:lpstr>PowerPoint Presentation</vt:lpstr>
      <vt:lpstr>Elements of Development</vt:lpstr>
      <vt:lpstr>Development evolution</vt:lpstr>
      <vt:lpstr>Dimensions of Development</vt:lpstr>
      <vt:lpstr>PowerPoint Presentation</vt:lpstr>
      <vt:lpstr>Relationship B/w Resources</vt:lpstr>
      <vt:lpstr>Scope of Development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Economics</dc:title>
  <dc:creator>SONY</dc:creator>
  <cp:lastModifiedBy>vipin</cp:lastModifiedBy>
  <cp:revision>267</cp:revision>
  <dcterms:created xsi:type="dcterms:W3CDTF">2020-01-10T02:05:01Z</dcterms:created>
  <dcterms:modified xsi:type="dcterms:W3CDTF">2020-10-08T04:11:43Z</dcterms:modified>
</cp:coreProperties>
</file>