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57" r:id="rId3"/>
    <p:sldId id="258" r:id="rId4"/>
    <p:sldId id="321" r:id="rId5"/>
    <p:sldId id="309" r:id="rId6"/>
    <p:sldId id="322" r:id="rId7"/>
    <p:sldId id="332" r:id="rId8"/>
    <p:sldId id="333" r:id="rId9"/>
    <p:sldId id="334" r:id="rId10"/>
    <p:sldId id="335" r:id="rId11"/>
    <p:sldId id="33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UNIT-02 (EXTENSION EDUCATION AND DEVELOPMENT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D) Based on Desires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Economic, Social, Psychological and spiritual security.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Affection: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need of affiliation usually derived pleasure from being loved and tend to avoid the pain of being rejected by social group.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Recognition: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Status, prestige, achievement and being looked at top, considered important by his fellowman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Experience: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Adventure, new interest, new friends. Wants thrill of something new, something different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Hunger, thirstiness etc. Concerned with living </a:t>
            </a:r>
          </a:p>
        </p:txBody>
      </p:sp>
    </p:spTree>
    <p:extLst>
      <p:ext uri="{BB962C8B-B14F-4D97-AF65-F5344CB8AC3E}">
        <p14:creationId xmlns:p14="http://schemas.microsoft.com/office/powerpoint/2010/main" val="3681404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/>
              <a:t>Estimation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Participatory method</a:t>
            </a:r>
          </a:p>
          <a:p>
            <a:pPr marL="514350" indent="-514350">
              <a:lnSpc>
                <a:spcPct val="150000"/>
              </a:lnSpc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 Source method</a:t>
            </a:r>
          </a:p>
          <a:p>
            <a:pPr marL="514350" indent="-514350">
              <a:lnSpc>
                <a:spcPct val="150000"/>
              </a:lnSpc>
              <a:buFont typeface="Monotype Sorts" pitchFamily="2" charset="2"/>
              <a:buAutoNum type="arabicPeriod"/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Secondary Source method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090862" cy="231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84" y="3581400"/>
            <a:ext cx="2906815" cy="231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29200"/>
            <a:ext cx="3352800" cy="110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23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63775"/>
            <a:ext cx="8458200" cy="1470025"/>
          </a:xfrm>
        </p:spPr>
        <p:txBody>
          <a:bodyPr>
            <a:normAutofit/>
          </a:bodyPr>
          <a:lstStyle/>
          <a:p>
            <a:r>
              <a:rPr lang="en-US" sz="4200" b="1" dirty="0">
                <a:latin typeface="Caxton-BoldItalic" pitchFamily="2" charset="0"/>
              </a:rPr>
              <a:t>Extension Education and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181600"/>
            <a:ext cx="5181600" cy="1143000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3</a:t>
            </a:r>
            <a:r>
              <a:rPr lang="en-US" sz="2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rd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 Year, VAHEE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1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latin typeface="Caxton-BoldItalic" pitchFamily="2" charset="0"/>
              </a:rPr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lvl="0" algn="just"/>
            <a:r>
              <a:rPr lang="en-IN" sz="4800" b="1" dirty="0">
                <a:latin typeface="Caxton-BoldItalic"/>
                <a:cs typeface="Times New Roman" pitchFamily="18" charset="0"/>
              </a:rPr>
              <a:t>Concept of need</a:t>
            </a:r>
            <a:endParaRPr lang="en-US" sz="4800" b="1" dirty="0">
              <a:latin typeface="Caxton-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395628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9718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i="1" dirty="0">
                <a:latin typeface="Caxton-BoldItalic"/>
              </a:rPr>
              <a:t>Effective Extension Education is an intentional effort, carefully designed to fulfill certain specifically predetermined and presumably important needs…………………      </a:t>
            </a:r>
            <a:r>
              <a:rPr lang="en-US" sz="3200" b="1" i="1" dirty="0">
                <a:solidFill>
                  <a:srgbClr val="FF0000"/>
                </a:solidFill>
                <a:latin typeface="Caxton-BoldItalic"/>
              </a:rPr>
              <a:t>J. P. </a:t>
            </a:r>
            <a:r>
              <a:rPr lang="en-US" sz="3200" b="1" i="1" dirty="0" err="1">
                <a:solidFill>
                  <a:srgbClr val="FF0000"/>
                </a:solidFill>
                <a:latin typeface="Caxton-BoldItalic"/>
              </a:rPr>
              <a:t>Leagan</a:t>
            </a:r>
            <a:endParaRPr lang="en-IN" sz="3200" b="1" i="1" dirty="0">
              <a:solidFill>
                <a:srgbClr val="FF0000"/>
              </a:solidFill>
              <a:latin typeface="Caxton-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318766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  <a:latin typeface="Caxton-BoldItalic"/>
              </a:rPr>
              <a:t>Need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486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Difference between ‘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(present state, existing situation)  and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ought to be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(an ideal/desired situation)</a:t>
            </a:r>
          </a:p>
          <a:p>
            <a:pPr algn="just">
              <a:lnSpc>
                <a:spcPct val="150000"/>
              </a:lnSpc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Interest: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Feeling of curiosity or concern about something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What is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(present state, existing situation)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                                              Gap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What ought to be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(an ideal/desired situation)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3657600"/>
            <a:ext cx="5040000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2971800"/>
            <a:ext cx="5040000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06000" y="2971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438471"/>
            <a:ext cx="85344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>
                <a:latin typeface="Caxton-BoldItalic"/>
              </a:rPr>
              <a:t>Need determination</a:t>
            </a:r>
            <a:r>
              <a:rPr lang="en-US" sz="2000" dirty="0">
                <a:latin typeface="Caxton-BoldItalic"/>
              </a:rPr>
              <a:t>: observing and situation understanding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>
                <a:latin typeface="Caxton-BoldItalic"/>
              </a:rPr>
              <a:t>Degree</a:t>
            </a:r>
            <a:r>
              <a:rPr lang="en-US" sz="2000" dirty="0">
                <a:latin typeface="Caxton-BoldItalic"/>
              </a:rPr>
              <a:t> of need: Estimation of gap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Caxton-BoldItalic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Caxton-BoldItalic"/>
              </a:rPr>
              <a:t>		</a:t>
            </a:r>
            <a:r>
              <a:rPr lang="en-US" sz="2000" b="1" i="1" dirty="0">
                <a:solidFill>
                  <a:srgbClr val="FF0000"/>
                </a:solidFill>
                <a:latin typeface="Caxton-BoldItalic"/>
              </a:rPr>
              <a:t>‘Wider the gap, greater the need’</a:t>
            </a:r>
            <a:endParaRPr lang="en-IN" sz="2000" b="1" i="1" dirty="0">
              <a:solidFill>
                <a:srgbClr val="FF0000"/>
              </a:solidFill>
              <a:latin typeface="Caxton-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280219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943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sz="2800" b="1" dirty="0">
                <a:latin typeface="Caxton-BoldItalic"/>
              </a:rPr>
              <a:t>Need Characteristics</a:t>
            </a:r>
          </a:p>
          <a:p>
            <a:pPr>
              <a:lnSpc>
                <a:spcPct val="20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Needs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vary in nature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scope and significance</a:t>
            </a:r>
          </a:p>
          <a:p>
            <a:pPr>
              <a:lnSpc>
                <a:spcPct val="20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be at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level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at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level</a:t>
            </a:r>
          </a:p>
          <a:p>
            <a:pPr>
              <a:lnSpc>
                <a:spcPct val="20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with time and progress</a:t>
            </a:r>
          </a:p>
          <a:p>
            <a:pPr>
              <a:lnSpc>
                <a:spcPct val="20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with age, education, growth and with social, economic and family status situations</a:t>
            </a:r>
          </a:p>
        </p:txBody>
      </p:sp>
    </p:spTree>
    <p:extLst>
      <p:ext uri="{BB962C8B-B14F-4D97-AF65-F5344CB8AC3E}">
        <p14:creationId xmlns:p14="http://schemas.microsoft.com/office/powerpoint/2010/main" val="33795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xton-BoldItalic"/>
              </a:rPr>
              <a:t>Classification of Needs</a:t>
            </a:r>
            <a:endParaRPr lang="en-IN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xton-BoldItal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447800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Need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438400"/>
            <a:ext cx="2438400" cy="1981200"/>
          </a:xfrm>
          <a:prstGeom prst="rect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00000"/>
                </a:solidFill>
              </a:rPr>
              <a:t>Based on Hierarchy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Physiological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Safety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Belonging/Affection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Esteem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Self-Actualization</a:t>
            </a:r>
          </a:p>
          <a:p>
            <a:pPr algn="ctr"/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2438400"/>
            <a:ext cx="1905000" cy="152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00000"/>
                </a:solidFill>
              </a:rPr>
              <a:t>Based on Forms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Biological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Educational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Human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Derived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114800"/>
            <a:ext cx="2819400" cy="121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00000"/>
                </a:solidFill>
              </a:rPr>
              <a:t>Based on General Purpose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Physical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Social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Integrative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438400"/>
            <a:ext cx="2286000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00000"/>
                </a:solidFill>
              </a:rPr>
              <a:t>Based on Psychology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Felt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Unfelt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3733800"/>
            <a:ext cx="24384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00000"/>
                </a:solidFill>
              </a:rPr>
              <a:t>Based on Psychology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Security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Affection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Recognition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New Experience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Organic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4" idx="1"/>
          </p:cNvCxnSpPr>
          <p:nvPr/>
        </p:nvCxnSpPr>
        <p:spPr>
          <a:xfrm flipH="1">
            <a:off x="1676400" y="1676400"/>
            <a:ext cx="2286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>
            <a:off x="4419600" y="1905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4876800" y="1676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3962400" y="2552700"/>
            <a:ext cx="2209800" cy="914400"/>
          </a:xfrm>
          <a:prstGeom prst="bentConnector3">
            <a:avLst>
              <a:gd name="adj1" fmla="val 119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4" idx="3"/>
          </p:cNvCxnSpPr>
          <p:nvPr/>
        </p:nvCxnSpPr>
        <p:spPr>
          <a:xfrm>
            <a:off x="4876800" y="1676400"/>
            <a:ext cx="3581400" cy="2057400"/>
          </a:xfrm>
          <a:prstGeom prst="curvedConnector3">
            <a:avLst>
              <a:gd name="adj1" fmla="val 98181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20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7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algn="just">
              <a:lnSpc>
                <a:spcPct val="15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A: On the basis of psychological point of view</a:t>
            </a:r>
          </a:p>
          <a:p>
            <a:pPr marL="514350" indent="-514350" algn="just">
              <a:lnSpc>
                <a:spcPct val="150000"/>
              </a:lnSpc>
              <a:buFont typeface="Monotype Sorts" pitchFamily="2" charset="2"/>
              <a:buAutoNum type="alphaLcPeriod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Felt/Consciously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recognized needs: farmers’ aware of</a:t>
            </a:r>
          </a:p>
          <a:p>
            <a:pPr marL="514350" indent="-514350" algn="just">
              <a:lnSpc>
                <a:spcPct val="150000"/>
              </a:lnSpc>
              <a:buFont typeface="Monotype Sorts" pitchFamily="2" charset="2"/>
              <a:buAutoNum type="alphaLcPeriod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Unfelt/Unrecognized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needs: farmers’ not aware of</a:t>
            </a:r>
          </a:p>
          <a:p>
            <a:pPr marL="514350" indent="-514350" algn="just">
              <a:lnSpc>
                <a:spcPct val="150000"/>
              </a:lnSpc>
              <a:buFont typeface="Monotype Sort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motivation unfelt need can be converted to felt need</a:t>
            </a:r>
          </a:p>
          <a:p>
            <a:pPr marL="514350" indent="-514350" algn="just">
              <a:lnSpc>
                <a:spcPct val="15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B: On the basis of purpose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food, water, oxygen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relationship with other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Integrative: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communicating with others by media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7552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C. Based on Hierarchy (Need Hierarchy Theory, Maslow)</a:t>
            </a:r>
          </a:p>
          <a:p>
            <a:r>
              <a:rPr lang="en-US" sz="2400" dirty="0"/>
              <a:t>Human needs in the form of hierarchy </a:t>
            </a:r>
          </a:p>
          <a:p>
            <a:r>
              <a:rPr lang="en-US" sz="2400" dirty="0"/>
              <a:t>5 Needs</a:t>
            </a:r>
          </a:p>
          <a:p>
            <a:r>
              <a:rPr lang="en-US" sz="2400" b="1" dirty="0"/>
              <a:t>One need met it lost its power to motivate </a:t>
            </a:r>
          </a:p>
        </p:txBody>
      </p:sp>
      <p:pic>
        <p:nvPicPr>
          <p:cNvPr id="6" name="Picture 2" descr="Image result for Maslow hierarchy n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5715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07463" y="5867400"/>
            <a:ext cx="213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Food, Water, Shelter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5257800"/>
            <a:ext cx="2640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Economic, Physical, Social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4724400"/>
            <a:ext cx="1764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Group, Marriage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4191000"/>
            <a:ext cx="23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Power, Prestige, 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3276600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Meditation, Nirvana</a:t>
            </a:r>
          </a:p>
        </p:txBody>
      </p:sp>
    </p:spTree>
    <p:extLst>
      <p:ext uri="{BB962C8B-B14F-4D97-AF65-F5344CB8AC3E}">
        <p14:creationId xmlns:p14="http://schemas.microsoft.com/office/powerpoint/2010/main" val="70909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449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Caxton-BoldItalic</vt:lpstr>
      <vt:lpstr>Monotype Sorts</vt:lpstr>
      <vt:lpstr>Times New Roman</vt:lpstr>
      <vt:lpstr>Office Theme</vt:lpstr>
      <vt:lpstr>PowerPoint Presentation</vt:lpstr>
      <vt:lpstr>Extension Education and Development</vt:lpstr>
      <vt:lpstr>Topics covered</vt:lpstr>
      <vt:lpstr>Effective Extension Education is an intentional effort, carefully designed to fulfill certain specifically predetermined and presumably important needs…………………      J. P. Leagan</vt:lpstr>
      <vt:lpstr>Need</vt:lpstr>
      <vt:lpstr>PowerPoint Presentation</vt:lpstr>
      <vt:lpstr>Classification of Needs</vt:lpstr>
      <vt:lpstr>PowerPoint Presentation</vt:lpstr>
      <vt:lpstr>PowerPoint Presentation</vt:lpstr>
      <vt:lpstr>PowerPoint Presentation</vt:lpstr>
      <vt:lpstr>Estimation of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Nirbhay Kumar Mishra</cp:lastModifiedBy>
  <cp:revision>265</cp:revision>
  <dcterms:created xsi:type="dcterms:W3CDTF">2020-01-10T02:05:01Z</dcterms:created>
  <dcterms:modified xsi:type="dcterms:W3CDTF">2020-10-09T04:22:08Z</dcterms:modified>
</cp:coreProperties>
</file>