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62862" y="3023420"/>
            <a:ext cx="3313355" cy="2065642"/>
          </a:xfrm>
        </p:spPr>
        <p:txBody>
          <a:bodyPr>
            <a:noAutofit/>
          </a:bodyPr>
          <a:lstStyle/>
          <a:p>
            <a:pPr algn="ctr"/>
            <a:r>
              <a:rPr lang="en-IN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Concept of Population &amp; unit stock</a:t>
            </a:r>
            <a:endParaRPr lang="en-IN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076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7024744" cy="801136"/>
          </a:xfrm>
        </p:spPr>
        <p:txBody>
          <a:bodyPr/>
          <a:lstStyle/>
          <a:p>
            <a:r>
              <a:rPr lang="en-IN" dirty="0" smtClean="0"/>
              <a:t>Concept of Population: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676400"/>
            <a:ext cx="7033708" cy="4156229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en-IN" b="1" dirty="0"/>
              <a:t>Population: </a:t>
            </a:r>
            <a:endParaRPr lang="en-IN" b="1" dirty="0" smtClean="0"/>
          </a:p>
          <a:p>
            <a:pPr algn="just"/>
            <a:r>
              <a:rPr lang="en-IN" dirty="0" smtClean="0"/>
              <a:t>Population is all the organisms of the same group or species who live in a particular geographical area and are capable of interbreeding. </a:t>
            </a:r>
          </a:p>
          <a:p>
            <a:pPr algn="just"/>
            <a:r>
              <a:rPr lang="en-IN" dirty="0" smtClean="0"/>
              <a:t>Sometimes</a:t>
            </a:r>
            <a:r>
              <a:rPr lang="en-IN" dirty="0"/>
              <a:t>, due to unavoidable bias it may be necessary to differentiate between a </a:t>
            </a:r>
            <a:r>
              <a:rPr lang="en-IN" dirty="0" smtClean="0"/>
              <a:t>‘sample</a:t>
            </a:r>
            <a:r>
              <a:rPr lang="en-IN" dirty="0"/>
              <a:t>’ population and the real population, where the sample population consists of the objects that have an equal probability of being selected. </a:t>
            </a:r>
          </a:p>
        </p:txBody>
      </p:sp>
    </p:spTree>
    <p:extLst>
      <p:ext uri="{BB962C8B-B14F-4D97-AF65-F5344CB8AC3E}">
        <p14:creationId xmlns:p14="http://schemas.microsoft.com/office/powerpoint/2010/main" val="3350651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2819400" cy="685800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Cont..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873046"/>
            <a:ext cx="7033708" cy="3959584"/>
          </a:xfrm>
        </p:spPr>
        <p:txBody>
          <a:bodyPr/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IN" dirty="0"/>
              <a:t>Population is the breeding unit of species having common spawning </a:t>
            </a:r>
            <a:r>
              <a:rPr lang="en-IN" dirty="0" smtClean="0"/>
              <a:t>grounds.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IN" dirty="0" smtClean="0"/>
          </a:p>
          <a:p>
            <a:pPr algn="just">
              <a:buFont typeface="Courier New" panose="02070309020205020404" pitchFamily="49" charset="0"/>
              <a:buChar char="o"/>
            </a:pPr>
            <a:r>
              <a:rPr lang="en-IN" dirty="0" smtClean="0"/>
              <a:t>A </a:t>
            </a:r>
            <a:r>
              <a:rPr lang="en-IN" dirty="0"/>
              <a:t>population is a group of individuals of the same species that live together in the same place, and that </a:t>
            </a:r>
            <a:r>
              <a:rPr lang="en-IN" dirty="0" smtClean="0"/>
              <a:t>posses </a:t>
            </a:r>
            <a:r>
              <a:rPr lang="en-IN" dirty="0"/>
              <a:t>an average set of properties, such as birth rates and death rates. </a:t>
            </a:r>
          </a:p>
          <a:p>
            <a:pPr marL="68580" indent="0" algn="just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4958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2362200" cy="648736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Cont…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981200"/>
            <a:ext cx="7033708" cy="3851429"/>
          </a:xfrm>
        </p:spPr>
        <p:txBody>
          <a:bodyPr/>
          <a:lstStyle/>
          <a:p>
            <a:pPr algn="just"/>
            <a:r>
              <a:rPr lang="en-IN" dirty="0"/>
              <a:t>The simplest and least </a:t>
            </a:r>
            <a:r>
              <a:rPr lang="en-IN" dirty="0" smtClean="0"/>
              <a:t>restrictive definition </a:t>
            </a:r>
            <a:r>
              <a:rPr lang="en-IN" dirty="0"/>
              <a:t>of </a:t>
            </a:r>
            <a:r>
              <a:rPr lang="en-IN" dirty="0" smtClean="0"/>
              <a:t>population  </a:t>
            </a:r>
            <a:r>
              <a:rPr lang="en-IN" dirty="0"/>
              <a:t>is that a population is a group of individuals of the same species that live together in a particular area (e.g., </a:t>
            </a:r>
            <a:r>
              <a:rPr lang="en-IN" dirty="0" err="1"/>
              <a:t>Roughgarden</a:t>
            </a:r>
            <a:r>
              <a:rPr lang="en-IN" dirty="0"/>
              <a:t>, 1989). </a:t>
            </a:r>
            <a:endParaRPr lang="en-IN" dirty="0" smtClean="0"/>
          </a:p>
          <a:p>
            <a:pPr algn="just"/>
            <a:endParaRPr lang="en-IN" dirty="0" smtClean="0"/>
          </a:p>
          <a:p>
            <a:pPr algn="just"/>
            <a:r>
              <a:rPr lang="en-IN" dirty="0"/>
              <a:t>However, even though this definition is widely used by ecologists, it gives rise to serious difficulties and misinterpretations. </a:t>
            </a:r>
          </a:p>
        </p:txBody>
      </p:sp>
    </p:spTree>
    <p:extLst>
      <p:ext uri="{BB962C8B-B14F-4D97-AF65-F5344CB8AC3E}">
        <p14:creationId xmlns:p14="http://schemas.microsoft.com/office/powerpoint/2010/main" val="78222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3543259" cy="897194"/>
          </a:xfrm>
        </p:spPr>
        <p:txBody>
          <a:bodyPr/>
          <a:lstStyle/>
          <a:p>
            <a:r>
              <a:rPr lang="en-IN" dirty="0" smtClean="0"/>
              <a:t>Cont…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52600"/>
            <a:ext cx="7391400" cy="4080029"/>
          </a:xfrm>
        </p:spPr>
        <p:txBody>
          <a:bodyPr>
            <a:normAutofit fontScale="92500"/>
          </a:bodyPr>
          <a:lstStyle/>
          <a:p>
            <a:pPr algn="just"/>
            <a:r>
              <a:rPr lang="en-IN" dirty="0"/>
              <a:t>A more rigorous definition should define the spatial dimension more precisely; for example, a group of individuals of the same species that live together in an area of sufficient size that all the requirements for reproduction, survival and migration can be met (e.g., </a:t>
            </a:r>
            <a:r>
              <a:rPr lang="en-IN" dirty="0" err="1"/>
              <a:t>Huffaker</a:t>
            </a:r>
            <a:r>
              <a:rPr lang="en-IN" dirty="0"/>
              <a:t> et al. 1984</a:t>
            </a:r>
            <a:r>
              <a:rPr lang="en-IN" dirty="0" smtClean="0"/>
              <a:t>).</a:t>
            </a:r>
          </a:p>
          <a:p>
            <a:pPr algn="just"/>
            <a:endParaRPr lang="en-IN" dirty="0" smtClean="0"/>
          </a:p>
          <a:p>
            <a:pPr algn="just"/>
            <a:r>
              <a:rPr lang="en-IN" b="1" dirty="0"/>
              <a:t>Local population </a:t>
            </a:r>
            <a:r>
              <a:rPr lang="en-IN" dirty="0"/>
              <a:t>is a group of organisms of the same species that live together in an area where there is a high probability of interbreeding. </a:t>
            </a:r>
          </a:p>
          <a:p>
            <a:pPr algn="just"/>
            <a:endParaRPr lang="en-IN" dirty="0"/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3688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85800"/>
            <a:ext cx="2664542" cy="685800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Cont…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828800"/>
            <a:ext cx="7262308" cy="4003829"/>
          </a:xfrm>
        </p:spPr>
        <p:txBody>
          <a:bodyPr/>
          <a:lstStyle/>
          <a:p>
            <a:pPr algn="just"/>
            <a:r>
              <a:rPr lang="en-IN" b="1" dirty="0" smtClean="0"/>
              <a:t>Meta-population</a:t>
            </a:r>
            <a:r>
              <a:rPr lang="en-IN" dirty="0" smtClean="0"/>
              <a:t> </a:t>
            </a:r>
            <a:r>
              <a:rPr lang="en-IN" dirty="0"/>
              <a:t>is a group of populations that share occasional migrants.</a:t>
            </a:r>
          </a:p>
          <a:p>
            <a:pPr algn="just"/>
            <a:r>
              <a:rPr lang="en-IN" b="1" dirty="0"/>
              <a:t>Absolute</a:t>
            </a:r>
            <a:r>
              <a:rPr lang="en-IN" dirty="0"/>
              <a:t> </a:t>
            </a:r>
            <a:r>
              <a:rPr lang="en-IN" b="1" dirty="0"/>
              <a:t>population</a:t>
            </a:r>
            <a:r>
              <a:rPr lang="en-IN" dirty="0"/>
              <a:t> is an estimate of the total number of organisms in an area.</a:t>
            </a:r>
          </a:p>
          <a:p>
            <a:pPr algn="just"/>
            <a:r>
              <a:rPr lang="en-IN" b="1" dirty="0"/>
              <a:t>Population density </a:t>
            </a:r>
            <a:r>
              <a:rPr lang="en-IN" dirty="0"/>
              <a:t>is an estimate of the number of organisms per unit area (e.g., hectare) or unit of </a:t>
            </a:r>
            <a:r>
              <a:rPr lang="en-IN" dirty="0" smtClean="0"/>
              <a:t>habitat.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4444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9600"/>
            <a:ext cx="2233110" cy="776748"/>
          </a:xfrm>
        </p:spPr>
        <p:txBody>
          <a:bodyPr/>
          <a:lstStyle/>
          <a:p>
            <a:r>
              <a:rPr lang="en-IN" dirty="0" smtClean="0"/>
              <a:t>Cont…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600200"/>
            <a:ext cx="8096864" cy="4267200"/>
          </a:xfrm>
        </p:spPr>
        <p:txBody>
          <a:bodyPr>
            <a:normAutofit/>
          </a:bodyPr>
          <a:lstStyle/>
          <a:p>
            <a:pPr algn="just"/>
            <a:r>
              <a:rPr lang="en-IN" dirty="0"/>
              <a:t>Size of population is determined by growth which is influenced by natality (‘+’ influence) mortality (‘-’ influence) and dispersion </a:t>
            </a:r>
            <a:r>
              <a:rPr lang="en-IN" dirty="0" smtClean="0"/>
              <a:t>(‘+ </a:t>
            </a:r>
            <a:r>
              <a:rPr lang="en-IN" dirty="0"/>
              <a:t>&amp; -’ influence). </a:t>
            </a:r>
            <a:endParaRPr lang="en-IN" dirty="0" smtClean="0"/>
          </a:p>
          <a:p>
            <a:pPr algn="just"/>
            <a:r>
              <a:rPr lang="en-IN" dirty="0" smtClean="0"/>
              <a:t>There are </a:t>
            </a:r>
            <a:r>
              <a:rPr lang="en-IN" dirty="0"/>
              <a:t>v</a:t>
            </a:r>
            <a:r>
              <a:rPr lang="en-IN" dirty="0" smtClean="0"/>
              <a:t>arious </a:t>
            </a:r>
            <a:r>
              <a:rPr lang="en-IN" dirty="0"/>
              <a:t>ecological density dependent and density independent factors that are the factors that controls the growth.</a:t>
            </a:r>
          </a:p>
          <a:p>
            <a:pPr algn="just"/>
            <a:r>
              <a:rPr lang="en-IN" dirty="0"/>
              <a:t>For the purpose of fitting yield models, males and females of the populations are treated as separate units, if differences exist in all morphological and biological characters.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3160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787" y="658954"/>
            <a:ext cx="3469516" cy="724936"/>
          </a:xfrm>
        </p:spPr>
        <p:txBody>
          <a:bodyPr/>
          <a:lstStyle/>
          <a:p>
            <a:r>
              <a:rPr lang="en-IN" dirty="0" smtClean="0"/>
              <a:t>Cont..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752600"/>
            <a:ext cx="7696200" cy="4080029"/>
          </a:xfrm>
        </p:spPr>
        <p:txBody>
          <a:bodyPr/>
          <a:lstStyle/>
          <a:p>
            <a:pPr algn="just"/>
            <a:r>
              <a:rPr lang="en-IN" dirty="0"/>
              <a:t>For modelling purposes, population of different species coexisting in a particular area having similar characters can sometimes be treated as a single stock</a:t>
            </a:r>
            <a:r>
              <a:rPr lang="en-IN" dirty="0" smtClean="0"/>
              <a:t>.</a:t>
            </a:r>
          </a:p>
          <a:p>
            <a:pPr algn="just"/>
            <a:endParaRPr lang="en-IN" dirty="0"/>
          </a:p>
          <a:p>
            <a:pPr algn="just"/>
            <a:r>
              <a:rPr lang="en-IN" dirty="0"/>
              <a:t> Assessment could be made on stock of a species, only when biology of species is clearly understood which includes its feeding, growth, spawning and migration habits.</a:t>
            </a:r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6015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762000"/>
            <a:ext cx="7811729" cy="572536"/>
          </a:xfrm>
        </p:spPr>
        <p:txBody>
          <a:bodyPr>
            <a:normAutofit fontScale="90000"/>
          </a:bodyPr>
          <a:lstStyle/>
          <a:p>
            <a:r>
              <a:rPr lang="en-IN" b="1" dirty="0" smtClean="0"/>
              <a:t>Malthusian theory of Population</a:t>
            </a:r>
            <a:endParaRPr lang="en-IN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752600"/>
            <a:ext cx="3452307" cy="3505200"/>
          </a:xfrm>
        </p:spPr>
        <p:txBody>
          <a:bodyPr/>
          <a:lstStyle/>
          <a:p>
            <a:pPr algn="just"/>
            <a:r>
              <a:rPr lang="en-IN" dirty="0"/>
              <a:t>Malthusianism is the idea that population growth is potentially exponential while the growth of the food supply or other resources is linear.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7338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9481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762000"/>
            <a:ext cx="7024744" cy="724936"/>
          </a:xfrm>
        </p:spPr>
        <p:txBody>
          <a:bodyPr/>
          <a:lstStyle/>
          <a:p>
            <a:r>
              <a:rPr lang="en-IN" dirty="0"/>
              <a:t>Concept of a unit </a:t>
            </a:r>
            <a:r>
              <a:rPr lang="en-IN" dirty="0" smtClean="0"/>
              <a:t>stock: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99304"/>
            <a:ext cx="7239000" cy="4033326"/>
          </a:xfrm>
        </p:spPr>
        <p:txBody>
          <a:bodyPr/>
          <a:lstStyle/>
          <a:p>
            <a:pPr algn="just"/>
            <a:r>
              <a:rPr lang="en-IN" dirty="0"/>
              <a:t>A stock is a sub set of a “species</a:t>
            </a:r>
            <a:r>
              <a:rPr lang="en-IN" dirty="0" smtClean="0"/>
              <a:t>”.</a:t>
            </a:r>
          </a:p>
          <a:p>
            <a:pPr algn="just"/>
            <a:r>
              <a:rPr lang="en-IN" dirty="0"/>
              <a:t>The basic purpose of fish stock assessment is to provide </a:t>
            </a:r>
            <a:r>
              <a:rPr lang="en-IN" dirty="0" smtClean="0"/>
              <a:t>suggestions</a:t>
            </a:r>
            <a:r>
              <a:rPr lang="en-IN" dirty="0" smtClean="0"/>
              <a:t> </a:t>
            </a:r>
            <a:r>
              <a:rPr lang="en-IN" dirty="0"/>
              <a:t>on the optimum exploitation of aquatic living resource such as fish and shrimp</a:t>
            </a:r>
            <a:r>
              <a:rPr lang="en-IN" dirty="0" smtClean="0"/>
              <a:t>.</a:t>
            </a:r>
          </a:p>
          <a:p>
            <a:pPr algn="just"/>
            <a:r>
              <a:rPr lang="en-IN" dirty="0"/>
              <a:t>A stock is sub set of a “species” which is generally </a:t>
            </a:r>
            <a:r>
              <a:rPr lang="en-IN" dirty="0" smtClean="0"/>
              <a:t>considered </a:t>
            </a:r>
            <a:r>
              <a:rPr lang="en-IN" dirty="0"/>
              <a:t>as basic taxonomic unit.</a:t>
            </a:r>
          </a:p>
        </p:txBody>
      </p:sp>
    </p:spTree>
    <p:extLst>
      <p:ext uri="{BB962C8B-B14F-4D97-AF65-F5344CB8AC3E}">
        <p14:creationId xmlns:p14="http://schemas.microsoft.com/office/powerpoint/2010/main" val="119203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780" y="585212"/>
            <a:ext cx="2766510" cy="697897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Cont..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563330"/>
            <a:ext cx="7186108" cy="4269300"/>
          </a:xfrm>
        </p:spPr>
        <p:txBody>
          <a:bodyPr/>
          <a:lstStyle/>
          <a:p>
            <a:pPr algn="just"/>
            <a:r>
              <a:rPr lang="en-IN" dirty="0"/>
              <a:t>Stock is a subset of one species having the same growth and mortality parameter, and inhibiting in a particular geographical area. </a:t>
            </a:r>
            <a:endParaRPr lang="en-IN" dirty="0" smtClean="0"/>
          </a:p>
          <a:p>
            <a:pPr algn="just"/>
            <a:endParaRPr lang="en-IN" dirty="0" smtClean="0"/>
          </a:p>
          <a:p>
            <a:pPr algn="just"/>
            <a:r>
              <a:rPr lang="en-IN" dirty="0"/>
              <a:t>A stock as “an intraspecific group of randomly mating individuals with temporal or spatial integrity</a:t>
            </a:r>
            <a:r>
              <a:rPr lang="en-IN" dirty="0" smtClean="0"/>
              <a:t>”. (</a:t>
            </a:r>
            <a:r>
              <a:rPr lang="en-IN" dirty="0" err="1" smtClean="0"/>
              <a:t>Ihssen</a:t>
            </a:r>
            <a:r>
              <a:rPr lang="en-IN" dirty="0" smtClean="0"/>
              <a:t> </a:t>
            </a:r>
            <a:r>
              <a:rPr lang="en-IN" dirty="0"/>
              <a:t>at </a:t>
            </a:r>
            <a:r>
              <a:rPr lang="en-IN" dirty="0" smtClean="0"/>
              <a:t>al.,1981</a:t>
            </a:r>
            <a:r>
              <a:rPr lang="en-IN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029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524000"/>
            <a:ext cx="7033708" cy="4308629"/>
          </a:xfrm>
        </p:spPr>
        <p:txBody>
          <a:bodyPr/>
          <a:lstStyle/>
          <a:p>
            <a:pPr marL="68580" indent="0">
              <a:buNone/>
            </a:pPr>
            <a:r>
              <a:rPr lang="en-IN" b="1" dirty="0"/>
              <a:t>Shared </a:t>
            </a:r>
            <a:r>
              <a:rPr lang="en-IN" b="1" dirty="0" smtClean="0"/>
              <a:t>stock:</a:t>
            </a:r>
            <a:endParaRPr lang="en-IN" b="1" dirty="0"/>
          </a:p>
          <a:p>
            <a:r>
              <a:rPr lang="en-IN" dirty="0"/>
              <a:t>Several countries may exploit the same stock. This is the case for many migratory stock, e.g. </a:t>
            </a:r>
            <a:r>
              <a:rPr lang="en-IN" dirty="0" smtClean="0"/>
              <a:t>tunas</a:t>
            </a:r>
          </a:p>
          <a:p>
            <a:endParaRPr lang="en-IN" dirty="0" smtClean="0"/>
          </a:p>
          <a:p>
            <a:pPr marL="68580" indent="0">
              <a:buNone/>
            </a:pPr>
            <a:r>
              <a:rPr lang="en-IN" b="1" dirty="0"/>
              <a:t>National </a:t>
            </a:r>
            <a:r>
              <a:rPr lang="en-IN" b="1" dirty="0" smtClean="0"/>
              <a:t>stock:</a:t>
            </a:r>
            <a:endParaRPr lang="en-IN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IN" dirty="0"/>
              <a:t>Fish stock exploited by a particular country.</a:t>
            </a:r>
          </a:p>
          <a:p>
            <a:pPr marL="68580" indent="0">
              <a:buNone/>
            </a:pPr>
            <a:r>
              <a:rPr lang="en-IN" dirty="0" smtClean="0"/>
              <a:t> 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2263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153400" cy="648736"/>
          </a:xfrm>
        </p:spPr>
        <p:txBody>
          <a:bodyPr>
            <a:normAutofit fontScale="90000"/>
          </a:bodyPr>
          <a:lstStyle/>
          <a:p>
            <a:r>
              <a:rPr lang="en-IN" dirty="0"/>
              <a:t>Why does the stock unit often </a:t>
            </a:r>
            <a:r>
              <a:rPr lang="en-IN" dirty="0" smtClean="0"/>
              <a:t>fail..?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24000"/>
            <a:ext cx="7765026" cy="4308629"/>
          </a:xfrm>
        </p:spPr>
        <p:txBody>
          <a:bodyPr>
            <a:normAutofit/>
          </a:bodyPr>
          <a:lstStyle/>
          <a:p>
            <a:pPr marL="525780" indent="-457200" algn="just">
              <a:buFont typeface="+mj-lt"/>
              <a:buAutoNum type="arabicPeriod"/>
            </a:pPr>
            <a:r>
              <a:rPr lang="en-IN" dirty="0" smtClean="0"/>
              <a:t>The </a:t>
            </a:r>
            <a:r>
              <a:rPr lang="en-IN" dirty="0"/>
              <a:t>full distribution area of the stock is not covered by the data collected, so that </a:t>
            </a:r>
            <a:r>
              <a:rPr lang="en-IN" dirty="0" smtClean="0"/>
              <a:t>only part </a:t>
            </a:r>
            <a:r>
              <a:rPr lang="en-IN" dirty="0"/>
              <a:t>of the stock is considered. This is a typical example where several </a:t>
            </a:r>
            <a:r>
              <a:rPr lang="en-IN" dirty="0" smtClean="0"/>
              <a:t>independent fisheries </a:t>
            </a:r>
            <a:r>
              <a:rPr lang="en-IN" dirty="0"/>
              <a:t>are exploiting the same </a:t>
            </a:r>
            <a:r>
              <a:rPr lang="en-IN" dirty="0" smtClean="0"/>
              <a:t>stock.</a:t>
            </a:r>
          </a:p>
          <a:p>
            <a:pPr marL="525780" indent="-457200" algn="just">
              <a:buFont typeface="+mj-lt"/>
              <a:buAutoNum type="arabicPeriod"/>
            </a:pPr>
            <a:endParaRPr lang="en-IN" dirty="0" smtClean="0"/>
          </a:p>
          <a:p>
            <a:pPr marL="525780" indent="-457200" algn="just">
              <a:buFont typeface="+mj-lt"/>
              <a:buAutoNum type="arabicPeriod"/>
            </a:pPr>
            <a:r>
              <a:rPr lang="en-IN" dirty="0" smtClean="0"/>
              <a:t>Several </a:t>
            </a:r>
            <a:r>
              <a:rPr lang="en-IN" dirty="0"/>
              <a:t>independent stocks are lumped together, for example, because their areas </a:t>
            </a:r>
            <a:r>
              <a:rPr lang="en-IN" dirty="0" smtClean="0"/>
              <a:t>of distribution </a:t>
            </a:r>
            <a:r>
              <a:rPr lang="en-IN" dirty="0"/>
              <a:t>overlap</a:t>
            </a:r>
            <a:r>
              <a:rPr lang="en-IN" dirty="0" smtClean="0"/>
              <a:t>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2350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7600335" cy="3352800"/>
          </a:xfrm>
        </p:spPr>
        <p:txBody>
          <a:bodyPr>
            <a:normAutofit/>
          </a:bodyPr>
          <a:lstStyle/>
          <a:p>
            <a:pPr marL="525780" indent="-457200" algn="just">
              <a:buFont typeface="+mj-lt"/>
              <a:buAutoNum type="arabicPeriod" startAt="3"/>
            </a:pPr>
            <a:r>
              <a:rPr lang="en-IN" dirty="0" smtClean="0"/>
              <a:t>Continuous </a:t>
            </a:r>
            <a:r>
              <a:rPr lang="en-IN" dirty="0"/>
              <a:t>immigration and emigration of the components of one or more stocks </a:t>
            </a:r>
            <a:r>
              <a:rPr lang="en-IN" dirty="0" smtClean="0"/>
              <a:t>from the </a:t>
            </a:r>
            <a:r>
              <a:rPr lang="en-IN" dirty="0"/>
              <a:t>fishing ground. </a:t>
            </a:r>
            <a:r>
              <a:rPr lang="en-IN" dirty="0" smtClean="0"/>
              <a:t>Taking </a:t>
            </a:r>
            <a:r>
              <a:rPr lang="en-IN" dirty="0"/>
              <a:t>into account that most of the exploited marine </a:t>
            </a:r>
            <a:r>
              <a:rPr lang="en-IN" dirty="0" smtClean="0"/>
              <a:t>resources undertake </a:t>
            </a:r>
            <a:r>
              <a:rPr lang="en-IN" dirty="0"/>
              <a:t>migration, an essential element to perform stock assessment is </a:t>
            </a:r>
            <a:r>
              <a:rPr lang="en-IN" dirty="0" smtClean="0"/>
              <a:t>an understanding </a:t>
            </a:r>
            <a:r>
              <a:rPr lang="en-IN" dirty="0"/>
              <a:t>and knowledge of migration routes.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0389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057400"/>
            <a:ext cx="5752312" cy="2996381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60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140</TotalTime>
  <Words>735</Words>
  <Application>Microsoft Office PowerPoint</Application>
  <PresentationFormat>On-screen Show (4:3)</PresentationFormat>
  <Paragraphs>50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Austin</vt:lpstr>
      <vt:lpstr>Concept of Population &amp; unit stock</vt:lpstr>
      <vt:lpstr>Concept of Population:</vt:lpstr>
      <vt:lpstr>Cont..</vt:lpstr>
      <vt:lpstr>Cont…</vt:lpstr>
      <vt:lpstr>Cont…</vt:lpstr>
      <vt:lpstr>Cont…</vt:lpstr>
      <vt:lpstr>Cont…</vt:lpstr>
      <vt:lpstr>Cont..</vt:lpstr>
      <vt:lpstr>Malthusian theory of Population</vt:lpstr>
      <vt:lpstr>Concept of a unit stock:</vt:lpstr>
      <vt:lpstr>Cont..</vt:lpstr>
      <vt:lpstr>PowerPoint Presentation</vt:lpstr>
      <vt:lpstr>Why does the stock unit often fail..?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 of Population &amp; unit stock</dc:title>
  <dc:creator>Admin</dc:creator>
  <cp:lastModifiedBy>Admin</cp:lastModifiedBy>
  <cp:revision>14</cp:revision>
  <dcterms:created xsi:type="dcterms:W3CDTF">2006-08-16T00:00:00Z</dcterms:created>
  <dcterms:modified xsi:type="dcterms:W3CDTF">2020-09-29T03:48:44Z</dcterms:modified>
</cp:coreProperties>
</file>