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258" r:id="rId4"/>
    <p:sldId id="321" r:id="rId5"/>
    <p:sldId id="309" r:id="rId6"/>
    <p:sldId id="310" r:id="rId7"/>
    <p:sldId id="311" r:id="rId8"/>
    <p:sldId id="313" r:id="rId9"/>
    <p:sldId id="317" r:id="rId10"/>
    <p:sldId id="316" r:id="rId11"/>
    <p:sldId id="318" r:id="rId12"/>
    <p:sldId id="31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UNIT-02 (EXTENSION EDUCATION AND DEVELOPMENT</a:t>
            </a:r>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295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Autofit/>
          </a:bodyPr>
          <a:lstStyle/>
          <a:p>
            <a:pPr algn="just">
              <a:lnSpc>
                <a:spcPct val="150000"/>
              </a:lnSpc>
            </a:pPr>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IV - </a:t>
            </a:r>
            <a:r>
              <a:rPr lang="en-US" sz="1800" b="1" dirty="0">
                <a:latin typeface="Times New Roman" pitchFamily="18" charset="0"/>
                <a:cs typeface="Times New Roman" pitchFamily="18" charset="0"/>
              </a:rPr>
              <a:t>Principle of indigenous knowledge: </a:t>
            </a:r>
            <a:r>
              <a:rPr lang="en-US" sz="1800" dirty="0">
                <a:latin typeface="Times New Roman" pitchFamily="18" charset="0"/>
                <a:cs typeface="Times New Roman" pitchFamily="18" charset="0"/>
              </a:rPr>
              <a:t>People have indigenous knowledge systems which they have developed through generations of work experience and problem solving in their own specific situations. It encompass all aspects of life and people consider it essential for their survival. Instead of ignoring this as outdated, the extension agent should try to understand before proceeding to recommend something to them.</a:t>
            </a:r>
            <a:endParaRPr lang="en-IN" sz="1800" b="1" dirty="0">
              <a:latin typeface="Times New Roman" pitchFamily="18" charset="0"/>
              <a:cs typeface="Times New Roman" pitchFamily="18" charset="0"/>
            </a:endParaRPr>
          </a:p>
          <a:p>
            <a:pPr algn="just">
              <a:lnSpc>
                <a:spcPct val="150000"/>
              </a:lnSpc>
            </a:pPr>
            <a:r>
              <a:rPr lang="en-US" sz="1800" b="1" dirty="0">
                <a:latin typeface="Times New Roman" pitchFamily="18" charset="0"/>
                <a:cs typeface="Times New Roman" pitchFamily="18" charset="0"/>
              </a:rPr>
              <a:t>V – Principle of learning by doing: </a:t>
            </a:r>
            <a:r>
              <a:rPr lang="en-US" sz="1800" dirty="0">
                <a:latin typeface="Times New Roman" pitchFamily="18" charset="0"/>
                <a:cs typeface="Times New Roman" pitchFamily="18" charset="0"/>
              </a:rPr>
              <a:t>Learning remains far from the perfect, unless the people get involved in actually doing the work. </a:t>
            </a:r>
            <a:r>
              <a:rPr lang="en-US" sz="1800" dirty="0" smtClean="0">
                <a:latin typeface="Times New Roman" pitchFamily="18" charset="0"/>
                <a:cs typeface="Times New Roman" pitchFamily="18" charset="0"/>
              </a:rPr>
              <a:t>It is </a:t>
            </a:r>
            <a:r>
              <a:rPr lang="en-US" sz="1800" dirty="0">
                <a:latin typeface="Times New Roman" pitchFamily="18" charset="0"/>
                <a:cs typeface="Times New Roman" pitchFamily="18" charset="0"/>
              </a:rPr>
              <a:t>most effective in changing people’s </a:t>
            </a:r>
            <a:r>
              <a:rPr lang="en-US" sz="1800" dirty="0" err="1">
                <a:latin typeface="Times New Roman" pitchFamily="18" charset="0"/>
                <a:cs typeface="Times New Roman" pitchFamily="18" charset="0"/>
              </a:rPr>
              <a:t>behaviour</a:t>
            </a:r>
            <a:r>
              <a:rPr lang="en-US" sz="1800" dirty="0">
                <a:latin typeface="Times New Roman" pitchFamily="18" charset="0"/>
                <a:cs typeface="Times New Roman" pitchFamily="18" charset="0"/>
              </a:rPr>
              <a:t>. This develops confidence as it involves maximum number of sensory organs. </a:t>
            </a:r>
            <a:endParaRPr lang="en-US" sz="1800" dirty="0" smtClean="0">
              <a:latin typeface="Times New Roman" pitchFamily="18" charset="0"/>
              <a:cs typeface="Times New Roman" pitchFamily="18" charset="0"/>
            </a:endParaRPr>
          </a:p>
          <a:p>
            <a:pPr algn="just">
              <a:lnSpc>
                <a:spcPct val="150000"/>
              </a:lnSpc>
            </a:pPr>
            <a:r>
              <a:rPr lang="en-US" sz="1800" b="1" dirty="0" smtClean="0">
                <a:latin typeface="Times New Roman" pitchFamily="18" charset="0"/>
                <a:cs typeface="Times New Roman" pitchFamily="18" charset="0"/>
              </a:rPr>
              <a:t>VI </a:t>
            </a:r>
            <a:r>
              <a:rPr lang="en-US" sz="1800" b="1" dirty="0">
                <a:latin typeface="Times New Roman" pitchFamily="18" charset="0"/>
                <a:cs typeface="Times New Roman" pitchFamily="18" charset="0"/>
              </a:rPr>
              <a:t>– Principle of participation: </a:t>
            </a:r>
            <a:r>
              <a:rPr lang="en-US" sz="1800" dirty="0">
                <a:latin typeface="Times New Roman" pitchFamily="18" charset="0"/>
                <a:cs typeface="Times New Roman" pitchFamily="18" charset="0"/>
              </a:rPr>
              <a:t>Most people of the village community should willingly cooperate and participate in identifying the problem, planning of projects for solving the problems and implementing the projects in getting the desired results. </a:t>
            </a:r>
            <a:r>
              <a:rPr lang="en-US" sz="1800" dirty="0" smtClean="0">
                <a:latin typeface="Times New Roman" pitchFamily="18" charset="0"/>
                <a:cs typeface="Times New Roman" pitchFamily="18" charset="0"/>
              </a:rPr>
              <a:t>This is </a:t>
            </a:r>
            <a:r>
              <a:rPr lang="en-US" sz="1800" dirty="0">
                <a:latin typeface="Times New Roman" pitchFamily="18" charset="0"/>
                <a:cs typeface="Times New Roman" pitchFamily="18" charset="0"/>
              </a:rPr>
              <a:t>of fundamental importance for the success of an extension </a:t>
            </a:r>
            <a:r>
              <a:rPr lang="en-US" sz="1800" dirty="0" err="1">
                <a:latin typeface="Times New Roman" pitchFamily="18" charset="0"/>
                <a:cs typeface="Times New Roman" pitchFamily="18" charset="0"/>
              </a:rPr>
              <a:t>programme</a:t>
            </a:r>
            <a:r>
              <a:rPr lang="en-US" sz="1800" dirty="0">
                <a:latin typeface="Times New Roman" pitchFamily="18" charset="0"/>
                <a:cs typeface="Times New Roman" pitchFamily="18" charset="0"/>
              </a:rPr>
              <a:t>. People must share in developing and implementing the </a:t>
            </a:r>
            <a:r>
              <a:rPr lang="en-US" sz="1800" dirty="0" err="1">
                <a:latin typeface="Times New Roman" pitchFamily="18" charset="0"/>
                <a:cs typeface="Times New Roman" pitchFamily="18" charset="0"/>
              </a:rPr>
              <a:t>programme</a:t>
            </a:r>
            <a:r>
              <a:rPr lang="en-US" sz="1800" dirty="0">
                <a:latin typeface="Times New Roman" pitchFamily="18" charset="0"/>
                <a:cs typeface="Times New Roman" pitchFamily="18" charset="0"/>
              </a:rPr>
              <a:t> and feel that it is their own </a:t>
            </a:r>
            <a:r>
              <a:rPr lang="en-US" sz="1800" dirty="0" err="1" smtClean="0">
                <a:latin typeface="Times New Roman" pitchFamily="18" charset="0"/>
                <a:cs typeface="Times New Roman" pitchFamily="18" charset="0"/>
              </a:rPr>
              <a:t>programme</a:t>
            </a:r>
            <a:r>
              <a:rPr lang="en-US" sz="1800"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 </a:t>
            </a:r>
            <a:endParaRPr lang="en-IN"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3903530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839200" cy="6248400"/>
          </a:xfrm>
        </p:spPr>
        <p:txBody>
          <a:bodyPr>
            <a:noAutofit/>
          </a:bodyPr>
          <a:lstStyle/>
          <a:p>
            <a:pPr algn="just">
              <a:lnSpc>
                <a:spcPct val="150000"/>
              </a:lnSpc>
            </a:pPr>
            <a:r>
              <a:rPr lang="en-US" sz="1800" b="1" dirty="0">
                <a:latin typeface="Times New Roman" pitchFamily="18" charset="0"/>
                <a:cs typeface="Times New Roman" pitchFamily="18" charset="0"/>
              </a:rPr>
              <a:t>VII – Family principle: </a:t>
            </a:r>
            <a:r>
              <a:rPr lang="en-US" sz="1800" dirty="0">
                <a:latin typeface="Times New Roman" pitchFamily="18" charset="0"/>
                <a:cs typeface="Times New Roman" pitchFamily="18" charset="0"/>
              </a:rPr>
              <a:t>Family is the primary unit of society. The target for extension work should, therefore, be the family. That is, developing the family as a whole, economically and socially. Not only the farmers, the farmwomen and farm youth are also to be involved in extension </a:t>
            </a:r>
            <a:r>
              <a:rPr lang="en-US" sz="1800" dirty="0" err="1">
                <a:latin typeface="Times New Roman" pitchFamily="18" charset="0"/>
                <a:cs typeface="Times New Roman" pitchFamily="18" charset="0"/>
              </a:rPr>
              <a:t>programmes</a:t>
            </a:r>
            <a:endParaRPr lang="en-IN" sz="1800" dirty="0">
              <a:latin typeface="Times New Roman" pitchFamily="18" charset="0"/>
              <a:cs typeface="Times New Roman" pitchFamily="18" charset="0"/>
            </a:endParaRPr>
          </a:p>
          <a:p>
            <a:pPr algn="just">
              <a:lnSpc>
                <a:spcPct val="150000"/>
              </a:lnSpc>
            </a:pPr>
            <a:r>
              <a:rPr lang="en-US" sz="1800" b="1" dirty="0">
                <a:latin typeface="Times New Roman" pitchFamily="18" charset="0"/>
                <a:cs typeface="Times New Roman" pitchFamily="18" charset="0"/>
              </a:rPr>
              <a:t>VIII – Principle of leadership: </a:t>
            </a:r>
            <a:r>
              <a:rPr lang="en-US" sz="1800" dirty="0">
                <a:latin typeface="Times New Roman" pitchFamily="18" charset="0"/>
                <a:cs typeface="Times New Roman" pitchFamily="18" charset="0"/>
              </a:rPr>
              <a:t>Identifying different types of leaders and working through them is essential in extension. Local leaders are the custodians of local thought and action. The involvement of local leaders and legitimization by them are essential for the success of a </a:t>
            </a:r>
            <a:r>
              <a:rPr lang="en-US" sz="1800" dirty="0" err="1">
                <a:latin typeface="Times New Roman" pitchFamily="18" charset="0"/>
                <a:cs typeface="Times New Roman" pitchFamily="18" charset="0"/>
              </a:rPr>
              <a:t>programme</a:t>
            </a:r>
            <a:r>
              <a:rPr lang="en-US" sz="1800" dirty="0">
                <a:latin typeface="Times New Roman" pitchFamily="18" charset="0"/>
                <a:cs typeface="Times New Roman" pitchFamily="18" charset="0"/>
              </a:rPr>
              <a:t>. Leadership traits are to be developed in the people so that they of their own shall seek change from less desirable to a more desirable situation. The leaders may be trained and developed to act as carriers of change in the villages.</a:t>
            </a:r>
            <a:endParaRPr lang="en-IN" sz="1800" b="1" dirty="0">
              <a:latin typeface="Times New Roman" pitchFamily="18" charset="0"/>
              <a:cs typeface="Times New Roman" pitchFamily="18" charset="0"/>
            </a:endParaRPr>
          </a:p>
          <a:p>
            <a:pPr algn="just">
              <a:lnSpc>
                <a:spcPct val="150000"/>
              </a:lnSpc>
            </a:pPr>
            <a:r>
              <a:rPr lang="en-US" sz="1800" b="1" dirty="0">
                <a:latin typeface="Times New Roman" pitchFamily="18" charset="0"/>
                <a:cs typeface="Times New Roman" pitchFamily="18" charset="0"/>
              </a:rPr>
              <a:t>IX – Principle of adaptability: </a:t>
            </a:r>
            <a:r>
              <a:rPr lang="en-US" sz="1800" dirty="0">
                <a:latin typeface="Times New Roman" pitchFamily="18" charset="0"/>
                <a:cs typeface="Times New Roman" pitchFamily="18" charset="0"/>
              </a:rPr>
              <a:t>Extension work and extension teaching methods must be flexible and adapted to suit the local conditions. This is necessary because the people, their situation, their resources and constraints vary from place to place and time to time</a:t>
            </a:r>
            <a:r>
              <a:rPr lang="en-US" sz="1800" dirty="0" smtClean="0">
                <a:latin typeface="Times New Roman" pitchFamily="18" charset="0"/>
                <a:cs typeface="Times New Roman" pitchFamily="18" charset="0"/>
              </a:rPr>
              <a:t>.</a:t>
            </a:r>
            <a:endParaRPr lang="en-IN"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289497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7500" lnSpcReduction="20000"/>
          </a:bodyPr>
          <a:lstStyle/>
          <a:p>
            <a:pPr algn="just">
              <a:lnSpc>
                <a:spcPct val="150000"/>
              </a:lnSpc>
            </a:pPr>
            <a:r>
              <a:rPr lang="en-US" b="1" dirty="0">
                <a:latin typeface="Times New Roman" pitchFamily="18" charset="0"/>
                <a:cs typeface="Times New Roman" pitchFamily="18" charset="0"/>
              </a:rPr>
              <a:t>X </a:t>
            </a:r>
            <a:r>
              <a:rPr lang="en-US" b="1" dirty="0" smtClean="0">
                <a:latin typeface="Times New Roman" pitchFamily="18" charset="0"/>
                <a:cs typeface="Times New Roman" pitchFamily="18" charset="0"/>
              </a:rPr>
              <a:t>–</a:t>
            </a:r>
            <a:r>
              <a:rPr lang="en-US" b="1" dirty="0">
                <a:latin typeface="Times New Roman" pitchFamily="18" charset="0"/>
                <a:cs typeface="Times New Roman" pitchFamily="18" charset="0"/>
              </a:rPr>
              <a:t>Principle of Evaluation: </a:t>
            </a:r>
            <a:r>
              <a:rPr lang="en-US" dirty="0">
                <a:latin typeface="Times New Roman" pitchFamily="18" charset="0"/>
                <a:cs typeface="Times New Roman" pitchFamily="18" charset="0"/>
              </a:rPr>
              <a:t>Evaluation prevents stagnation. There should be a continuous built-in method of finding out the extent to which the results obtained are in agreement with the objectives fixed earlier. Evaluation should indicate the gap and steps to be taken for further improvement</a:t>
            </a:r>
            <a:endParaRPr lang="en-IN" dirty="0"/>
          </a:p>
          <a:p>
            <a:pPr algn="just">
              <a:lnSpc>
                <a:spcPct val="150000"/>
              </a:lnSpc>
            </a:pPr>
            <a:r>
              <a:rPr lang="en-US" b="1" dirty="0" smtClean="0">
                <a:latin typeface="Times New Roman" pitchFamily="18" charset="0"/>
                <a:cs typeface="Times New Roman" pitchFamily="18" charset="0"/>
              </a:rPr>
              <a:t>XI </a:t>
            </a:r>
            <a:r>
              <a:rPr lang="en-US" b="1" dirty="0">
                <a:latin typeface="Times New Roman" pitchFamily="18" charset="0"/>
                <a:cs typeface="Times New Roman" pitchFamily="18" charset="0"/>
              </a:rPr>
              <a:t>– Principle of satisfaction: </a:t>
            </a:r>
            <a:r>
              <a:rPr lang="en-US" dirty="0">
                <a:latin typeface="Times New Roman" pitchFamily="18" charset="0"/>
                <a:cs typeface="Times New Roman" pitchFamily="18" charset="0"/>
              </a:rPr>
              <a:t>The end product of extension should produce satisfying results for the people. Satisfying results reinforce learning and motivate people to seek further improvement.</a:t>
            </a:r>
            <a:endParaRPr lang="en-IN" b="1" dirty="0">
              <a:latin typeface="Times New Roman" pitchFamily="18" charset="0"/>
              <a:cs typeface="Times New Roman" pitchFamily="18" charset="0"/>
            </a:endParaRPr>
          </a:p>
          <a:p>
            <a:pPr algn="just">
              <a:lnSpc>
                <a:spcPct val="150000"/>
              </a:lnSpc>
            </a:pPr>
            <a:endParaRPr lang="en-IN" dirty="0"/>
          </a:p>
        </p:txBody>
      </p:sp>
    </p:spTree>
    <p:extLst>
      <p:ext uri="{BB962C8B-B14F-4D97-AF65-F5344CB8AC3E}">
        <p14:creationId xmlns:p14="http://schemas.microsoft.com/office/powerpoint/2010/main" val="334562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63775"/>
            <a:ext cx="8458200" cy="1470025"/>
          </a:xfrm>
        </p:spPr>
        <p:txBody>
          <a:bodyPr>
            <a:normAutofit/>
          </a:bodyPr>
          <a:lstStyle/>
          <a:p>
            <a:r>
              <a:rPr lang="en-US" sz="4200" b="1" dirty="0" smtClean="0">
                <a:latin typeface="Caxton-BoldItalic" pitchFamily="2" charset="0"/>
              </a:rPr>
              <a:t>Extension Education and Development</a:t>
            </a:r>
            <a:endParaRPr lang="en-US" sz="4200" b="1" dirty="0">
              <a:latin typeface="Caxton-BoldItalic" pitchFamily="2" charset="0"/>
            </a:endParaRPr>
          </a:p>
        </p:txBody>
      </p:sp>
      <p:sp>
        <p:nvSpPr>
          <p:cNvPr id="3" name="Subtitle 2"/>
          <p:cNvSpPr>
            <a:spLocks noGrp="1"/>
          </p:cNvSpPr>
          <p:nvPr>
            <p:ph type="subTitle" idx="1"/>
          </p:nvPr>
        </p:nvSpPr>
        <p:spPr>
          <a:xfrm>
            <a:off x="4267200" y="5181600"/>
            <a:ext cx="5181600" cy="1143000"/>
          </a:xfrm>
        </p:spPr>
        <p:txBody>
          <a:bodyPr>
            <a:normAutofit/>
          </a:bodyPr>
          <a:lstStyle/>
          <a:p>
            <a:endParaRPr lang="en-US" sz="2800" dirty="0" smtClean="0">
              <a:solidFill>
                <a:schemeClr val="tx1">
                  <a:lumMod val="95000"/>
                  <a:lumOff val="5000"/>
                </a:schemeClr>
              </a:solidFill>
            </a:endParaRPr>
          </a:p>
          <a:p>
            <a:r>
              <a:rPr lang="en-US" sz="2800" dirty="0" smtClean="0">
                <a:solidFill>
                  <a:schemeClr val="tx1">
                    <a:lumMod val="95000"/>
                    <a:lumOff val="5000"/>
                  </a:schemeClr>
                </a:solidFill>
                <a:latin typeface="Caxton-BoldItalic" pitchFamily="2" charset="0"/>
              </a:rPr>
              <a:t>3</a:t>
            </a:r>
            <a:r>
              <a:rPr lang="en-US" sz="2800" baseline="30000" dirty="0" smtClean="0">
                <a:solidFill>
                  <a:schemeClr val="tx1">
                    <a:lumMod val="95000"/>
                    <a:lumOff val="5000"/>
                  </a:schemeClr>
                </a:solidFill>
                <a:latin typeface="Caxton-BoldItalic" pitchFamily="2" charset="0"/>
              </a:rPr>
              <a:t>rd</a:t>
            </a:r>
            <a:r>
              <a:rPr lang="en-US" sz="2800" dirty="0" smtClean="0">
                <a:solidFill>
                  <a:schemeClr val="tx1">
                    <a:lumMod val="95000"/>
                    <a:lumOff val="5000"/>
                  </a:schemeClr>
                </a:solidFill>
                <a:latin typeface="Caxton-BoldItalic" pitchFamily="2" charset="0"/>
              </a:rPr>
              <a:t> Year, VAHEE</a:t>
            </a:r>
          </a:p>
          <a:p>
            <a:endParaRPr lang="en-US" dirty="0"/>
          </a:p>
        </p:txBody>
      </p:sp>
    </p:spTree>
    <p:extLst>
      <p:ext uri="{BB962C8B-B14F-4D97-AF65-F5344CB8AC3E}">
        <p14:creationId xmlns:p14="http://schemas.microsoft.com/office/powerpoint/2010/main" val="1301919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normAutofit/>
          </a:bodyPr>
          <a:lstStyle/>
          <a:p>
            <a:pPr lvl="0" algn="just"/>
            <a:r>
              <a:rPr lang="en-IN" sz="4800" b="1" dirty="0">
                <a:latin typeface="Caxton-BoldItalic"/>
                <a:cs typeface="Times New Roman" pitchFamily="18" charset="0"/>
              </a:rPr>
              <a:t>Types of education: Formal, non-formal and informal education</a:t>
            </a:r>
            <a:r>
              <a:rPr lang="en-IN" sz="4800" b="1" dirty="0" smtClean="0">
                <a:latin typeface="Caxton-BoldItalic"/>
                <a:cs typeface="Times New Roman" pitchFamily="18" charset="0"/>
              </a:rPr>
              <a:t>. Principles of Extension </a:t>
            </a:r>
            <a:r>
              <a:rPr lang="en-IN" sz="4800" b="1" dirty="0" smtClean="0">
                <a:latin typeface="Caxton-BoldItalic"/>
                <a:cs typeface="Times New Roman" pitchFamily="18" charset="0"/>
              </a:rPr>
              <a:t>Education.</a:t>
            </a:r>
            <a:endParaRPr lang="en-US" sz="4800" b="1" dirty="0">
              <a:latin typeface="Caxton-BoldItalic"/>
            </a:endParaRPr>
          </a:p>
        </p:txBody>
      </p:sp>
    </p:spTree>
    <p:extLst>
      <p:ext uri="{BB962C8B-B14F-4D97-AF65-F5344CB8AC3E}">
        <p14:creationId xmlns:p14="http://schemas.microsoft.com/office/powerpoint/2010/main" val="395628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latin typeface="Caxton-BoldItalic"/>
              </a:rPr>
              <a:t>Some Key Points</a:t>
            </a:r>
            <a:endParaRPr lang="en-IN" dirty="0">
              <a:latin typeface="Caxton-BoldItalic"/>
            </a:endParaRPr>
          </a:p>
        </p:txBody>
      </p:sp>
      <p:sp>
        <p:nvSpPr>
          <p:cNvPr id="3" name="Content Placeholder 2"/>
          <p:cNvSpPr>
            <a:spLocks noGrp="1"/>
          </p:cNvSpPr>
          <p:nvPr>
            <p:ph idx="1"/>
          </p:nvPr>
        </p:nvSpPr>
        <p:spPr>
          <a:xfrm>
            <a:off x="457200" y="990600"/>
            <a:ext cx="8229600" cy="5135563"/>
          </a:xfrm>
        </p:spPr>
        <p:txBody>
          <a:bodyPr>
            <a:normAutofit/>
          </a:bodyPr>
          <a:lstStyle/>
          <a:p>
            <a:pPr algn="just">
              <a:lnSpc>
                <a:spcPct val="150000"/>
              </a:lnSpc>
            </a:pPr>
            <a:r>
              <a:rPr lang="en-US" sz="2800" dirty="0" smtClean="0">
                <a:latin typeface="Caxton-BoldItalic"/>
              </a:rPr>
              <a:t>The term Extension Education was formally used 1</a:t>
            </a:r>
            <a:r>
              <a:rPr lang="en-US" sz="2800" baseline="30000" dirty="0" smtClean="0">
                <a:latin typeface="Caxton-BoldItalic"/>
              </a:rPr>
              <a:t>st</a:t>
            </a:r>
            <a:r>
              <a:rPr lang="en-US" sz="2800" dirty="0" smtClean="0">
                <a:latin typeface="Caxton-BoldItalic"/>
              </a:rPr>
              <a:t> time in 1873 by </a:t>
            </a:r>
            <a:r>
              <a:rPr lang="en-US" sz="2800" dirty="0" err="1" smtClean="0">
                <a:latin typeface="Caxton-BoldItalic"/>
              </a:rPr>
              <a:t>Cambrige</a:t>
            </a:r>
            <a:r>
              <a:rPr lang="en-US" sz="2800" dirty="0" smtClean="0">
                <a:latin typeface="Caxton-BoldItalic"/>
              </a:rPr>
              <a:t> University.</a:t>
            </a:r>
          </a:p>
          <a:p>
            <a:pPr algn="just">
              <a:lnSpc>
                <a:spcPct val="150000"/>
              </a:lnSpc>
            </a:pPr>
            <a:r>
              <a:rPr lang="en-US" sz="2800" dirty="0" smtClean="0">
                <a:latin typeface="Caxton-BoldItalic"/>
              </a:rPr>
              <a:t>Father of Extension – James Stuart</a:t>
            </a:r>
          </a:p>
          <a:p>
            <a:pPr algn="just">
              <a:lnSpc>
                <a:spcPct val="150000"/>
              </a:lnSpc>
            </a:pPr>
            <a:r>
              <a:rPr lang="en-US" sz="2800" dirty="0" smtClean="0">
                <a:latin typeface="Caxton-BoldItalic"/>
              </a:rPr>
              <a:t>Father of University Extension – J P </a:t>
            </a:r>
            <a:r>
              <a:rPr lang="en-US" sz="2800" dirty="0" err="1" smtClean="0">
                <a:latin typeface="Caxton-BoldItalic"/>
              </a:rPr>
              <a:t>Leagan</a:t>
            </a:r>
            <a:endParaRPr lang="en-US" sz="2800" dirty="0" smtClean="0">
              <a:latin typeface="Caxton-BoldItalic"/>
            </a:endParaRPr>
          </a:p>
          <a:p>
            <a:pPr algn="just">
              <a:lnSpc>
                <a:spcPct val="150000"/>
              </a:lnSpc>
            </a:pPr>
            <a:r>
              <a:rPr lang="en-US" sz="2800" dirty="0" smtClean="0">
                <a:latin typeface="Caxton-BoldItalic"/>
              </a:rPr>
              <a:t>Father of Extension in India – Dr. K N Singh </a:t>
            </a:r>
          </a:p>
          <a:p>
            <a:pPr algn="just">
              <a:lnSpc>
                <a:spcPct val="150000"/>
              </a:lnSpc>
            </a:pPr>
            <a:r>
              <a:rPr lang="en-US" sz="2800" dirty="0" smtClean="0">
                <a:latin typeface="Caxton-BoldItalic"/>
              </a:rPr>
              <a:t>SMART- Simple, Measurable, Attainable, Realistic, Time bound</a:t>
            </a:r>
          </a:p>
        </p:txBody>
      </p:sp>
    </p:spTree>
    <p:extLst>
      <p:ext uri="{BB962C8B-B14F-4D97-AF65-F5344CB8AC3E}">
        <p14:creationId xmlns:p14="http://schemas.microsoft.com/office/powerpoint/2010/main" val="318766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solidFill>
                  <a:srgbClr val="92D050"/>
                </a:solidFill>
                <a:latin typeface="Caxton-BoldItalic"/>
              </a:rPr>
              <a:t>Education</a:t>
            </a:r>
          </a:p>
        </p:txBody>
      </p:sp>
      <p:sp>
        <p:nvSpPr>
          <p:cNvPr id="3075" name="Rectangle 3"/>
          <p:cNvSpPr>
            <a:spLocks noGrp="1" noChangeArrowheads="1"/>
          </p:cNvSpPr>
          <p:nvPr>
            <p:ph type="body" idx="1"/>
          </p:nvPr>
        </p:nvSpPr>
        <p:spPr>
          <a:xfrm>
            <a:off x="457200" y="1600200"/>
            <a:ext cx="8382000" cy="3581400"/>
          </a:xfrm>
        </p:spPr>
        <p:txBody>
          <a:bodyPr>
            <a:normAutofit fontScale="92500" lnSpcReduction="20000"/>
          </a:bodyPr>
          <a:lstStyle/>
          <a:p>
            <a:pPr algn="just">
              <a:lnSpc>
                <a:spcPct val="170000"/>
              </a:lnSpc>
              <a:buBlip>
                <a:blip r:embed="rId2"/>
              </a:buBlip>
            </a:pPr>
            <a:r>
              <a:rPr lang="en-US" b="1" dirty="0" smtClean="0">
                <a:latin typeface="Caxton-BoldItalic"/>
              </a:rPr>
              <a:t> </a:t>
            </a:r>
            <a:r>
              <a:rPr lang="en-IN" b="1" dirty="0" smtClean="0">
                <a:latin typeface="Caxton-BoldItalic"/>
              </a:rPr>
              <a:t>Education</a:t>
            </a:r>
            <a:r>
              <a:rPr lang="en-IN" b="1" dirty="0">
                <a:latin typeface="Caxton-BoldItalic"/>
              </a:rPr>
              <a:t>: It is the production of desirable changes in knowledge (things known</a:t>
            </a:r>
            <a:r>
              <a:rPr lang="en-IN" b="1" dirty="0" smtClean="0">
                <a:latin typeface="Caxton-BoldItalic"/>
              </a:rPr>
              <a:t>), attitude </a:t>
            </a:r>
            <a:r>
              <a:rPr lang="en-IN" b="1" dirty="0">
                <a:latin typeface="Caxton-BoldItalic"/>
              </a:rPr>
              <a:t>(things felt), and skills (things done), either in all (or) one or more of human </a:t>
            </a:r>
            <a:r>
              <a:rPr lang="en-IN" b="1" dirty="0" err="1">
                <a:latin typeface="Caxton-BoldItalic"/>
              </a:rPr>
              <a:t>behavior</a:t>
            </a:r>
            <a:r>
              <a:rPr lang="en-IN" b="1" dirty="0">
                <a:latin typeface="Caxton-BoldItalic"/>
              </a:rPr>
              <a:t>.</a:t>
            </a:r>
            <a:endParaRPr lang="en-US" b="1" dirty="0" smtClean="0">
              <a:latin typeface="Caxton-BoldItalic"/>
            </a:endParaRPr>
          </a:p>
        </p:txBody>
      </p:sp>
    </p:spTree>
    <p:extLst>
      <p:ext uri="{BB962C8B-B14F-4D97-AF65-F5344CB8AC3E}">
        <p14:creationId xmlns:p14="http://schemas.microsoft.com/office/powerpoint/2010/main" val="2802199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1143000"/>
          </a:xfrm>
        </p:spPr>
        <p:txBody>
          <a:bodyPr/>
          <a:lstStyle/>
          <a:p>
            <a:pPr eaLnBrk="1" hangingPunct="1"/>
            <a:r>
              <a:rPr lang="en-US" b="1" dirty="0" smtClean="0">
                <a:solidFill>
                  <a:srgbClr val="C00000"/>
                </a:solidFill>
                <a:latin typeface="Caxton-BoldItalic"/>
              </a:rPr>
              <a:t>Meaning of EDUCATION</a:t>
            </a:r>
          </a:p>
        </p:txBody>
      </p:sp>
      <p:sp>
        <p:nvSpPr>
          <p:cNvPr id="4099" name="Rectangle 3"/>
          <p:cNvSpPr>
            <a:spLocks noGrp="1" noChangeArrowheads="1"/>
          </p:cNvSpPr>
          <p:nvPr>
            <p:ph type="body" idx="1"/>
          </p:nvPr>
        </p:nvSpPr>
        <p:spPr>
          <a:xfrm>
            <a:off x="457200" y="914400"/>
            <a:ext cx="8229600" cy="3124200"/>
          </a:xfrm>
        </p:spPr>
        <p:txBody>
          <a:bodyPr/>
          <a:lstStyle/>
          <a:p>
            <a:pPr algn="just" eaLnBrk="1" hangingPunct="1">
              <a:buFontTx/>
              <a:buNone/>
              <a:defRPr/>
            </a:pPr>
            <a:r>
              <a:rPr lang="en-US" b="1" dirty="0" smtClean="0">
                <a:solidFill>
                  <a:schemeClr val="bg1"/>
                </a:solidFill>
              </a:rPr>
              <a:t>   </a:t>
            </a:r>
            <a:r>
              <a:rPr lang="en-US" sz="4000" b="1" dirty="0" smtClean="0">
                <a:latin typeface="Caxton-BoldItalic"/>
              </a:rPr>
              <a:t>Process of bringing desirable changes into the behavior of human</a:t>
            </a:r>
          </a:p>
          <a:p>
            <a:pPr algn="just" eaLnBrk="1" hangingPunct="1">
              <a:buFontTx/>
              <a:buNone/>
              <a:defRPr/>
            </a:pPr>
            <a:r>
              <a:rPr lang="en-US" sz="4000" b="1" dirty="0" smtClean="0">
                <a:latin typeface="Caxton-BoldItalic"/>
              </a:rPr>
              <a:t>   Informal, Formal &amp; Non-formal</a:t>
            </a:r>
          </a:p>
        </p:txBody>
      </p:sp>
      <p:grpSp>
        <p:nvGrpSpPr>
          <p:cNvPr id="4100" name="Group 5"/>
          <p:cNvGrpSpPr>
            <a:grpSpLocks/>
          </p:cNvGrpSpPr>
          <p:nvPr/>
        </p:nvGrpSpPr>
        <p:grpSpPr bwMode="auto">
          <a:xfrm>
            <a:off x="914400" y="3487738"/>
            <a:ext cx="8077200" cy="3290887"/>
            <a:chOff x="914400" y="3487760"/>
            <a:chExt cx="8077201" cy="3290562"/>
          </a:xfrm>
        </p:grpSpPr>
        <p:pic>
          <p:nvPicPr>
            <p:cNvPr id="4101" name="Picture 5" descr="http://www.clipartoday.com/_thumbs/034/1/What_tn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505200"/>
              <a:ext cx="3810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http://www.illustrationsof.com/royalty-free-teacher-clipart-illustration-1112556.jpg"/>
            <p:cNvPicPr>
              <a:picLocks noChangeAspect="1" noChangeArrowheads="1"/>
            </p:cNvPicPr>
            <p:nvPr/>
          </p:nvPicPr>
          <p:blipFill>
            <a:blip r:embed="rId3">
              <a:extLst>
                <a:ext uri="{28A0092B-C50C-407E-A947-70E740481C1C}">
                  <a14:useLocalDpi xmlns:a14="http://schemas.microsoft.com/office/drawing/2010/main" val="0"/>
                </a:ext>
              </a:extLst>
            </a:blip>
            <a:srcRect b="-2328"/>
            <a:stretch>
              <a:fillRect/>
            </a:stretch>
          </p:blipFill>
          <p:spPr bwMode="auto">
            <a:xfrm>
              <a:off x="4724400" y="3487760"/>
              <a:ext cx="4267201" cy="32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5210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411162"/>
          </a:xfrm>
        </p:spPr>
        <p:txBody>
          <a:bodyPr>
            <a:normAutofit fontScale="90000"/>
          </a:bodyPr>
          <a:lstStyle/>
          <a:p>
            <a:r>
              <a:rPr lang="en-US" sz="3600" b="1" dirty="0" smtClean="0">
                <a:latin typeface="Caxton-BoldItalic"/>
              </a:rPr>
              <a:t>Type of education</a:t>
            </a:r>
            <a:endParaRPr lang="en-IN" sz="3600" b="1" dirty="0">
              <a:latin typeface="Caxton-BoldItalic"/>
            </a:endParaRPr>
          </a:p>
        </p:txBody>
      </p:sp>
      <p:sp>
        <p:nvSpPr>
          <p:cNvPr id="3" name="Content Placeholder 2"/>
          <p:cNvSpPr>
            <a:spLocks noGrp="1"/>
          </p:cNvSpPr>
          <p:nvPr>
            <p:ph idx="1"/>
          </p:nvPr>
        </p:nvSpPr>
        <p:spPr>
          <a:xfrm>
            <a:off x="457200" y="685800"/>
            <a:ext cx="8229600" cy="5440363"/>
          </a:xfrm>
        </p:spPr>
        <p:txBody>
          <a:bodyPr>
            <a:normAutofit fontScale="55000" lnSpcReduction="20000"/>
          </a:bodyPr>
          <a:lstStyle/>
          <a:p>
            <a:pPr marL="0" indent="0" algn="just">
              <a:lnSpc>
                <a:spcPct val="170000"/>
              </a:lnSpc>
              <a:buNone/>
            </a:pPr>
            <a:r>
              <a:rPr lang="en-US" b="1" dirty="0" smtClean="0"/>
              <a:t>	Coombs </a:t>
            </a:r>
            <a:r>
              <a:rPr lang="en-US" b="1" dirty="0"/>
              <a:t>&amp; Ahmed (1974) </a:t>
            </a:r>
            <a:r>
              <a:rPr lang="en-US" dirty="0"/>
              <a:t>drew a distinction between the three types of education as follows:</a:t>
            </a:r>
            <a:endParaRPr lang="en-IN" dirty="0"/>
          </a:p>
          <a:p>
            <a:pPr algn="just">
              <a:lnSpc>
                <a:spcPct val="170000"/>
              </a:lnSpc>
            </a:pPr>
            <a:r>
              <a:rPr lang="en-US" b="1" dirty="0"/>
              <a:t>Informal Education :</a:t>
            </a:r>
            <a:r>
              <a:rPr lang="en-US" dirty="0"/>
              <a:t> </a:t>
            </a:r>
            <a:r>
              <a:rPr lang="en-US" dirty="0" smtClean="0"/>
              <a:t>The day </a:t>
            </a:r>
            <a:r>
              <a:rPr lang="en-US" dirty="0"/>
              <a:t>to day process of learning, whereby knowledge is transferred in the context of the family, the neighborhood, the daily working relationships between the people and through experience. </a:t>
            </a:r>
            <a:endParaRPr lang="en-IN" dirty="0"/>
          </a:p>
          <a:p>
            <a:pPr algn="just">
              <a:lnSpc>
                <a:spcPct val="170000"/>
              </a:lnSpc>
            </a:pPr>
            <a:r>
              <a:rPr lang="en-US" b="1" dirty="0"/>
              <a:t>Formal Education:</a:t>
            </a:r>
            <a:r>
              <a:rPr lang="en-US" dirty="0"/>
              <a:t> </a:t>
            </a:r>
            <a:r>
              <a:rPr lang="en-US" dirty="0" smtClean="0"/>
              <a:t>The education </a:t>
            </a:r>
            <a:r>
              <a:rPr lang="en-US" dirty="0"/>
              <a:t>which takes place in the schools and colleges. It starts from theory to practice. It can either be general or vocational. Three is a fixed curriculum and set pattern of examination mostly leading to the award of degrees or diplomas. </a:t>
            </a:r>
            <a:endParaRPr lang="en-US" dirty="0" smtClean="0"/>
          </a:p>
          <a:p>
            <a:pPr algn="just">
              <a:lnSpc>
                <a:spcPct val="170000"/>
              </a:lnSpc>
            </a:pPr>
            <a:r>
              <a:rPr lang="en-US" b="1" dirty="0" smtClean="0"/>
              <a:t>Non-formal </a:t>
            </a:r>
            <a:r>
              <a:rPr lang="en-US" b="1" dirty="0"/>
              <a:t>Education :</a:t>
            </a:r>
            <a:r>
              <a:rPr lang="en-US" dirty="0"/>
              <a:t> all organized education outside the formal education system. It is mostly practical and problem oriented. </a:t>
            </a:r>
            <a:endParaRPr lang="en-IN" dirty="0"/>
          </a:p>
        </p:txBody>
      </p:sp>
    </p:spTree>
    <p:extLst>
      <p:ext uri="{BB962C8B-B14F-4D97-AF65-F5344CB8AC3E}">
        <p14:creationId xmlns:p14="http://schemas.microsoft.com/office/powerpoint/2010/main" val="239629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458200" cy="838200"/>
          </a:xfrm>
        </p:spPr>
        <p:txBody>
          <a:bodyPr/>
          <a:lstStyle/>
          <a:p>
            <a:pPr eaLnBrk="1" hangingPunct="1"/>
            <a:r>
              <a:rPr lang="en-US" sz="4000" b="1" dirty="0" smtClean="0">
                <a:solidFill>
                  <a:srgbClr val="C00000"/>
                </a:solidFill>
                <a:latin typeface="Caxton-BoldItalic"/>
              </a:rPr>
              <a:t>Principles of extension education</a:t>
            </a:r>
          </a:p>
        </p:txBody>
      </p:sp>
      <p:sp>
        <p:nvSpPr>
          <p:cNvPr id="4" name="Rectangle 3"/>
          <p:cNvSpPr>
            <a:spLocks noChangeArrowheads="1"/>
          </p:cNvSpPr>
          <p:nvPr/>
        </p:nvSpPr>
        <p:spPr bwMode="auto">
          <a:xfrm>
            <a:off x="609600" y="9906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buFontTx/>
              <a:buAutoNum type="arabicPeriod"/>
            </a:pPr>
            <a:r>
              <a:rPr lang="en-US" sz="2800" b="1">
                <a:solidFill>
                  <a:srgbClr val="FFFF00"/>
                </a:solidFill>
              </a:rPr>
              <a:t>Principles of Interests and needs</a:t>
            </a:r>
          </a:p>
        </p:txBody>
      </p:sp>
      <p:sp>
        <p:nvSpPr>
          <p:cNvPr id="5" name="Rectangle 4"/>
          <p:cNvSpPr>
            <a:spLocks noChangeArrowheads="1"/>
          </p:cNvSpPr>
          <p:nvPr/>
        </p:nvSpPr>
        <p:spPr bwMode="auto">
          <a:xfrm>
            <a:off x="609600" y="1524000"/>
            <a:ext cx="8229600" cy="44563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nSpc>
                <a:spcPct val="80000"/>
              </a:lnSpc>
            </a:pPr>
            <a:r>
              <a:rPr lang="en-US" sz="2800" b="1" dirty="0">
                <a:solidFill>
                  <a:srgbClr val="FFFF00"/>
                </a:solidFill>
              </a:rPr>
              <a:t>2. Grass roots </a:t>
            </a:r>
            <a:r>
              <a:rPr lang="en-US" sz="2800" b="1" dirty="0" smtClean="0">
                <a:solidFill>
                  <a:srgbClr val="FFFF00"/>
                </a:solidFill>
              </a:rPr>
              <a:t>principle</a:t>
            </a:r>
            <a:endParaRPr lang="en-US" sz="2800" b="1" dirty="0">
              <a:solidFill>
                <a:srgbClr val="FFFF00"/>
              </a:solidFill>
            </a:endParaRPr>
          </a:p>
        </p:txBody>
      </p:sp>
      <p:sp>
        <p:nvSpPr>
          <p:cNvPr id="7" name="Rectangle 6"/>
          <p:cNvSpPr>
            <a:spLocks noChangeArrowheads="1"/>
          </p:cNvSpPr>
          <p:nvPr/>
        </p:nvSpPr>
        <p:spPr bwMode="auto">
          <a:xfrm>
            <a:off x="609600" y="25908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4. Principle of indigenous knowledge</a:t>
            </a:r>
          </a:p>
        </p:txBody>
      </p:sp>
      <p:sp>
        <p:nvSpPr>
          <p:cNvPr id="8" name="Rectangle 7"/>
          <p:cNvSpPr>
            <a:spLocks noChangeArrowheads="1"/>
          </p:cNvSpPr>
          <p:nvPr/>
        </p:nvSpPr>
        <p:spPr bwMode="auto">
          <a:xfrm>
            <a:off x="609600" y="31242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5. Principle of learning by doing</a:t>
            </a:r>
          </a:p>
        </p:txBody>
      </p:sp>
      <p:sp>
        <p:nvSpPr>
          <p:cNvPr id="9" name="Rectangle 8"/>
          <p:cNvSpPr>
            <a:spLocks noChangeArrowheads="1"/>
          </p:cNvSpPr>
          <p:nvPr/>
        </p:nvSpPr>
        <p:spPr bwMode="auto">
          <a:xfrm>
            <a:off x="609600" y="36576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6. Principle of participation</a:t>
            </a:r>
          </a:p>
        </p:txBody>
      </p:sp>
      <p:sp>
        <p:nvSpPr>
          <p:cNvPr id="10" name="Rectangle 9"/>
          <p:cNvSpPr>
            <a:spLocks noChangeArrowheads="1"/>
          </p:cNvSpPr>
          <p:nvPr/>
        </p:nvSpPr>
        <p:spPr bwMode="auto">
          <a:xfrm>
            <a:off x="609600" y="41910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7. Family principle</a:t>
            </a:r>
          </a:p>
        </p:txBody>
      </p:sp>
      <p:sp>
        <p:nvSpPr>
          <p:cNvPr id="11" name="Rectangle 10"/>
          <p:cNvSpPr>
            <a:spLocks noChangeArrowheads="1"/>
          </p:cNvSpPr>
          <p:nvPr/>
        </p:nvSpPr>
        <p:spPr bwMode="auto">
          <a:xfrm>
            <a:off x="609600" y="47244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8. Principle of leadership</a:t>
            </a:r>
          </a:p>
        </p:txBody>
      </p:sp>
      <p:sp>
        <p:nvSpPr>
          <p:cNvPr id="12" name="Rectangle 11"/>
          <p:cNvSpPr>
            <a:spLocks noChangeArrowheads="1"/>
          </p:cNvSpPr>
          <p:nvPr/>
        </p:nvSpPr>
        <p:spPr bwMode="auto">
          <a:xfrm>
            <a:off x="609600" y="5257800"/>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a:solidFill>
                  <a:srgbClr val="FFFF00"/>
                </a:solidFill>
              </a:rPr>
              <a:t>9. Principle of adaptability</a:t>
            </a:r>
          </a:p>
        </p:txBody>
      </p:sp>
      <p:sp>
        <p:nvSpPr>
          <p:cNvPr id="13" name="Rectangle 12"/>
          <p:cNvSpPr>
            <a:spLocks noChangeArrowheads="1"/>
          </p:cNvSpPr>
          <p:nvPr/>
        </p:nvSpPr>
        <p:spPr bwMode="auto">
          <a:xfrm>
            <a:off x="609600" y="6269037"/>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dirty="0" smtClean="0">
                <a:solidFill>
                  <a:srgbClr val="FFFF00"/>
                </a:solidFill>
              </a:rPr>
              <a:t>11. </a:t>
            </a:r>
            <a:r>
              <a:rPr lang="en-US" sz="2800" b="1" dirty="0">
                <a:solidFill>
                  <a:srgbClr val="FFFF00"/>
                </a:solidFill>
              </a:rPr>
              <a:t>Principle of satisfaction</a:t>
            </a:r>
          </a:p>
        </p:txBody>
      </p:sp>
      <p:sp>
        <p:nvSpPr>
          <p:cNvPr id="14" name="Rectangle 13"/>
          <p:cNvSpPr>
            <a:spLocks noChangeArrowheads="1"/>
          </p:cNvSpPr>
          <p:nvPr/>
        </p:nvSpPr>
        <p:spPr bwMode="auto">
          <a:xfrm>
            <a:off x="609600" y="5735637"/>
            <a:ext cx="8229600" cy="4365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gn="l" eaLnBrk="1" hangingPunct="1">
              <a:lnSpc>
                <a:spcPct val="80000"/>
              </a:lnSpc>
            </a:pPr>
            <a:r>
              <a:rPr lang="en-US" sz="2800" b="1" dirty="0" smtClean="0">
                <a:solidFill>
                  <a:srgbClr val="FFFF00"/>
                </a:solidFill>
              </a:rPr>
              <a:t>10. </a:t>
            </a:r>
            <a:r>
              <a:rPr lang="en-US" sz="2800" b="1" dirty="0">
                <a:solidFill>
                  <a:srgbClr val="FFFF00"/>
                </a:solidFill>
              </a:rPr>
              <a:t>Principle of evaluation</a:t>
            </a:r>
          </a:p>
        </p:txBody>
      </p:sp>
      <p:sp>
        <p:nvSpPr>
          <p:cNvPr id="15" name="Rectangle 14"/>
          <p:cNvSpPr>
            <a:spLocks noChangeArrowheads="1"/>
          </p:cNvSpPr>
          <p:nvPr/>
        </p:nvSpPr>
        <p:spPr bwMode="auto">
          <a:xfrm>
            <a:off x="609600" y="2068965"/>
            <a:ext cx="8229600" cy="44563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81000" indent="-381000">
              <a:lnSpc>
                <a:spcPct val="80000"/>
              </a:lnSpc>
            </a:pPr>
            <a:r>
              <a:rPr lang="en-US" sz="2800" b="1" dirty="0">
                <a:solidFill>
                  <a:srgbClr val="FFFF00"/>
                </a:solidFill>
              </a:rPr>
              <a:t>3. Principles of Cultural difference</a:t>
            </a:r>
            <a:endParaRPr lang="en-US" sz="2800" b="1" dirty="0">
              <a:solidFill>
                <a:srgbClr val="FFFF00"/>
              </a:solidFill>
            </a:endParaRPr>
          </a:p>
        </p:txBody>
      </p:sp>
    </p:spTree>
    <p:extLst>
      <p:ext uri="{BB962C8B-B14F-4D97-AF65-F5344CB8AC3E}">
        <p14:creationId xmlns:p14="http://schemas.microsoft.com/office/powerpoint/2010/main" val="507960624"/>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1+#ppt_w/2"/>
                                          </p:val>
                                        </p:tav>
                                        <p:tav tm="100000">
                                          <p:val>
                                            <p:strVal val="#ppt_x"/>
                                          </p:val>
                                        </p:tav>
                                      </p:tavLst>
                                    </p:anim>
                                    <p:anim calcmode="lin" valueType="num">
                                      <p:cBhvr additive="base">
                                        <p:cTn id="5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0-#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1+#ppt_w/2"/>
                                          </p:val>
                                        </p:tav>
                                        <p:tav tm="100000">
                                          <p:val>
                                            <p:strVal val="#ppt_x"/>
                                          </p:val>
                                        </p:tav>
                                      </p:tavLst>
                                    </p:anim>
                                    <p:anim calcmode="lin" valueType="num">
                                      <p:cBhvr additive="base">
                                        <p:cTn id="6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0-#ppt_w/2"/>
                                          </p:val>
                                        </p:tav>
                                        <p:tav tm="100000">
                                          <p:val>
                                            <p:strVal val="#ppt_x"/>
                                          </p:val>
                                        </p:tav>
                                      </p:tavLst>
                                    </p:anim>
                                    <p:anim calcmode="lin" valueType="num">
                                      <p:cBhvr additive="base">
                                        <p:cTn id="6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b="1" dirty="0">
                <a:latin typeface="Caxton-BoldItalic"/>
              </a:rPr>
              <a:t>Principles of </a:t>
            </a:r>
            <a:r>
              <a:rPr lang="en-US" sz="3200" b="1" dirty="0" smtClean="0">
                <a:latin typeface="Caxton-BoldItalic"/>
              </a:rPr>
              <a:t>Extension</a:t>
            </a:r>
            <a:endParaRPr lang="en-IN" sz="3200" dirty="0"/>
          </a:p>
        </p:txBody>
      </p:sp>
      <p:sp>
        <p:nvSpPr>
          <p:cNvPr id="3" name="Content Placeholder 2"/>
          <p:cNvSpPr>
            <a:spLocks noGrp="1"/>
          </p:cNvSpPr>
          <p:nvPr>
            <p:ph idx="1"/>
          </p:nvPr>
        </p:nvSpPr>
        <p:spPr>
          <a:xfrm>
            <a:off x="0" y="457200"/>
            <a:ext cx="8991600" cy="6248400"/>
          </a:xfrm>
        </p:spPr>
        <p:txBody>
          <a:bodyPr>
            <a:noAutofit/>
          </a:bodyPr>
          <a:lstStyle/>
          <a:p>
            <a:pPr marL="0" indent="0" algn="just">
              <a:lnSpc>
                <a:spcPct val="150000"/>
              </a:lnSpc>
              <a:buNone/>
            </a:pPr>
            <a:r>
              <a:rPr lang="en-US" sz="14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Principles </a:t>
            </a:r>
            <a:r>
              <a:rPr lang="en-US" sz="1800" dirty="0">
                <a:latin typeface="Times New Roman" pitchFamily="18" charset="0"/>
                <a:cs typeface="Times New Roman" pitchFamily="18" charset="0"/>
              </a:rPr>
              <a:t>are generally guidelines, which form the basis for decision and action in a consistent way. The universal truths in extension, which have been observed and found to hold good under varying conditions and circumstances, are presented.</a:t>
            </a:r>
            <a:endParaRPr lang="en-IN" sz="1800" dirty="0">
              <a:latin typeface="Times New Roman" pitchFamily="18" charset="0"/>
              <a:cs typeface="Times New Roman" pitchFamily="18" charset="0"/>
            </a:endParaRPr>
          </a:p>
          <a:p>
            <a:pPr algn="just">
              <a:lnSpc>
                <a:spcPct val="150000"/>
              </a:lnSpc>
            </a:pPr>
            <a:r>
              <a:rPr lang="en-US" sz="1800" b="1" dirty="0">
                <a:latin typeface="Times New Roman" pitchFamily="18" charset="0"/>
                <a:cs typeface="Times New Roman" pitchFamily="18" charset="0"/>
              </a:rPr>
              <a:t>I - </a:t>
            </a:r>
            <a:r>
              <a:rPr lang="en-US" sz="1800" b="1" dirty="0">
                <a:latin typeface="Times New Roman" pitchFamily="18" charset="0"/>
                <a:cs typeface="Times New Roman" pitchFamily="18" charset="0"/>
              </a:rPr>
              <a:t>Principles of interests and needs: </a:t>
            </a:r>
            <a:r>
              <a:rPr lang="en-US" sz="1800" dirty="0">
                <a:latin typeface="Times New Roman" pitchFamily="18" charset="0"/>
                <a:cs typeface="Times New Roman" pitchFamily="18" charset="0"/>
              </a:rPr>
              <a:t>People’s interests and people’s needs are the starting point of extension work. To identify the real needs and interest of the people are challenging tasks. The extension agents should not pass on their own need and interests as those of the people. Extension work shall be successful only when it is based on the interests and needs of the people as they see them. </a:t>
            </a:r>
            <a:endParaRPr lang="en-IN" sz="1800" dirty="0">
              <a:latin typeface="Times New Roman" pitchFamily="18" charset="0"/>
              <a:cs typeface="Times New Roman" pitchFamily="18" charset="0"/>
            </a:endParaRPr>
          </a:p>
          <a:p>
            <a:pPr algn="just">
              <a:lnSpc>
                <a:spcPct val="150000"/>
              </a:lnSpc>
            </a:pPr>
            <a:r>
              <a:rPr lang="en-US" sz="1800" b="1" dirty="0" smtClean="0">
                <a:latin typeface="Times New Roman" pitchFamily="18" charset="0"/>
                <a:cs typeface="Times New Roman" pitchFamily="18" charset="0"/>
              </a:rPr>
              <a:t>II </a:t>
            </a:r>
            <a:r>
              <a:rPr lang="en-US" sz="1800" b="1" dirty="0">
                <a:latin typeface="Times New Roman" pitchFamily="18" charset="0"/>
                <a:cs typeface="Times New Roman" pitchFamily="18" charset="0"/>
              </a:rPr>
              <a:t>- Grassroots principle: </a:t>
            </a:r>
            <a:r>
              <a:rPr lang="en-US" sz="1800" dirty="0">
                <a:latin typeface="Times New Roman" pitchFamily="18" charset="0"/>
                <a:cs typeface="Times New Roman" pitchFamily="18" charset="0"/>
              </a:rPr>
              <a:t> Extension </a:t>
            </a:r>
            <a:r>
              <a:rPr lang="en-US" sz="1800" dirty="0" err="1">
                <a:latin typeface="Times New Roman" pitchFamily="18" charset="0"/>
                <a:cs typeface="Times New Roman" pitchFamily="18" charset="0"/>
              </a:rPr>
              <a:t>programmes</a:t>
            </a:r>
            <a:r>
              <a:rPr lang="en-US" sz="1800" dirty="0">
                <a:latin typeface="Times New Roman" pitchFamily="18" charset="0"/>
                <a:cs typeface="Times New Roman" pitchFamily="18" charset="0"/>
              </a:rPr>
              <a:t> should start with local groups, local situations and local problems. It must fit to the local conditions. Extension work should start with the people where they are and what they have.</a:t>
            </a:r>
            <a:endParaRPr lang="en-IN" sz="1800" dirty="0">
              <a:latin typeface="Times New Roman" pitchFamily="18" charset="0"/>
              <a:cs typeface="Times New Roman" pitchFamily="18" charset="0"/>
            </a:endParaRPr>
          </a:p>
          <a:p>
            <a:pPr algn="just">
              <a:lnSpc>
                <a:spcPct val="150000"/>
              </a:lnSpc>
            </a:pPr>
            <a:r>
              <a:rPr lang="en-US" sz="1800" b="1" dirty="0" smtClean="0">
                <a:latin typeface="Times New Roman" pitchFamily="18" charset="0"/>
                <a:cs typeface="Times New Roman" pitchFamily="18" charset="0"/>
              </a:rPr>
              <a:t>III - Principle </a:t>
            </a:r>
            <a:r>
              <a:rPr lang="en-US" sz="1800" b="1" dirty="0">
                <a:latin typeface="Times New Roman" pitchFamily="18" charset="0"/>
                <a:cs typeface="Times New Roman" pitchFamily="18" charset="0"/>
              </a:rPr>
              <a:t>of cultural difference: </a:t>
            </a:r>
            <a:r>
              <a:rPr lang="en-US" sz="1800" dirty="0">
                <a:latin typeface="Times New Roman" pitchFamily="18" charset="0"/>
                <a:cs typeface="Times New Roman" pitchFamily="18" charset="0"/>
              </a:rPr>
              <a:t>Culture simply means social heritage. There is cultural difference between groups of farmers also. The differences may be in their habits, customs, values, attitudes and way of life. Extension work, to be successful, must be carried out in harmony with the culture of the </a:t>
            </a:r>
            <a:r>
              <a:rPr lang="en-US" sz="1800" dirty="0" smtClean="0">
                <a:latin typeface="Times New Roman" pitchFamily="18" charset="0"/>
                <a:cs typeface="Times New Roman" pitchFamily="18" charset="0"/>
              </a:rPr>
              <a:t>people.</a:t>
            </a:r>
            <a:endParaRPr lang="en-IN" sz="1800" b="1" dirty="0" smtClean="0">
              <a:latin typeface="Times New Roman" pitchFamily="18" charset="0"/>
              <a:cs typeface="Times New Roman" pitchFamily="18" charset="0"/>
            </a:endParaRPr>
          </a:p>
          <a:p>
            <a:pPr marL="0" indent="0" algn="just">
              <a:lnSpc>
                <a:spcPct val="150000"/>
              </a:lnSpc>
              <a:buNone/>
            </a:pPr>
            <a:endParaRPr lang="en-IN"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1324516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4211</TotalTime>
  <Words>694</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Extension Education and Development</vt:lpstr>
      <vt:lpstr>Topics covered</vt:lpstr>
      <vt:lpstr>Some Key Points</vt:lpstr>
      <vt:lpstr>Education</vt:lpstr>
      <vt:lpstr>Meaning of EDUCATION</vt:lpstr>
      <vt:lpstr>Type of education</vt:lpstr>
      <vt:lpstr>Principles of extension education</vt:lpstr>
      <vt:lpstr>Principles of Extension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257</cp:revision>
  <dcterms:created xsi:type="dcterms:W3CDTF">2020-01-10T02:05:01Z</dcterms:created>
  <dcterms:modified xsi:type="dcterms:W3CDTF">2020-09-30T19:36:17Z</dcterms:modified>
</cp:coreProperties>
</file>