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7" r:id="rId3"/>
    <p:sldId id="258" r:id="rId4"/>
    <p:sldId id="321" r:id="rId5"/>
    <p:sldId id="309" r:id="rId6"/>
    <p:sldId id="322" r:id="rId7"/>
    <p:sldId id="323" r:id="rId8"/>
    <p:sldId id="310" r:id="rId9"/>
    <p:sldId id="324" r:id="rId10"/>
    <p:sldId id="325" r:id="rId11"/>
    <p:sldId id="326" r:id="rId12"/>
    <p:sldId id="327" r:id="rId13"/>
    <p:sldId id="328" r:id="rId14"/>
    <p:sldId id="311" r:id="rId15"/>
    <p:sldId id="329" r:id="rId16"/>
    <p:sldId id="330" r:id="rId17"/>
    <p:sldId id="33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UNIT-02 (EXTENSION EDUCATION AND DEVELOPMENT</a:t>
            </a:r>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2954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xton-BoldItalic"/>
                <a:cs typeface="Times New Roman" pitchFamily="18" charset="0"/>
              </a:rPr>
              <a:t>Teaching:</a:t>
            </a:r>
            <a:endParaRPr lang="en-IN" dirty="0">
              <a:latin typeface="Caxton-BoldItalic"/>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involves </a:t>
            </a:r>
            <a:r>
              <a:rPr lang="en-US" sz="2000" dirty="0" smtClean="0">
                <a:latin typeface="Times New Roman" pitchFamily="18" charset="0"/>
                <a:cs typeface="Times New Roman" pitchFamily="18" charset="0"/>
              </a:rPr>
              <a:t>choosing:</a:t>
            </a:r>
          </a:p>
          <a:p>
            <a:pPr marL="514350" indent="-514350" algn="just">
              <a:lnSpc>
                <a:spcPct val="150000"/>
              </a:lnSpc>
              <a:buAutoNum type="arabicParenBoth"/>
            </a:pPr>
            <a:r>
              <a:rPr lang="en-US" sz="2000" b="1" dirty="0" smtClean="0">
                <a:solidFill>
                  <a:srgbClr val="002060"/>
                </a:solidFill>
                <a:latin typeface="Times New Roman" pitchFamily="18" charset="0"/>
                <a:cs typeface="Times New Roman" pitchFamily="18" charset="0"/>
              </a:rPr>
              <a:t>The content </a:t>
            </a:r>
            <a:r>
              <a:rPr lang="en-US" sz="2000" b="1" dirty="0">
                <a:solidFill>
                  <a:srgbClr val="002060"/>
                </a:solidFill>
                <a:latin typeface="Times New Roman" pitchFamily="18" charset="0"/>
                <a:cs typeface="Times New Roman" pitchFamily="18" charset="0"/>
              </a:rPr>
              <a:t>or what is to be taught and </a:t>
            </a:r>
            <a:endParaRPr lang="en-US" sz="2000" b="1" dirty="0" smtClean="0">
              <a:solidFill>
                <a:srgbClr val="002060"/>
              </a:solidFill>
              <a:latin typeface="Times New Roman" pitchFamily="18" charset="0"/>
              <a:cs typeface="Times New Roman" pitchFamily="18" charset="0"/>
            </a:endParaRPr>
          </a:p>
          <a:p>
            <a:pPr marL="514350" indent="-514350" algn="just">
              <a:lnSpc>
                <a:spcPct val="150000"/>
              </a:lnSpc>
              <a:buAutoNum type="arabicParenBoth"/>
            </a:pPr>
            <a:r>
              <a:rPr lang="en-US" sz="2000" b="1" dirty="0" smtClean="0">
                <a:solidFill>
                  <a:srgbClr val="C00000"/>
                </a:solidFill>
                <a:latin typeface="Times New Roman" pitchFamily="18" charset="0"/>
                <a:cs typeface="Times New Roman" pitchFamily="18" charset="0"/>
              </a:rPr>
              <a:t>Methods and </a:t>
            </a:r>
            <a:r>
              <a:rPr lang="en-US" sz="2000" b="1" dirty="0">
                <a:solidFill>
                  <a:srgbClr val="C00000"/>
                </a:solidFill>
                <a:latin typeface="Times New Roman" pitchFamily="18" charset="0"/>
                <a:cs typeface="Times New Roman" pitchFamily="18" charset="0"/>
              </a:rPr>
              <a:t>techniques of communication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first two phases are inherently teaching opportunities, but now we must create learning situations.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We </a:t>
            </a:r>
            <a:r>
              <a:rPr lang="en-US" sz="2000" dirty="0">
                <a:latin typeface="Times New Roman" pitchFamily="18" charset="0"/>
                <a:cs typeface="Times New Roman" pitchFamily="18" charset="0"/>
              </a:rPr>
              <a:t>must use </a:t>
            </a:r>
            <a:r>
              <a:rPr lang="en-US" sz="2000" dirty="0" smtClean="0">
                <a:latin typeface="Times New Roman" pitchFamily="18" charset="0"/>
                <a:cs typeface="Times New Roman" pitchFamily="18" charset="0"/>
              </a:rPr>
              <a:t>different </a:t>
            </a:r>
            <a:r>
              <a:rPr lang="en-US" sz="2000" dirty="0">
                <a:latin typeface="Times New Roman" pitchFamily="18" charset="0"/>
                <a:cs typeface="Times New Roman" pitchFamily="18" charset="0"/>
              </a:rPr>
              <a:t>methods of communication to stimulate learning.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will be chosen from mass media, group, and personal methods. </a:t>
            </a:r>
            <a:endParaRPr lang="en-IN" sz="2000" dirty="0"/>
          </a:p>
        </p:txBody>
      </p:sp>
    </p:spTree>
    <p:extLst>
      <p:ext uri="{BB962C8B-B14F-4D97-AF65-F5344CB8AC3E}">
        <p14:creationId xmlns:p14="http://schemas.microsoft.com/office/powerpoint/2010/main" val="472364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xton-BoldItalic"/>
                <a:cs typeface="Times New Roman" pitchFamily="18" charset="0"/>
              </a:rPr>
              <a:t>Evaluation:</a:t>
            </a:r>
            <a:endParaRPr lang="en-IN" dirty="0">
              <a:latin typeface="Caxton-BoldItalic"/>
            </a:endParaRPr>
          </a:p>
        </p:txBody>
      </p:sp>
      <p:sp>
        <p:nvSpPr>
          <p:cNvPr id="3" name="Content Placeholder 2"/>
          <p:cNvSpPr>
            <a:spLocks noGrp="1"/>
          </p:cNvSpPr>
          <p:nvPr>
            <p:ph idx="1"/>
          </p:nvPr>
        </p:nvSpPr>
        <p:spPr/>
        <p:txBody>
          <a:bodyPr>
            <a:normAutofit/>
          </a:bodyPr>
          <a:lstStyle/>
          <a:p>
            <a:pPr algn="just">
              <a:lnSpc>
                <a:spcPct val="150000"/>
              </a:lnSpc>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should determine to what extent objectives have been reached.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will also be a test of how accurately and clearly the objectives have been stated.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process of evaluation may be simple and informal or it may be formal and very complex. </a:t>
            </a:r>
            <a:endParaRPr lang="en-IN" sz="20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48526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b="1" dirty="0">
                <a:latin typeface="Caxton-BoldItalic"/>
                <a:cs typeface="Times New Roman" pitchFamily="18" charset="0"/>
              </a:rPr>
              <a:t>Reconsideration:</a:t>
            </a:r>
            <a:endParaRPr lang="en-IN" dirty="0">
              <a:latin typeface="Caxton-BoldItalic"/>
            </a:endParaRPr>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pPr marL="0" indent="0" algn="just">
              <a:lnSpc>
                <a:spcPct val="150000"/>
              </a:lnSpc>
              <a:buNone/>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step consists of a review of previous efforts and results which reveal a new situation</a:t>
            </a:r>
            <a:r>
              <a:rPr lang="en-US" sz="2400" dirty="0" smtClean="0">
                <a:latin typeface="Times New Roman" pitchFamily="18" charset="0"/>
                <a:cs typeface="Times New Roman" pitchFamily="18" charset="0"/>
              </a:rPr>
              <a:t>.</a:t>
            </a:r>
          </a:p>
          <a:p>
            <a:pPr marL="0" indent="0" algn="just">
              <a:lnSpc>
                <a:spcPct val="15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this new situation shows the need for further work, then the whole process may begin again, with new or modified objectives. Hence this process is continuous. </a:t>
            </a:r>
            <a:endParaRPr lang="en-US" sz="2400" dirty="0" smtClean="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new situation is different because: </a:t>
            </a:r>
            <a:endParaRPr lang="en-US" sz="2400" dirty="0" smtClean="0">
              <a:latin typeface="Times New Roman" pitchFamily="18" charset="0"/>
              <a:cs typeface="Times New Roman" pitchFamily="18" charset="0"/>
            </a:endParaRPr>
          </a:p>
          <a:p>
            <a:pPr marL="514350" indent="-514350" algn="just">
              <a:lnSpc>
                <a:spcPct val="150000"/>
              </a:lnSpc>
              <a:buAutoNum type="arabicParenBoth"/>
            </a:pPr>
            <a:r>
              <a:rPr lang="en-US" sz="2400" dirty="0" smtClean="0">
                <a:latin typeface="Times New Roman" pitchFamily="18" charset="0"/>
                <a:cs typeface="Times New Roman" pitchFamily="18" charset="0"/>
              </a:rPr>
              <a:t>The people </a:t>
            </a:r>
            <a:r>
              <a:rPr lang="en-US" sz="2400" dirty="0">
                <a:latin typeface="Times New Roman" pitchFamily="18" charset="0"/>
                <a:cs typeface="Times New Roman" pitchFamily="18" charset="0"/>
              </a:rPr>
              <a:t>have changed; </a:t>
            </a:r>
            <a:endParaRPr lang="en-US" sz="2400" dirty="0" smtClean="0">
              <a:latin typeface="Times New Roman" pitchFamily="18" charset="0"/>
              <a:cs typeface="Times New Roman" pitchFamily="18" charset="0"/>
            </a:endParaRPr>
          </a:p>
          <a:p>
            <a:pPr marL="514350" indent="-514350" algn="just">
              <a:lnSpc>
                <a:spcPct val="150000"/>
              </a:lnSpc>
              <a:buAutoNum type="arabicParenBoth"/>
            </a:pPr>
            <a:r>
              <a:rPr lang="en-US" sz="2400" dirty="0" smtClean="0">
                <a:latin typeface="Times New Roman" pitchFamily="18" charset="0"/>
                <a:cs typeface="Times New Roman" pitchFamily="18" charset="0"/>
              </a:rPr>
              <a:t>The physical</a:t>
            </a:r>
            <a:r>
              <a:rPr lang="en-US" sz="2400" dirty="0">
                <a:latin typeface="Times New Roman" pitchFamily="18" charset="0"/>
                <a:cs typeface="Times New Roman" pitchFamily="18" charset="0"/>
              </a:rPr>
              <a:t>, economic and social changes may have occurred; </a:t>
            </a:r>
            <a:endParaRPr lang="en-US" sz="2400" dirty="0" smtClean="0">
              <a:latin typeface="Times New Roman" pitchFamily="18" charset="0"/>
              <a:cs typeface="Times New Roman" pitchFamily="18" charset="0"/>
            </a:endParaRPr>
          </a:p>
          <a:p>
            <a:pPr marL="514350" indent="-514350" algn="just">
              <a:lnSpc>
                <a:spcPct val="150000"/>
              </a:lnSpc>
              <a:buAutoNum type="arabicParenBoth"/>
            </a:pPr>
            <a:r>
              <a:rPr lang="en-US" sz="2400" dirty="0" smtClean="0">
                <a:latin typeface="Times New Roman" pitchFamily="18" charset="0"/>
                <a:cs typeface="Times New Roman" pitchFamily="18" charset="0"/>
              </a:rPr>
              <a:t>The extension </a:t>
            </a:r>
            <a:r>
              <a:rPr lang="en-US" sz="2400" dirty="0">
                <a:latin typeface="Times New Roman" pitchFamily="18" charset="0"/>
                <a:cs typeface="Times New Roman" pitchFamily="18" charset="0"/>
              </a:rPr>
              <a:t>worker is better prepared to recognize new needs and interests. </a:t>
            </a:r>
            <a:endParaRPr lang="en-US" sz="2400" b="1"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2169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3837"/>
            <a:ext cx="8229600" cy="4525963"/>
          </a:xfrm>
        </p:spPr>
        <p:txBody>
          <a:bodyPr>
            <a:normAutofit fontScale="85000" lnSpcReduction="10000"/>
          </a:bodyPr>
          <a:lstStyle/>
          <a:p>
            <a:pPr algn="just">
              <a:lnSpc>
                <a:spcPct val="150000"/>
              </a:lnSpc>
            </a:pPr>
            <a:r>
              <a:rPr lang="en-US" dirty="0">
                <a:latin typeface="Times New Roman" pitchFamily="18" charset="0"/>
                <a:cs typeface="Times New Roman" pitchFamily="18" charset="0"/>
              </a:rPr>
              <a:t>In Summary, this concept is intended only to clarify the steps necessary in carrying out a planned educational effort. It is not intended to imply that these steps are definitely separate from each other. Experience shows that planning, learning and evaluation are taking place continuously, in varying degrees, throughout all phases of extension activities</a:t>
            </a:r>
            <a:endParaRPr lang="en-IN" dirty="0">
              <a:latin typeface="Times New Roman" pitchFamily="18" charset="0"/>
              <a:cs typeface="Times New Roman" pitchFamily="18" charset="0"/>
            </a:endParaRPr>
          </a:p>
          <a:p>
            <a:pPr algn="just">
              <a:lnSpc>
                <a:spcPct val="150000"/>
              </a:lnSpc>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130871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411162"/>
          </a:xfrm>
        </p:spPr>
        <p:txBody>
          <a:bodyPr>
            <a:normAutofit fontScale="90000"/>
          </a:bodyPr>
          <a:lstStyle/>
          <a:p>
            <a:r>
              <a:rPr lang="en-US" sz="3600" b="1" dirty="0">
                <a:latin typeface="Caxton-BoldItalic"/>
              </a:rPr>
              <a:t>Steps in Extension Teaching: </a:t>
            </a:r>
            <a:endParaRPr lang="en-IN" sz="3600" b="1" dirty="0">
              <a:latin typeface="Caxton-BoldItalic"/>
            </a:endParaRPr>
          </a:p>
        </p:txBody>
      </p:sp>
      <p:sp>
        <p:nvSpPr>
          <p:cNvPr id="3" name="Content Placeholder 2"/>
          <p:cNvSpPr>
            <a:spLocks noGrp="1"/>
          </p:cNvSpPr>
          <p:nvPr>
            <p:ph idx="1"/>
          </p:nvPr>
        </p:nvSpPr>
        <p:spPr>
          <a:xfrm>
            <a:off x="457200" y="685800"/>
            <a:ext cx="8229600" cy="5440363"/>
          </a:xfrm>
        </p:spPr>
        <p:txBody>
          <a:bodyPr>
            <a:normAutofit/>
          </a:bodyPr>
          <a:lstStyle/>
          <a:p>
            <a:pPr marL="0" indent="0" algn="just">
              <a:lnSpc>
                <a:spcPct val="170000"/>
              </a:lnSpc>
              <a:buNone/>
            </a:pPr>
            <a:r>
              <a:rPr lang="en-US"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According to Wilson and Gallop the teaching learning process has six steps</a:t>
            </a:r>
            <a:r>
              <a:rPr lang="en-IN" sz="2000" dirty="0" smtClean="0">
                <a:latin typeface="Times New Roman" pitchFamily="18" charset="0"/>
                <a:cs typeface="Times New Roman" pitchFamily="18" charset="0"/>
              </a:rPr>
              <a:t>:</a:t>
            </a:r>
          </a:p>
          <a:p>
            <a:pPr marL="0" indent="0" algn="just">
              <a:lnSpc>
                <a:spcPct val="170000"/>
              </a:lnSpc>
              <a:buNone/>
            </a:pPr>
            <a:endParaRPr lang="en-IN" sz="2000"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46250"/>
            <a:ext cx="7315200" cy="4654550"/>
          </a:xfrm>
          <a:prstGeom prst="rect">
            <a:avLst/>
          </a:prstGeom>
          <a:noFill/>
          <a:ln>
            <a:noFill/>
          </a:ln>
        </p:spPr>
      </p:pic>
    </p:spTree>
    <p:extLst>
      <p:ext uri="{BB962C8B-B14F-4D97-AF65-F5344CB8AC3E}">
        <p14:creationId xmlns:p14="http://schemas.microsoft.com/office/powerpoint/2010/main" val="239629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55000" lnSpcReduction="20000"/>
          </a:bodyPr>
          <a:lstStyle/>
          <a:p>
            <a:pPr algn="just">
              <a:lnSpc>
                <a:spcPct val="170000"/>
              </a:lnSpc>
            </a:pPr>
            <a:r>
              <a:rPr lang="en-US" sz="4500" b="1" dirty="0">
                <a:solidFill>
                  <a:srgbClr val="C00000"/>
                </a:solidFill>
                <a:latin typeface="Times New Roman" pitchFamily="18" charset="0"/>
                <a:cs typeface="Times New Roman" pitchFamily="18" charset="0"/>
              </a:rPr>
              <a:t>Attention:</a:t>
            </a:r>
            <a:r>
              <a:rPr lang="en-US" sz="4500" dirty="0">
                <a:solidFill>
                  <a:srgbClr val="C00000"/>
                </a:solidFill>
                <a:latin typeface="Times New Roman" pitchFamily="18" charset="0"/>
                <a:cs typeface="Times New Roman" pitchFamily="18" charset="0"/>
              </a:rPr>
              <a:t> </a:t>
            </a:r>
            <a:r>
              <a:rPr lang="en-US" dirty="0">
                <a:latin typeface="Times New Roman" pitchFamily="18" charset="0"/>
                <a:cs typeface="Times New Roman" pitchFamily="18" charset="0"/>
              </a:rPr>
              <a:t>The first task of the extension worker is to attract attention of the learner to the new and better ideas. Farmers are to be made aware of the improvements </a:t>
            </a:r>
            <a:r>
              <a:rPr lang="en-US" dirty="0" smtClean="0">
                <a:latin typeface="Times New Roman" pitchFamily="18" charset="0"/>
                <a:cs typeface="Times New Roman" pitchFamily="18" charset="0"/>
              </a:rPr>
              <a:t>. Attention </a:t>
            </a:r>
            <a:r>
              <a:rPr lang="en-US" dirty="0">
                <a:latin typeface="Times New Roman" pitchFamily="18" charset="0"/>
                <a:cs typeface="Times New Roman" pitchFamily="18" charset="0"/>
              </a:rPr>
              <a:t>is the starting point to the arousing of interest.</a:t>
            </a:r>
            <a:endParaRPr lang="en-IN" dirty="0">
              <a:latin typeface="Times New Roman" pitchFamily="18" charset="0"/>
              <a:cs typeface="Times New Roman" pitchFamily="18" charset="0"/>
            </a:endParaRPr>
          </a:p>
          <a:p>
            <a:pPr algn="just">
              <a:lnSpc>
                <a:spcPct val="170000"/>
              </a:lnSpc>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Mass methods </a:t>
            </a:r>
            <a:r>
              <a:rPr lang="en-US" dirty="0">
                <a:latin typeface="Times New Roman" pitchFamily="18" charset="0"/>
                <a:cs typeface="Times New Roman" pitchFamily="18" charset="0"/>
              </a:rPr>
              <a:t>like radio, television, exhibition etc., and </a:t>
            </a:r>
            <a:r>
              <a:rPr lang="en-US" b="1" dirty="0">
                <a:latin typeface="Times New Roman" pitchFamily="18" charset="0"/>
                <a:cs typeface="Times New Roman" pitchFamily="18" charset="0"/>
              </a:rPr>
              <a:t>personal contact </a:t>
            </a:r>
            <a:r>
              <a:rPr lang="en-US" dirty="0">
                <a:latin typeface="Times New Roman" pitchFamily="18" charset="0"/>
                <a:cs typeface="Times New Roman" pitchFamily="18" charset="0"/>
              </a:rPr>
              <a:t>by the extension worker, contact through local leaders are important at this stage.</a:t>
            </a:r>
            <a:endParaRPr lang="en-IN" dirty="0">
              <a:latin typeface="Times New Roman" pitchFamily="18" charset="0"/>
              <a:cs typeface="Times New Roman" pitchFamily="18" charset="0"/>
            </a:endParaRPr>
          </a:p>
          <a:p>
            <a:pPr algn="just">
              <a:lnSpc>
                <a:spcPct val="170000"/>
              </a:lnSpc>
            </a:pPr>
            <a:r>
              <a:rPr lang="en-US" sz="4500" b="1" dirty="0">
                <a:solidFill>
                  <a:srgbClr val="C00000"/>
                </a:solidFill>
                <a:latin typeface="Times New Roman" pitchFamily="18" charset="0"/>
                <a:cs typeface="Times New Roman" pitchFamily="18" charset="0"/>
              </a:rPr>
              <a:t>Interest: </a:t>
            </a:r>
            <a:r>
              <a:rPr lang="en-US" dirty="0">
                <a:latin typeface="Times New Roman" pitchFamily="18" charset="0"/>
                <a:cs typeface="Times New Roman" pitchFamily="18" charset="0"/>
              </a:rPr>
              <a:t>Once attention has been captured it becomes possible for the teacher to appeal to the basic needs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arouse his interest in further consideration of the idea. </a:t>
            </a:r>
            <a:endParaRPr lang="en-US" dirty="0" smtClean="0">
              <a:latin typeface="Times New Roman" pitchFamily="18" charset="0"/>
              <a:cs typeface="Times New Roman" pitchFamily="18" charset="0"/>
            </a:endParaRPr>
          </a:p>
          <a:p>
            <a:pPr marL="0" indent="0" algn="just">
              <a:lnSpc>
                <a:spcPct val="170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Extension </a:t>
            </a:r>
            <a:r>
              <a:rPr lang="en-US" dirty="0">
                <a:latin typeface="Times New Roman" pitchFamily="18" charset="0"/>
                <a:cs typeface="Times New Roman" pitchFamily="18" charset="0"/>
              </a:rPr>
              <a:t>worker reveals how new practice will contribute to the farmer’s welfare. The message should be presented attractively.</a:t>
            </a:r>
            <a:endParaRPr lang="en-IN" dirty="0">
              <a:latin typeface="Times New Roman" pitchFamily="18" charset="0"/>
              <a:cs typeface="Times New Roman" pitchFamily="18" charset="0"/>
            </a:endParaRPr>
          </a:p>
          <a:p>
            <a:pPr algn="just">
              <a:lnSpc>
                <a:spcPct val="170000"/>
              </a:lnSpc>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Personal contact </a:t>
            </a:r>
            <a:r>
              <a:rPr lang="en-US" dirty="0">
                <a:latin typeface="Times New Roman" pitchFamily="18" charset="0"/>
                <a:cs typeface="Times New Roman" pitchFamily="18" charset="0"/>
              </a:rPr>
              <a:t>by the extension worker, farm publications, radio, television etc., is important at this </a:t>
            </a:r>
            <a:r>
              <a:rPr lang="en-US" dirty="0" smtClean="0">
                <a:latin typeface="Times New Roman" pitchFamily="18" charset="0"/>
                <a:cs typeface="Times New Roman" pitchFamily="18" charset="0"/>
              </a:rPr>
              <a:t>stage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405053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47500" lnSpcReduction="20000"/>
          </a:bodyPr>
          <a:lstStyle/>
          <a:p>
            <a:pPr marL="0" indent="0" algn="just">
              <a:lnSpc>
                <a:spcPct val="170000"/>
              </a:lnSpc>
              <a:buNone/>
            </a:pPr>
            <a:r>
              <a:rPr lang="en-US" sz="5900" b="1" dirty="0">
                <a:solidFill>
                  <a:srgbClr val="C00000"/>
                </a:solidFill>
                <a:latin typeface="Times New Roman" pitchFamily="18" charset="0"/>
                <a:cs typeface="Times New Roman" pitchFamily="18" charset="0"/>
              </a:rPr>
              <a:t>Desire:</a:t>
            </a:r>
            <a:r>
              <a:rPr lang="en-US" sz="5900" dirty="0">
                <a:solidFill>
                  <a:srgbClr val="C00000"/>
                </a:solidFill>
                <a:latin typeface="Times New Roman" pitchFamily="18" charset="0"/>
                <a:cs typeface="Times New Roman" pitchFamily="18" charset="0"/>
              </a:rPr>
              <a:t> </a:t>
            </a:r>
            <a:r>
              <a:rPr lang="en-US" sz="3600" dirty="0">
                <a:latin typeface="Times New Roman" pitchFamily="18" charset="0"/>
                <a:cs typeface="Times New Roman" pitchFamily="18" charset="0"/>
              </a:rPr>
              <a:t>The desire is concerned with the </a:t>
            </a:r>
            <a:r>
              <a:rPr lang="en-US" sz="3600" b="1" dirty="0">
                <a:latin typeface="Times New Roman" pitchFamily="18" charset="0"/>
                <a:cs typeface="Times New Roman" pitchFamily="18" charset="0"/>
              </a:rPr>
              <a:t>continuing learner’s interest in the </a:t>
            </a:r>
            <a:r>
              <a:rPr lang="en-US" sz="3600" b="1" dirty="0" smtClean="0">
                <a:latin typeface="Times New Roman" pitchFamily="18" charset="0"/>
                <a:cs typeface="Times New Roman" pitchFamily="18" charset="0"/>
              </a:rPr>
              <a:t>idea</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until that interest becomes a desire or motivating force. The extension worker explains the farmer that the information applies directly to the farmer’s situation that the doing of this would satisfy his needs.</a:t>
            </a:r>
            <a:endParaRPr lang="en-IN" sz="3600" dirty="0">
              <a:latin typeface="Times New Roman" pitchFamily="18" charset="0"/>
              <a:cs typeface="Times New Roman" pitchFamily="18" charset="0"/>
            </a:endParaRPr>
          </a:p>
          <a:p>
            <a:pPr algn="just">
              <a:lnSpc>
                <a:spcPct val="170000"/>
              </a:lnSpc>
            </a:pPr>
            <a:r>
              <a:rPr lang="en-US" sz="3600" dirty="0">
                <a:latin typeface="Times New Roman" pitchFamily="18" charset="0"/>
                <a:cs typeface="Times New Roman" pitchFamily="18" charset="0"/>
              </a:rPr>
              <a:t>	Field visit, method demonstrations, farm publications, personal contact by extension worker, group discussion etc., are important at this stage</a:t>
            </a:r>
            <a:endParaRPr lang="en-IN" sz="3600" dirty="0">
              <a:latin typeface="Times New Roman" pitchFamily="18" charset="0"/>
              <a:cs typeface="Times New Roman" pitchFamily="18" charset="0"/>
            </a:endParaRPr>
          </a:p>
          <a:p>
            <a:pPr marL="0" indent="0" algn="just">
              <a:lnSpc>
                <a:spcPct val="170000"/>
              </a:lnSpc>
              <a:buNone/>
            </a:pPr>
            <a:r>
              <a:rPr lang="en-US" sz="5100" b="1" dirty="0">
                <a:solidFill>
                  <a:srgbClr val="C00000"/>
                </a:solidFill>
                <a:latin typeface="Times New Roman" pitchFamily="18" charset="0"/>
                <a:cs typeface="Times New Roman" pitchFamily="18" charset="0"/>
              </a:rPr>
              <a:t>Conviction: </a:t>
            </a:r>
            <a:r>
              <a:rPr lang="en-US" sz="3600" dirty="0" smtClean="0">
                <a:latin typeface="Times New Roman" pitchFamily="18" charset="0"/>
                <a:cs typeface="Times New Roman" pitchFamily="18" charset="0"/>
              </a:rPr>
              <a:t>In </a:t>
            </a:r>
            <a:r>
              <a:rPr lang="en-US" sz="3600" dirty="0">
                <a:latin typeface="Times New Roman" pitchFamily="18" charset="0"/>
                <a:cs typeface="Times New Roman" pitchFamily="18" charset="0"/>
              </a:rPr>
              <a:t>this step learner knows what action is necessary, and just how to take that action. He also makes sure that the learner visualizes the action in terms of his own peculiar situation and has acquired confidence in his own ability to do the thing.   </a:t>
            </a:r>
            <a:endParaRPr lang="en-IN" sz="3600" dirty="0">
              <a:latin typeface="Times New Roman" pitchFamily="18" charset="0"/>
              <a:cs typeface="Times New Roman" pitchFamily="18" charset="0"/>
            </a:endParaRPr>
          </a:p>
          <a:p>
            <a:pPr algn="just">
              <a:lnSpc>
                <a:spcPct val="170000"/>
              </a:lnSpc>
            </a:pPr>
            <a:r>
              <a:rPr lang="en-US" sz="3600" dirty="0">
                <a:latin typeface="Times New Roman" pitchFamily="18" charset="0"/>
                <a:cs typeface="Times New Roman" pitchFamily="18" charset="0"/>
              </a:rPr>
              <a:t>	Field day or field visit, slide show, personal contact by extension worker, and training are important at this stage</a:t>
            </a: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 </a:t>
            </a:r>
            <a:endParaRPr lang="en-IN" sz="3600" dirty="0">
              <a:latin typeface="Times New Roman" pitchFamily="18" charset="0"/>
              <a:cs typeface="Times New Roman" pitchFamily="18" charset="0"/>
            </a:endParaRPr>
          </a:p>
        </p:txBody>
      </p:sp>
    </p:spTree>
    <p:extLst>
      <p:ext uri="{BB962C8B-B14F-4D97-AF65-F5344CB8AC3E}">
        <p14:creationId xmlns:p14="http://schemas.microsoft.com/office/powerpoint/2010/main" val="4203562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Autofit/>
          </a:bodyPr>
          <a:lstStyle/>
          <a:p>
            <a:pPr marL="0" indent="0" algn="just">
              <a:lnSpc>
                <a:spcPct val="150000"/>
              </a:lnSpc>
              <a:buNone/>
            </a:pPr>
            <a:r>
              <a:rPr lang="en-US" sz="2800" b="1" dirty="0">
                <a:solidFill>
                  <a:srgbClr val="C00000"/>
                </a:solidFill>
                <a:latin typeface="Times New Roman" pitchFamily="18" charset="0"/>
                <a:cs typeface="Times New Roman" pitchFamily="18" charset="0"/>
              </a:rPr>
              <a:t>Action:</a:t>
            </a:r>
            <a:r>
              <a:rPr lang="en-US" sz="2800" dirty="0">
                <a:solidFill>
                  <a:srgbClr val="C00000"/>
                </a:solidFill>
                <a:latin typeface="Times New Roman" pitchFamily="18" charset="0"/>
                <a:cs typeface="Times New Roman" pitchFamily="18" charset="0"/>
              </a:rPr>
              <a:t> </a:t>
            </a:r>
            <a:r>
              <a:rPr lang="en-US" sz="2000" dirty="0">
                <a:latin typeface="Times New Roman" pitchFamily="18" charset="0"/>
                <a:cs typeface="Times New Roman" pitchFamily="18" charset="0"/>
              </a:rPr>
              <a:t>Unless conviction is converted in to action, the efforts are fruitless. It is the job of extension worker to make it easy for the farmers to act. If action does not quickly follow the desire the new idea will fade away. Therefore this phase should never be neglected.</a:t>
            </a:r>
            <a:endParaRPr lang="en-IN" sz="2000" dirty="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	Demonstration, personal contact by extension worker, supply of critical inputs, and ensuring essential services are important at this stage.</a:t>
            </a:r>
            <a:endParaRPr lang="en-IN" sz="2000" dirty="0">
              <a:latin typeface="Times New Roman" pitchFamily="18" charset="0"/>
              <a:cs typeface="Times New Roman" pitchFamily="18" charset="0"/>
            </a:endParaRPr>
          </a:p>
          <a:p>
            <a:pPr marL="0" indent="0" algn="just">
              <a:lnSpc>
                <a:spcPct val="150000"/>
              </a:lnSpc>
              <a:buNone/>
            </a:pPr>
            <a:r>
              <a:rPr lang="en-US" sz="2800" b="1" dirty="0">
                <a:solidFill>
                  <a:srgbClr val="C00000"/>
                </a:solidFill>
                <a:latin typeface="Times New Roman" pitchFamily="18" charset="0"/>
                <a:cs typeface="Times New Roman" pitchFamily="18" charset="0"/>
              </a:rPr>
              <a:t>Satisfaction:</a:t>
            </a:r>
            <a:r>
              <a:rPr lang="en-US" sz="2800" dirty="0">
                <a:solidFill>
                  <a:srgbClr val="C00000"/>
                </a:solidFill>
                <a:latin typeface="Times New Roman" pitchFamily="18" charset="0"/>
                <a:cs typeface="Times New Roman" pitchFamily="18" charset="0"/>
              </a:rPr>
              <a:t> </a:t>
            </a:r>
            <a:r>
              <a:rPr lang="en-US" sz="2000" dirty="0">
                <a:latin typeface="Times New Roman" pitchFamily="18" charset="0"/>
                <a:cs typeface="Times New Roman" pitchFamily="18" charset="0"/>
              </a:rPr>
              <a:t>This is the end product of teaching Process. Follow by the extension worker helps the farmer to learn to evaluate their progress and strengthen satisfaction. Satisfaction helps to continue his action with more confidence. It is the motivating force for further learning. </a:t>
            </a:r>
            <a:endParaRPr lang="en-IN" sz="2000" dirty="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	Use of mass media, local leaders and personal contact by extension worker are important at this stage</a:t>
            </a:r>
            <a:r>
              <a:rPr lang="en-US"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88735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63775"/>
            <a:ext cx="8458200" cy="1470025"/>
          </a:xfrm>
        </p:spPr>
        <p:txBody>
          <a:bodyPr>
            <a:normAutofit/>
          </a:bodyPr>
          <a:lstStyle/>
          <a:p>
            <a:r>
              <a:rPr lang="en-US" sz="4200" b="1" dirty="0" smtClean="0">
                <a:latin typeface="Caxton-BoldItalic" pitchFamily="2" charset="0"/>
              </a:rPr>
              <a:t>Extension Education and Development</a:t>
            </a:r>
            <a:endParaRPr lang="en-US" sz="4200" b="1" dirty="0">
              <a:latin typeface="Caxton-BoldItalic" pitchFamily="2" charset="0"/>
            </a:endParaRPr>
          </a:p>
        </p:txBody>
      </p:sp>
      <p:sp>
        <p:nvSpPr>
          <p:cNvPr id="3" name="Subtitle 2"/>
          <p:cNvSpPr>
            <a:spLocks noGrp="1"/>
          </p:cNvSpPr>
          <p:nvPr>
            <p:ph type="subTitle" idx="1"/>
          </p:nvPr>
        </p:nvSpPr>
        <p:spPr>
          <a:xfrm>
            <a:off x="4267200" y="5181600"/>
            <a:ext cx="5181600" cy="1143000"/>
          </a:xfrm>
        </p:spPr>
        <p:txBody>
          <a:bodyPr>
            <a:normAutofit/>
          </a:bodyPr>
          <a:lstStyle/>
          <a:p>
            <a:endParaRPr lang="en-US" sz="2800" dirty="0" smtClean="0">
              <a:solidFill>
                <a:schemeClr val="tx1">
                  <a:lumMod val="95000"/>
                  <a:lumOff val="5000"/>
                </a:schemeClr>
              </a:solidFill>
            </a:endParaRPr>
          </a:p>
          <a:p>
            <a:r>
              <a:rPr lang="en-US" sz="2800" dirty="0" smtClean="0">
                <a:solidFill>
                  <a:schemeClr val="tx1">
                    <a:lumMod val="95000"/>
                    <a:lumOff val="5000"/>
                  </a:schemeClr>
                </a:solidFill>
                <a:latin typeface="Caxton-BoldItalic" pitchFamily="2" charset="0"/>
              </a:rPr>
              <a:t>3</a:t>
            </a:r>
            <a:r>
              <a:rPr lang="en-US" sz="2800" baseline="30000" dirty="0" smtClean="0">
                <a:solidFill>
                  <a:schemeClr val="tx1">
                    <a:lumMod val="95000"/>
                    <a:lumOff val="5000"/>
                  </a:schemeClr>
                </a:solidFill>
                <a:latin typeface="Caxton-BoldItalic" pitchFamily="2" charset="0"/>
              </a:rPr>
              <a:t>rd</a:t>
            </a:r>
            <a:r>
              <a:rPr lang="en-US" sz="2800" dirty="0" smtClean="0">
                <a:solidFill>
                  <a:schemeClr val="tx1">
                    <a:lumMod val="95000"/>
                    <a:lumOff val="5000"/>
                  </a:schemeClr>
                </a:solidFill>
                <a:latin typeface="Caxton-BoldItalic" pitchFamily="2" charset="0"/>
              </a:rPr>
              <a:t> Year, VAHEE</a:t>
            </a:r>
          </a:p>
          <a:p>
            <a:endParaRPr lang="en-US" dirty="0"/>
          </a:p>
        </p:txBody>
      </p:sp>
    </p:spTree>
    <p:extLst>
      <p:ext uri="{BB962C8B-B14F-4D97-AF65-F5344CB8AC3E}">
        <p14:creationId xmlns:p14="http://schemas.microsoft.com/office/powerpoint/2010/main" val="1301919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normAutofit/>
          </a:bodyPr>
          <a:lstStyle/>
          <a:p>
            <a:pPr lvl="0" algn="just"/>
            <a:r>
              <a:rPr lang="en-IN" sz="4800" b="1" dirty="0" smtClean="0">
                <a:latin typeface="Caxton-BoldItalic"/>
                <a:cs typeface="Times New Roman" pitchFamily="18" charset="0"/>
              </a:rPr>
              <a:t>Teaching Learning Process and Steps in  Extension Teaching </a:t>
            </a:r>
            <a:endParaRPr lang="en-US" sz="4800" b="1" dirty="0">
              <a:latin typeface="Caxton-BoldItalic"/>
            </a:endParaRPr>
          </a:p>
        </p:txBody>
      </p:sp>
    </p:spTree>
    <p:extLst>
      <p:ext uri="{BB962C8B-B14F-4D97-AF65-F5344CB8AC3E}">
        <p14:creationId xmlns:p14="http://schemas.microsoft.com/office/powerpoint/2010/main" val="395628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229600" cy="533400"/>
          </a:xfrm>
        </p:spPr>
        <p:txBody>
          <a:bodyPr>
            <a:normAutofit fontScale="90000"/>
          </a:bodyPr>
          <a:lstStyle/>
          <a:p>
            <a:r>
              <a:rPr lang="en-US" dirty="0" smtClean="0">
                <a:latin typeface="Caxton-BoldItalic"/>
              </a:rPr>
              <a:t>TEACHING </a:t>
            </a:r>
            <a:r>
              <a:rPr lang="en-US" dirty="0">
                <a:latin typeface="Caxton-BoldItalic"/>
              </a:rPr>
              <a:t>LEARNING PROCESS</a:t>
            </a:r>
            <a:endParaRPr lang="en-IN" dirty="0">
              <a:latin typeface="Caxton-BoldItalic"/>
            </a:endParaRPr>
          </a:p>
        </p:txBody>
      </p:sp>
    </p:spTree>
    <p:extLst>
      <p:ext uri="{BB962C8B-B14F-4D97-AF65-F5344CB8AC3E}">
        <p14:creationId xmlns:p14="http://schemas.microsoft.com/office/powerpoint/2010/main" val="318766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normAutofit/>
          </a:bodyPr>
          <a:lstStyle/>
          <a:p>
            <a:r>
              <a:rPr lang="en-US" b="1" dirty="0">
                <a:solidFill>
                  <a:srgbClr val="92D050"/>
                </a:solidFill>
                <a:latin typeface="Caxton-BoldItalic"/>
              </a:rPr>
              <a:t>Teaching:</a:t>
            </a:r>
          </a:p>
        </p:txBody>
      </p:sp>
      <p:sp>
        <p:nvSpPr>
          <p:cNvPr id="3075" name="Rectangle 3"/>
          <p:cNvSpPr>
            <a:spLocks noGrp="1" noChangeArrowheads="1"/>
          </p:cNvSpPr>
          <p:nvPr>
            <p:ph type="body" idx="1"/>
          </p:nvPr>
        </p:nvSpPr>
        <p:spPr>
          <a:xfrm>
            <a:off x="152400" y="685800"/>
            <a:ext cx="8991600" cy="5486400"/>
          </a:xfrm>
        </p:spPr>
        <p:txBody>
          <a:bodyPr>
            <a:noAutofit/>
          </a:bodyPr>
          <a:lstStyle/>
          <a:p>
            <a:pPr marL="0" indent="0" algn="ctr">
              <a:lnSpc>
                <a:spcPct val="150000"/>
              </a:lnSpc>
              <a:buNone/>
            </a:pPr>
            <a:r>
              <a:rPr lang="en-US" sz="2000" b="1" dirty="0" smtClean="0">
                <a:solidFill>
                  <a:srgbClr val="002060"/>
                </a:solidFill>
                <a:latin typeface="Times New Roman" pitchFamily="18" charset="0"/>
                <a:cs typeface="Times New Roman" pitchFamily="18" charset="0"/>
              </a:rPr>
              <a:t>Teaching </a:t>
            </a:r>
            <a:r>
              <a:rPr lang="en-US" sz="2000" b="1" dirty="0">
                <a:solidFill>
                  <a:srgbClr val="002060"/>
                </a:solidFill>
                <a:latin typeface="Times New Roman" pitchFamily="18" charset="0"/>
                <a:cs typeface="Times New Roman" pitchFamily="18" charset="0"/>
              </a:rPr>
              <a:t>is the process of providing situations in which learning takes </a:t>
            </a:r>
            <a:r>
              <a:rPr lang="en-US" sz="2000" b="1" dirty="0" smtClean="0">
                <a:solidFill>
                  <a:srgbClr val="002060"/>
                </a:solidFill>
                <a:latin typeface="Times New Roman" pitchFamily="18" charset="0"/>
                <a:cs typeface="Times New Roman" pitchFamily="18" charset="0"/>
              </a:rPr>
              <a:t>place</a:t>
            </a:r>
            <a:r>
              <a:rPr lang="en-US" sz="2000" b="1" dirty="0">
                <a:solidFill>
                  <a:srgbClr val="002060"/>
                </a:solidFill>
                <a:latin typeface="Times New Roman" pitchFamily="18" charset="0"/>
                <a:cs typeface="Times New Roman" pitchFamily="18" charset="0"/>
              </a:rPr>
              <a:t>.</a:t>
            </a:r>
            <a:endParaRPr lang="en-IN" sz="2000" b="1" dirty="0">
              <a:solidFill>
                <a:srgbClr val="002060"/>
              </a:solidFill>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The ultimate purpose of teaching is </a:t>
            </a:r>
            <a:r>
              <a:rPr lang="en-US" sz="2000" b="1" i="1" dirty="0" smtClean="0">
                <a:solidFill>
                  <a:srgbClr val="FF0000"/>
                </a:solidFill>
                <a:latin typeface="Times New Roman" pitchFamily="18" charset="0"/>
                <a:cs typeface="Times New Roman" pitchFamily="18" charset="0"/>
              </a:rPr>
              <a:t>not</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merely to </a:t>
            </a:r>
            <a:r>
              <a:rPr lang="en-US" sz="2000" b="1" i="1" dirty="0" smtClean="0">
                <a:solidFill>
                  <a:srgbClr val="FF0000"/>
                </a:solidFill>
                <a:latin typeface="Times New Roman" pitchFamily="18" charset="0"/>
                <a:cs typeface="Times New Roman" pitchFamily="18" charset="0"/>
              </a:rPr>
              <a:t>inform</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people but to </a:t>
            </a:r>
            <a:r>
              <a:rPr lang="en-US" sz="2000" b="1" i="1" dirty="0" smtClean="0">
                <a:solidFill>
                  <a:srgbClr val="FF0000"/>
                </a:solidFill>
                <a:latin typeface="Times New Roman" pitchFamily="18" charset="0"/>
                <a:cs typeface="Times New Roman" pitchFamily="18" charset="0"/>
              </a:rPr>
              <a:t>transform </a:t>
            </a:r>
            <a:r>
              <a:rPr lang="en-US" sz="2000" dirty="0" smtClean="0">
                <a:latin typeface="Times New Roman" pitchFamily="18" charset="0"/>
                <a:cs typeface="Times New Roman" pitchFamily="18" charset="0"/>
              </a:rPr>
              <a:t>them, to bring about the desired change in their </a:t>
            </a:r>
            <a:r>
              <a:rPr lang="en-US" sz="2000" dirty="0" err="1" smtClean="0">
                <a:latin typeface="Times New Roman" pitchFamily="18" charset="0"/>
                <a:cs typeface="Times New Roman" pitchFamily="18" charset="0"/>
              </a:rPr>
              <a:t>behaviour</a:t>
            </a:r>
            <a:r>
              <a:rPr lang="en-US" sz="2000" dirty="0" smtClean="0">
                <a:latin typeface="Times New Roman" pitchFamily="18" charset="0"/>
                <a:cs typeface="Times New Roman" pitchFamily="18" charset="0"/>
              </a:rPr>
              <a:t>. </a:t>
            </a:r>
            <a:endParaRPr lang="en-IN" sz="2000" dirty="0" smtClean="0">
              <a:latin typeface="Times New Roman" pitchFamily="18" charset="0"/>
              <a:cs typeface="Times New Roman" pitchFamily="18" charset="0"/>
            </a:endParaRPr>
          </a:p>
          <a:p>
            <a:pPr lvl="0" algn="just">
              <a:lnSpc>
                <a:spcPct val="150000"/>
              </a:lnSpc>
            </a:pP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the learner has not learnt, the teacher has not taught. </a:t>
            </a:r>
            <a:endParaRPr lang="en-IN" sz="2000" dirty="0">
              <a:latin typeface="Times New Roman" pitchFamily="18" charset="0"/>
              <a:cs typeface="Times New Roman" pitchFamily="18" charset="0"/>
            </a:endParaRPr>
          </a:p>
          <a:p>
            <a:pPr lvl="0" algn="just">
              <a:lnSpc>
                <a:spcPct val="150000"/>
              </a:lnSpc>
            </a:pPr>
            <a:r>
              <a:rPr lang="en-US" sz="2000" dirty="0">
                <a:latin typeface="Times New Roman" pitchFamily="18" charset="0"/>
                <a:cs typeface="Times New Roman" pitchFamily="18" charset="0"/>
              </a:rPr>
              <a:t>Teaching is not filling a bucket; it is </a:t>
            </a:r>
            <a:r>
              <a:rPr lang="en-US" sz="2000" b="1" dirty="0">
                <a:solidFill>
                  <a:srgbClr val="FF0000"/>
                </a:solidFill>
                <a:latin typeface="Times New Roman" pitchFamily="18" charset="0"/>
                <a:cs typeface="Times New Roman" pitchFamily="18" charset="0"/>
              </a:rPr>
              <a:t>lighting a lamp</a:t>
            </a:r>
            <a:r>
              <a:rPr lang="en-US" sz="2000" dirty="0">
                <a:latin typeface="Times New Roman" pitchFamily="18" charset="0"/>
                <a:cs typeface="Times New Roman" pitchFamily="18" charset="0"/>
              </a:rPr>
              <a:t>. </a:t>
            </a:r>
            <a:endParaRPr lang="en-IN" sz="2000" dirty="0">
              <a:latin typeface="Times New Roman" pitchFamily="18" charset="0"/>
              <a:cs typeface="Times New Roman" pitchFamily="18" charset="0"/>
            </a:endParaRPr>
          </a:p>
          <a:p>
            <a:pPr lvl="0" algn="just">
              <a:lnSpc>
                <a:spcPct val="150000"/>
              </a:lnSpc>
            </a:pPr>
            <a:r>
              <a:rPr lang="en-US" sz="2000" dirty="0">
                <a:latin typeface="Times New Roman" pitchFamily="18" charset="0"/>
                <a:cs typeface="Times New Roman" pitchFamily="18" charset="0"/>
              </a:rPr>
              <a:t>Teaching is an </a:t>
            </a:r>
            <a:r>
              <a:rPr lang="en-US" sz="2000" b="1" dirty="0">
                <a:solidFill>
                  <a:srgbClr val="FF0000"/>
                </a:solidFill>
                <a:latin typeface="Times New Roman" pitchFamily="18" charset="0"/>
                <a:cs typeface="Times New Roman" pitchFamily="18" charset="0"/>
              </a:rPr>
              <a:t>intentional</a:t>
            </a:r>
            <a:r>
              <a:rPr lang="en-US" sz="2000" dirty="0">
                <a:latin typeface="Times New Roman" pitchFamily="18" charset="0"/>
                <a:cs typeface="Times New Roman" pitchFamily="18" charset="0"/>
              </a:rPr>
              <a:t> or purposeful process, not a hit </a:t>
            </a:r>
            <a:r>
              <a:rPr lang="en-US" sz="2000" i="1" dirty="0">
                <a:latin typeface="Times New Roman" pitchFamily="18" charset="0"/>
                <a:cs typeface="Times New Roman" pitchFamily="18" charset="0"/>
              </a:rPr>
              <a:t>or </a:t>
            </a:r>
            <a:r>
              <a:rPr lang="en-US" sz="2000" dirty="0">
                <a:latin typeface="Times New Roman" pitchFamily="18" charset="0"/>
                <a:cs typeface="Times New Roman" pitchFamily="18" charset="0"/>
              </a:rPr>
              <a:t>miss undertaking.</a:t>
            </a:r>
            <a:endParaRPr lang="en-IN" sz="2000" dirty="0">
              <a:latin typeface="Times New Roman" pitchFamily="18" charset="0"/>
              <a:cs typeface="Times New Roman" pitchFamily="18" charset="0"/>
            </a:endParaRPr>
          </a:p>
          <a:p>
            <a:pPr lvl="0" algn="just">
              <a:lnSpc>
                <a:spcPct val="150000"/>
              </a:lnSpc>
            </a:pPr>
            <a:r>
              <a:rPr lang="en-US" sz="2000" dirty="0">
                <a:latin typeface="Times New Roman" pitchFamily="18" charset="0"/>
                <a:cs typeface="Times New Roman" pitchFamily="18" charset="0"/>
              </a:rPr>
              <a:t>Effective teaching is done according to design, not drift; it is done </a:t>
            </a:r>
            <a:r>
              <a:rPr lang="en-US" sz="2000" b="1" dirty="0">
                <a:solidFill>
                  <a:srgbClr val="FF0000"/>
                </a:solidFill>
                <a:latin typeface="Times New Roman" pitchFamily="18" charset="0"/>
                <a:cs typeface="Times New Roman" pitchFamily="18" charset="0"/>
              </a:rPr>
              <a:t>by plan</a:t>
            </a:r>
            <a:r>
              <a:rPr lang="en-US" sz="2000" dirty="0">
                <a:latin typeface="Times New Roman" pitchFamily="18" charset="0"/>
                <a:cs typeface="Times New Roman" pitchFamily="18" charset="0"/>
              </a:rPr>
              <a:t>, not by trial and error. </a:t>
            </a:r>
            <a:endParaRPr lang="en-IN" sz="2000" dirty="0">
              <a:latin typeface="Times New Roman" pitchFamily="18" charset="0"/>
              <a:cs typeface="Times New Roman" pitchFamily="18" charset="0"/>
            </a:endParaRPr>
          </a:p>
          <a:p>
            <a:pPr lvl="0" algn="just">
              <a:lnSpc>
                <a:spcPct val="150000"/>
              </a:lnSpc>
            </a:pPr>
            <a:r>
              <a:rPr lang="en-US" sz="2000" dirty="0">
                <a:latin typeface="Times New Roman" pitchFamily="18" charset="0"/>
                <a:cs typeface="Times New Roman" pitchFamily="18" charset="0"/>
              </a:rPr>
              <a:t>Good teaching, therefore, requires careful planning of content, procedures, methods and techniques. </a:t>
            </a:r>
            <a:endParaRPr lang="en-IN" sz="2000" dirty="0">
              <a:latin typeface="Times New Roman" pitchFamily="18" charset="0"/>
              <a:cs typeface="Times New Roman" pitchFamily="18" charset="0"/>
            </a:endParaRPr>
          </a:p>
          <a:p>
            <a:pPr lvl="0" algn="just">
              <a:lnSpc>
                <a:spcPct val="150000"/>
              </a:lnSpc>
            </a:pPr>
            <a:r>
              <a:rPr lang="en-US" sz="2000" dirty="0">
                <a:latin typeface="Times New Roman" pitchFamily="18" charset="0"/>
                <a:cs typeface="Times New Roman" pitchFamily="18" charset="0"/>
              </a:rPr>
              <a:t>Good teaching is essentially good communication and good communication requires sympathetic sharing, and clear explaining. </a:t>
            </a:r>
            <a:endParaRPr lang="en-IN" sz="2000" dirty="0">
              <a:latin typeface="Times New Roman" pitchFamily="18" charset="0"/>
              <a:cs typeface="Times New Roman" pitchFamily="18" charset="0"/>
            </a:endParaRPr>
          </a:p>
          <a:p>
            <a:pPr algn="just">
              <a:lnSpc>
                <a:spcPct val="170000"/>
              </a:lnSpc>
              <a:buBlip>
                <a:blip r:embed="rId2"/>
              </a:buBlip>
            </a:pPr>
            <a:endParaRPr lang="en-US"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02199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normAutofit/>
          </a:bodyPr>
          <a:lstStyle/>
          <a:p>
            <a:r>
              <a:rPr lang="en-US" b="1" dirty="0">
                <a:solidFill>
                  <a:srgbClr val="92D050"/>
                </a:solidFill>
                <a:latin typeface="Caxton-BoldItalic"/>
              </a:rPr>
              <a:t>Learning:</a:t>
            </a:r>
          </a:p>
        </p:txBody>
      </p:sp>
      <p:sp>
        <p:nvSpPr>
          <p:cNvPr id="3075" name="Rectangle 3"/>
          <p:cNvSpPr>
            <a:spLocks noGrp="1" noChangeArrowheads="1"/>
          </p:cNvSpPr>
          <p:nvPr>
            <p:ph type="body" idx="1"/>
          </p:nvPr>
        </p:nvSpPr>
        <p:spPr>
          <a:xfrm>
            <a:off x="152400" y="685800"/>
            <a:ext cx="8686800" cy="5943600"/>
          </a:xfrm>
        </p:spPr>
        <p:txBody>
          <a:bodyPr>
            <a:noAutofit/>
          </a:bodyPr>
          <a:lstStyle/>
          <a:p>
            <a:pPr marL="0" indent="0" algn="ctr">
              <a:lnSpc>
                <a:spcPct val="150000"/>
              </a:lnSpc>
              <a:buNone/>
            </a:pPr>
            <a:r>
              <a:rPr lang="en-IN" sz="2000" b="1" dirty="0">
                <a:solidFill>
                  <a:srgbClr val="002060"/>
                </a:solidFill>
                <a:latin typeface="Times New Roman" pitchFamily="18" charset="0"/>
                <a:cs typeface="Times New Roman" pitchFamily="18" charset="0"/>
              </a:rPr>
              <a:t>Learning is a process by which a person becomes changed in his behaviour through </a:t>
            </a:r>
            <a:r>
              <a:rPr lang="en-IN" sz="2000" b="1" dirty="0" err="1">
                <a:solidFill>
                  <a:srgbClr val="002060"/>
                </a:solidFill>
                <a:latin typeface="Times New Roman" pitchFamily="18" charset="0"/>
                <a:cs typeface="Times New Roman" pitchFamily="18" charset="0"/>
              </a:rPr>
              <a:t>seIf</a:t>
            </a:r>
            <a:r>
              <a:rPr lang="en-IN" sz="2000" b="1" dirty="0">
                <a:solidFill>
                  <a:srgbClr val="002060"/>
                </a:solidFill>
                <a:latin typeface="Times New Roman" pitchFamily="18" charset="0"/>
                <a:cs typeface="Times New Roman" pitchFamily="18" charset="0"/>
              </a:rPr>
              <a:t>-activity. Learning is a process of progressive behaviour </a:t>
            </a:r>
            <a:r>
              <a:rPr lang="en-IN" sz="2000" b="1" dirty="0" smtClean="0">
                <a:solidFill>
                  <a:srgbClr val="002060"/>
                </a:solidFill>
                <a:latin typeface="Times New Roman" pitchFamily="18" charset="0"/>
                <a:cs typeface="Times New Roman" pitchFamily="18" charset="0"/>
              </a:rPr>
              <a:t>adaptation.</a:t>
            </a:r>
            <a:r>
              <a:rPr lang="en-IN" sz="200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a:p>
            <a:pPr algn="just">
              <a:lnSpc>
                <a:spcPct val="150000"/>
              </a:lnSpc>
            </a:pPr>
            <a:r>
              <a:rPr lang="en-IN" sz="2000" dirty="0" smtClean="0">
                <a:latin typeface="Times New Roman" pitchFamily="18" charset="0"/>
                <a:cs typeface="Times New Roman" pitchFamily="18" charset="0"/>
              </a:rPr>
              <a:t>Learning </a:t>
            </a:r>
            <a:r>
              <a:rPr lang="en-IN" sz="2000" dirty="0">
                <a:latin typeface="Times New Roman" pitchFamily="18" charset="0"/>
                <a:cs typeface="Times New Roman" pitchFamily="18" charset="0"/>
              </a:rPr>
              <a:t>is something that takes place within the learner. </a:t>
            </a:r>
          </a:p>
          <a:p>
            <a:pPr algn="just">
              <a:lnSpc>
                <a:spcPct val="150000"/>
              </a:lnSpc>
            </a:pPr>
            <a:r>
              <a:rPr lang="en-IN" sz="2000" dirty="0" smtClean="0">
                <a:latin typeface="Times New Roman" pitchFamily="18" charset="0"/>
                <a:cs typeface="Times New Roman" pitchFamily="18" charset="0"/>
              </a:rPr>
              <a:t>It </a:t>
            </a:r>
            <a:r>
              <a:rPr lang="en-IN" sz="2000" dirty="0">
                <a:latin typeface="Times New Roman" pitchFamily="18" charset="0"/>
                <a:cs typeface="Times New Roman" pitchFamily="18" charset="0"/>
              </a:rPr>
              <a:t>takes place within the individual when he feels a need, strives for fulfilling it, and experiences satisfaction with the fruits of his labour. </a:t>
            </a:r>
          </a:p>
          <a:p>
            <a:pPr algn="just">
              <a:lnSpc>
                <a:spcPct val="150000"/>
              </a:lnSpc>
            </a:pPr>
            <a:r>
              <a:rPr lang="en-IN" sz="2000" dirty="0" smtClean="0">
                <a:latin typeface="Times New Roman" pitchFamily="18" charset="0"/>
                <a:cs typeface="Times New Roman" pitchFamily="18" charset="0"/>
              </a:rPr>
              <a:t>Learning </a:t>
            </a:r>
            <a:r>
              <a:rPr lang="en-IN" sz="2000" dirty="0">
                <a:latin typeface="Times New Roman" pitchFamily="18" charset="0"/>
                <a:cs typeface="Times New Roman" pitchFamily="18" charset="0"/>
              </a:rPr>
              <a:t>is the goal of teaching. We must, however, avoid any artificial separation, since teaching and learning are really one process; they are, so to say the obverse and the reverse of the same coin. We can symbolize this interaction as the </a:t>
            </a:r>
          </a:p>
          <a:p>
            <a:pPr marL="0" indent="0" algn="just">
              <a:lnSpc>
                <a:spcPct val="150000"/>
              </a:lnSpc>
              <a:buNone/>
            </a:pPr>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a:t>
            </a:r>
            <a:r>
              <a:rPr lang="en-IN" sz="2000" b="1" dirty="0" smtClean="0">
                <a:solidFill>
                  <a:srgbClr val="C00000"/>
                </a:solidFill>
                <a:latin typeface="Times New Roman" pitchFamily="18" charset="0"/>
                <a:cs typeface="Times New Roman" pitchFamily="18" charset="0"/>
              </a:rPr>
              <a:t>     </a:t>
            </a:r>
            <a:r>
              <a:rPr lang="en-IN" sz="2000" b="1" dirty="0">
                <a:solidFill>
                  <a:srgbClr val="C00000"/>
                </a:solidFill>
                <a:latin typeface="Times New Roman" pitchFamily="18" charset="0"/>
                <a:cs typeface="Times New Roman" pitchFamily="18" charset="0"/>
              </a:rPr>
              <a:t>Teaching &lt; -- &gt; Learning process </a:t>
            </a:r>
          </a:p>
          <a:p>
            <a:pPr algn="just">
              <a:lnSpc>
                <a:spcPct val="170000"/>
              </a:lnSpc>
              <a:buBlip>
                <a:blip r:embed="rId2"/>
              </a:buBlip>
            </a:pPr>
            <a:endParaRPr lang="en-US"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37950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normAutofit/>
          </a:bodyPr>
          <a:lstStyle/>
          <a:p>
            <a:r>
              <a:rPr lang="en-IN" b="1" dirty="0">
                <a:solidFill>
                  <a:srgbClr val="C00000"/>
                </a:solidFill>
                <a:latin typeface="Caxton-BoldItalic"/>
              </a:rPr>
              <a:t>Extension Education </a:t>
            </a:r>
            <a:r>
              <a:rPr lang="en-IN" b="1" dirty="0" smtClean="0">
                <a:solidFill>
                  <a:srgbClr val="C00000"/>
                </a:solidFill>
                <a:latin typeface="Caxton-BoldItalic"/>
              </a:rPr>
              <a:t>Process</a:t>
            </a:r>
            <a:endParaRPr lang="en-IN" b="1" dirty="0">
              <a:solidFill>
                <a:srgbClr val="C00000"/>
              </a:solidFill>
              <a:latin typeface="Caxton-BoldItalic"/>
            </a:endParaRPr>
          </a:p>
        </p:txBody>
      </p:sp>
      <p:sp>
        <p:nvSpPr>
          <p:cNvPr id="3075" name="Rectangle 3"/>
          <p:cNvSpPr>
            <a:spLocks noGrp="1" noChangeArrowheads="1"/>
          </p:cNvSpPr>
          <p:nvPr>
            <p:ph type="body" idx="1"/>
          </p:nvPr>
        </p:nvSpPr>
        <p:spPr>
          <a:xfrm>
            <a:off x="152400" y="685800"/>
            <a:ext cx="8991600" cy="5486400"/>
          </a:xfrm>
        </p:spPr>
        <p:txBody>
          <a:bodyPr>
            <a:noAutofit/>
          </a:bodyPr>
          <a:lstStyle/>
          <a:p>
            <a:pPr marL="0" indent="0" algn="ctr">
              <a:lnSpc>
                <a:spcPct val="150000"/>
              </a:lnSpc>
              <a:buNone/>
            </a:pPr>
            <a:r>
              <a:rPr lang="en-IN" sz="2000" b="1" dirty="0">
                <a:solidFill>
                  <a:srgbClr val="002060"/>
                </a:solidFill>
                <a:latin typeface="Times New Roman" pitchFamily="18" charset="0"/>
                <a:cs typeface="Times New Roman" pitchFamily="18" charset="0"/>
              </a:rPr>
              <a:t>This process has five essential phases in the extension educational process as given in the figure. </a:t>
            </a:r>
            <a:endParaRPr lang="en-IN" sz="2000" b="1" dirty="0" smtClean="0">
              <a:solidFill>
                <a:srgbClr val="002060"/>
              </a:solidFill>
              <a:latin typeface="Times New Roman" pitchFamily="18" charset="0"/>
              <a:cs typeface="Times New Roman" pitchFamily="18" charset="0"/>
            </a:endParaRPr>
          </a:p>
          <a:p>
            <a:pPr marL="0" indent="0" algn="ctr">
              <a:lnSpc>
                <a:spcPct val="150000"/>
              </a:lnSpc>
              <a:buNone/>
            </a:pPr>
            <a:endParaRPr lang="en-US" sz="2000" b="1" dirty="0" smtClean="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85950"/>
            <a:ext cx="8153400" cy="4743450"/>
          </a:xfrm>
          <a:prstGeom prst="rect">
            <a:avLst/>
          </a:prstGeom>
          <a:noFill/>
          <a:ln>
            <a:noFill/>
          </a:ln>
        </p:spPr>
      </p:pic>
    </p:spTree>
    <p:extLst>
      <p:ext uri="{BB962C8B-B14F-4D97-AF65-F5344CB8AC3E}">
        <p14:creationId xmlns:p14="http://schemas.microsoft.com/office/powerpoint/2010/main" val="33795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914400"/>
            <a:ext cx="8229600" cy="5867400"/>
          </a:xfrm>
        </p:spPr>
        <p:txBody>
          <a:bodyPr>
            <a:noAutofit/>
          </a:bodyPr>
          <a:lstStyle/>
          <a:p>
            <a:pPr marL="0" indent="0" algn="ctr">
              <a:lnSpc>
                <a:spcPct val="150000"/>
              </a:lnSpc>
              <a:buNone/>
            </a:pPr>
            <a:r>
              <a:rPr lang="en-US" sz="2000" b="1" dirty="0" smtClean="0">
                <a:latin typeface="Times New Roman" pitchFamily="18" charset="0"/>
                <a:cs typeface="Times New Roman" pitchFamily="18" charset="0"/>
              </a:rPr>
              <a:t>This </a:t>
            </a:r>
            <a:r>
              <a:rPr lang="en-US" sz="2000" b="1" dirty="0">
                <a:latin typeface="Times New Roman" pitchFamily="18" charset="0"/>
                <a:cs typeface="Times New Roman" pitchFamily="18" charset="0"/>
              </a:rPr>
              <a:t>required a large amount of facts about all aspects of the </a:t>
            </a:r>
            <a:r>
              <a:rPr lang="en-US" sz="2000" b="1" dirty="0" smtClean="0">
                <a:latin typeface="Times New Roman" pitchFamily="18" charset="0"/>
                <a:cs typeface="Times New Roman" pitchFamily="18" charset="0"/>
              </a:rPr>
              <a:t>situation.</a:t>
            </a:r>
          </a:p>
          <a:p>
            <a:pPr marL="0" indent="0">
              <a:lnSpc>
                <a:spcPct val="150000"/>
              </a:lnSpc>
              <a:buNone/>
            </a:pPr>
            <a:r>
              <a:rPr lang="en-US" sz="2000" b="1" dirty="0" smtClean="0">
                <a:solidFill>
                  <a:srgbClr val="C00000"/>
                </a:solidFill>
                <a:latin typeface="Times New Roman" pitchFamily="18" charset="0"/>
                <a:cs typeface="Times New Roman" pitchFamily="18" charset="0"/>
              </a:rPr>
              <a:t>Facts are needed about :</a:t>
            </a:r>
          </a:p>
          <a:p>
            <a:pPr algn="just">
              <a:lnSpc>
                <a:spcPct val="150000"/>
              </a:lnSpc>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people, their interests, education, what they think they need, their social customs, habits and folkways.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The physical </a:t>
            </a:r>
            <a:r>
              <a:rPr lang="en-US" sz="2000" dirty="0">
                <a:latin typeface="Times New Roman" pitchFamily="18" charset="0"/>
                <a:cs typeface="Times New Roman" pitchFamily="18" charset="0"/>
              </a:rPr>
              <a:t>situation such as soils, type of farming, markets, size of farms, cropping systems, housing condition, community services and communications.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of these facts shape up into </a:t>
            </a:r>
            <a:r>
              <a:rPr lang="en-US" sz="2000" dirty="0" smtClean="0">
                <a:latin typeface="Times New Roman" pitchFamily="18" charset="0"/>
                <a:cs typeface="Times New Roman" pitchFamily="18" charset="0"/>
              </a:rPr>
              <a:t>problems. </a:t>
            </a:r>
            <a:r>
              <a:rPr lang="en-US" sz="2000" dirty="0">
                <a:latin typeface="Times New Roman" pitchFamily="18" charset="0"/>
                <a:cs typeface="Times New Roman" pitchFamily="18" charset="0"/>
              </a:rPr>
              <a:t>Other facts show the resources that are available through organizations and agencies.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thorough analysis will examine changing conditions and take a careful look ahead, comparing "what is" with "what should be</a:t>
            </a:r>
            <a:r>
              <a:rPr lang="en-US"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en-US" b="1" dirty="0">
                <a:solidFill>
                  <a:schemeClr val="bg1"/>
                </a:solidFill>
                <a:latin typeface="Times New Roman" pitchFamily="18" charset="0"/>
                <a:cs typeface="Times New Roman" pitchFamily="18" charset="0"/>
              </a:rPr>
              <a:t> </a:t>
            </a:r>
            <a:r>
              <a:rPr lang="en-US" b="1" dirty="0">
                <a:latin typeface="Times New Roman" pitchFamily="18" charset="0"/>
                <a:cs typeface="Times New Roman" pitchFamily="18" charset="0"/>
              </a:rPr>
              <a:t>Analysis of the situation:</a:t>
            </a:r>
            <a:r>
              <a:rPr lang="en-US" dirty="0">
                <a:latin typeface="Times New Roman" pitchFamily="18" charset="0"/>
                <a:cs typeface="Times New Roman" pitchFamily="18" charset="0"/>
              </a:rPr>
              <a:t> </a:t>
            </a:r>
            <a:endParaRPr lang="en-IN" dirty="0"/>
          </a:p>
        </p:txBody>
      </p:sp>
    </p:spTree>
    <p:extLst>
      <p:ext uri="{BB962C8B-B14F-4D97-AF65-F5344CB8AC3E}">
        <p14:creationId xmlns:p14="http://schemas.microsoft.com/office/powerpoint/2010/main" val="1145210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xton-BoldItalic"/>
                <a:cs typeface="Times New Roman" pitchFamily="18" charset="0"/>
              </a:rPr>
              <a:t>Deciding upon objective:</a:t>
            </a:r>
            <a:endParaRPr lang="en-IN" dirty="0">
              <a:latin typeface="Caxton-BoldItalic"/>
            </a:endParaRPr>
          </a:p>
        </p:txBody>
      </p:sp>
      <p:sp>
        <p:nvSpPr>
          <p:cNvPr id="3" name="Content Placeholder 2"/>
          <p:cNvSpPr>
            <a:spLocks noGrp="1"/>
          </p:cNvSpPr>
          <p:nvPr>
            <p:ph idx="1"/>
          </p:nvPr>
        </p:nvSpPr>
        <p:spPr/>
        <p:txBody>
          <a:bodyPr>
            <a:normAutofit/>
          </a:bodyPr>
          <a:lstStyle/>
          <a:p>
            <a:pPr algn="just">
              <a:lnSpc>
                <a:spcPct val="150000"/>
              </a:lnSpc>
            </a:pPr>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is necessary to distinguish between levels of objectives by separating the general objectives from the specific or working objectives. </a:t>
            </a:r>
            <a:endParaRPr lang="en-US" sz="2200"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planning process must enable the people to select a limited number of problems and to state their objectives clearly. The solutions to be offered must give satisfaction. </a:t>
            </a:r>
            <a:endParaRPr lang="en-US" sz="2200"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Objectives </a:t>
            </a:r>
            <a:r>
              <a:rPr lang="en-US" sz="2200" dirty="0">
                <a:latin typeface="Times New Roman" pitchFamily="18" charset="0"/>
                <a:cs typeface="Times New Roman" pitchFamily="18" charset="0"/>
              </a:rPr>
              <a:t>should express the behavioral changes in people as well as the economic or social outcomes which are desired. </a:t>
            </a:r>
            <a:endParaRPr lang="en-IN" sz="22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583263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4256</TotalTime>
  <Words>855</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Extension Education and Development</vt:lpstr>
      <vt:lpstr>Topics covered</vt:lpstr>
      <vt:lpstr>TEACHING LEARNING PROCESS</vt:lpstr>
      <vt:lpstr>Teaching:</vt:lpstr>
      <vt:lpstr>Learning:</vt:lpstr>
      <vt:lpstr>Extension Education Process</vt:lpstr>
      <vt:lpstr> Analysis of the situation: </vt:lpstr>
      <vt:lpstr>Deciding upon objective:</vt:lpstr>
      <vt:lpstr>Teaching:</vt:lpstr>
      <vt:lpstr>Evaluation:</vt:lpstr>
      <vt:lpstr>Reconsideration:</vt:lpstr>
      <vt:lpstr>PowerPoint Presentation</vt:lpstr>
      <vt:lpstr>Steps in Extension Teaching: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261</cp:revision>
  <dcterms:created xsi:type="dcterms:W3CDTF">2020-01-10T02:05:01Z</dcterms:created>
  <dcterms:modified xsi:type="dcterms:W3CDTF">2020-10-05T13:15:54Z</dcterms:modified>
</cp:coreProperties>
</file>