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2" r:id="rId2"/>
    <p:sldId id="262" r:id="rId3"/>
    <p:sldId id="263" r:id="rId4"/>
    <p:sldId id="264" r:id="rId5"/>
    <p:sldId id="265" r:id="rId6"/>
    <p:sldId id="266"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93F50E-E0A6-4C26-9C50-E1E2EA092312}" type="datetimeFigureOut">
              <a:rPr lang="en-US" smtClean="0"/>
              <a:pPr/>
              <a:t>30-Sep-20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4A19EC-4FBF-4D7D-B592-CA5191A9DBE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93F50E-E0A6-4C26-9C50-E1E2EA092312}" type="datetimeFigureOut">
              <a:rPr lang="en-US" smtClean="0"/>
              <a:pPr/>
              <a:t>30-Sep-20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4A19EC-4FBF-4D7D-B592-CA5191A9DB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93F50E-E0A6-4C26-9C50-E1E2EA092312}" type="datetimeFigureOut">
              <a:rPr lang="en-US" smtClean="0"/>
              <a:pPr/>
              <a:t>30-Sep-20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4A19EC-4FBF-4D7D-B592-CA5191A9DB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93F50E-E0A6-4C26-9C50-E1E2EA092312}" type="datetimeFigureOut">
              <a:rPr lang="en-US" smtClean="0"/>
              <a:pPr/>
              <a:t>30-Sep-20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4A19EC-4FBF-4D7D-B592-CA5191A9DB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93F50E-E0A6-4C26-9C50-E1E2EA092312}" type="datetimeFigureOut">
              <a:rPr lang="en-US" smtClean="0"/>
              <a:pPr/>
              <a:t>30-Sep-20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4A19EC-4FBF-4D7D-B592-CA5191A9DBE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93F50E-E0A6-4C26-9C50-E1E2EA092312}" type="datetimeFigureOut">
              <a:rPr lang="en-US" smtClean="0"/>
              <a:pPr/>
              <a:t>30-Sep-20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4A19EC-4FBF-4D7D-B592-CA5191A9DB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93F50E-E0A6-4C26-9C50-E1E2EA092312}" type="datetimeFigureOut">
              <a:rPr lang="en-US" smtClean="0"/>
              <a:pPr/>
              <a:t>30-Sep-20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4A19EC-4FBF-4D7D-B592-CA5191A9DB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93F50E-E0A6-4C26-9C50-E1E2EA092312}" type="datetimeFigureOut">
              <a:rPr lang="en-US" smtClean="0"/>
              <a:pPr/>
              <a:t>30-Sep-20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4A19EC-4FBF-4D7D-B592-CA5191A9DB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93F50E-E0A6-4C26-9C50-E1E2EA092312}" type="datetimeFigureOut">
              <a:rPr lang="en-US" smtClean="0"/>
              <a:pPr/>
              <a:t>30-Sep-20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4A19EC-4FBF-4D7D-B592-CA5191A9DB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93F50E-E0A6-4C26-9C50-E1E2EA092312}" type="datetimeFigureOut">
              <a:rPr lang="en-US" smtClean="0"/>
              <a:pPr/>
              <a:t>30-Sep-20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4A19EC-4FBF-4D7D-B592-CA5191A9DB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93F50E-E0A6-4C26-9C50-E1E2EA092312}" type="datetimeFigureOut">
              <a:rPr lang="en-US" smtClean="0"/>
              <a:pPr/>
              <a:t>30-Sep-20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4A19EC-4FBF-4D7D-B592-CA5191A9DBE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93F50E-E0A6-4C26-9C50-E1E2EA092312}" type="datetimeFigureOut">
              <a:rPr lang="en-US" smtClean="0"/>
              <a:pPr/>
              <a:t>30-Sep-20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4A19EC-4FBF-4D7D-B592-CA5191A9DBE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28600"/>
            <a:ext cx="8382000" cy="6400800"/>
          </a:xfrm>
        </p:spPr>
        <p:txBody>
          <a:bodyPr>
            <a:normAutofit fontScale="92500" lnSpcReduction="10000"/>
          </a:bodyPr>
          <a:lstStyle/>
          <a:p>
            <a:r>
              <a:rPr lang="en-US" sz="2400" b="1" dirty="0">
                <a:solidFill>
                  <a:srgbClr val="C00000"/>
                </a:solidFill>
                <a:effectLst>
                  <a:outerShdw blurRad="38100" dist="38100" dir="2700000" algn="tl">
                    <a:srgbClr val="000000">
                      <a:alpha val="43137"/>
                    </a:srgbClr>
                  </a:outerShdw>
                </a:effectLst>
                <a:latin typeface="Times New Roman" pitchFamily="18" charset="0"/>
              </a:rPr>
              <a:t>UNIT-7 (LIVESTOCK ENTREPRENEURSHIP)</a:t>
            </a:r>
            <a:r>
              <a:rPr lang="en-US" sz="2400" b="1" dirty="0">
                <a:solidFill>
                  <a:srgbClr val="002060"/>
                </a:solidFill>
                <a:effectLst>
                  <a:outerShdw blurRad="38100" dist="38100" dir="2700000" algn="tl">
                    <a:srgbClr val="000000">
                      <a:alpha val="43137"/>
                    </a:srgbClr>
                  </a:outerShdw>
                </a:effectLst>
                <a:latin typeface="Times New Roman" pitchFamily="18" charset="0"/>
              </a:rPr>
              <a:t/>
            </a:r>
            <a:br>
              <a:rPr lang="en-US" sz="2400" b="1" dirty="0">
                <a:solidFill>
                  <a:srgbClr val="002060"/>
                </a:solidFill>
                <a:effectLst>
                  <a:outerShdw blurRad="38100" dist="38100" dir="2700000" algn="tl">
                    <a:srgbClr val="000000">
                      <a:alpha val="43137"/>
                    </a:srgbClr>
                  </a:outerShdw>
                </a:effectLst>
                <a:latin typeface="Times New Roman" pitchFamily="18" charset="0"/>
              </a:rPr>
            </a:br>
            <a:endParaRPr lang="en-IN"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r>
              <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Lecture- </a:t>
            </a:r>
            <a:r>
              <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Class-2</a:t>
            </a:r>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r>
              <a:rPr lang="en-IN" sz="28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Department of Veterinary &amp; Animal Husbandry Extension Education, BVC</a:t>
            </a:r>
            <a:endParaRPr lang="en-IN" sz="2800"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295400" y="1066800"/>
            <a:ext cx="3200400" cy="1752600"/>
          </a:xfrm>
          <a:prstGeom prst="rect">
            <a:avLst/>
          </a:prstGeom>
          <a:ln>
            <a:noFill/>
          </a:ln>
          <a:effectLst>
            <a:softEdge rad="112500"/>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xmlns="" val="0"/>
              </a:ext>
            </a:extLst>
          </a:blip>
          <a:stretch>
            <a:fillRect/>
          </a:stretch>
        </p:blipFill>
        <p:spPr bwMode="auto">
          <a:xfrm>
            <a:off x="1295400" y="3454908"/>
            <a:ext cx="3200400" cy="1802892"/>
          </a:xfrm>
          <a:prstGeom prst="rect">
            <a:avLst/>
          </a:prstGeom>
          <a:ln>
            <a:noFill/>
          </a:ln>
          <a:effectLst>
            <a:softEdge rad="112500"/>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7" name="Picture 3"/>
          <p:cNvPicPr>
            <a:picLocks noChangeAspect="1" noChangeArrowheads="1"/>
          </p:cNvPicPr>
          <p:nvPr/>
        </p:nvPicPr>
        <p:blipFill>
          <a:blip r:embed="rId4">
            <a:extLst>
              <a:ext uri="{28A0092B-C50C-407E-A947-70E740481C1C}">
                <a14:useLocalDpi xmlns:a14="http://schemas.microsoft.com/office/drawing/2010/main" xmlns="" val="0"/>
              </a:ext>
            </a:extLst>
          </a:blip>
          <a:stretch>
            <a:fillRect/>
          </a:stretch>
        </p:blipFill>
        <p:spPr bwMode="auto">
          <a:xfrm>
            <a:off x="4495800" y="3429000"/>
            <a:ext cx="3175000" cy="1905000"/>
          </a:xfrm>
          <a:prstGeom prst="rect">
            <a:avLst/>
          </a:prstGeom>
          <a:ln>
            <a:noFill/>
          </a:ln>
          <a:effectLst>
            <a:softEdge rad="112500"/>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8" name="Picture 3"/>
          <p:cNvPicPr>
            <a:picLocks noChangeAspect="1" noChangeArrowheads="1"/>
          </p:cNvPicPr>
          <p:nvPr/>
        </p:nvPicPr>
        <p:blipFill>
          <a:blip r:embed="rId5">
            <a:extLst>
              <a:ext uri="{28A0092B-C50C-407E-A947-70E740481C1C}">
                <a14:useLocalDpi xmlns:a14="http://schemas.microsoft.com/office/drawing/2010/main" xmlns="" val="0"/>
              </a:ext>
            </a:extLst>
          </a:blip>
          <a:stretch>
            <a:fillRect/>
          </a:stretch>
        </p:blipFill>
        <p:spPr bwMode="auto">
          <a:xfrm>
            <a:off x="4622354" y="1066800"/>
            <a:ext cx="3023491" cy="1752600"/>
          </a:xfrm>
          <a:prstGeom prst="rect">
            <a:avLst/>
          </a:prstGeom>
          <a:ln>
            <a:noFill/>
          </a:ln>
          <a:effectLst>
            <a:softEdge rad="112500"/>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5568498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686800" cy="6858000"/>
          </a:xfrm>
        </p:spPr>
        <p:txBody>
          <a:bodyPr>
            <a:normAutofit fontScale="92500" lnSpcReduction="20000"/>
          </a:bodyPr>
          <a:lstStyle/>
          <a:p>
            <a:pPr algn="just">
              <a:buNone/>
            </a:pPr>
            <a:r>
              <a:rPr lang="en-US" b="1" dirty="0" smtClean="0">
                <a:latin typeface="Times New Roman" pitchFamily="18" charset="0"/>
                <a:cs typeface="Times New Roman" pitchFamily="18" charset="0"/>
              </a:rPr>
              <a:t>			Function </a:t>
            </a:r>
            <a:r>
              <a:rPr lang="en-US" b="1" dirty="0">
                <a:latin typeface="Times New Roman" pitchFamily="18" charset="0"/>
                <a:cs typeface="Times New Roman" pitchFamily="18" charset="0"/>
              </a:rPr>
              <a:t>of entrepreneur</a:t>
            </a:r>
            <a:endParaRPr lang="en-US" dirty="0">
              <a:latin typeface="Times New Roman" pitchFamily="18" charset="0"/>
              <a:cs typeface="Times New Roman" pitchFamily="18" charset="0"/>
            </a:endParaRPr>
          </a:p>
          <a:p>
            <a:pPr lvl="0" algn="just" fontAlgn="base">
              <a:lnSpc>
                <a:spcPct val="120000"/>
              </a:lnSpc>
            </a:pPr>
            <a:r>
              <a:rPr lang="en-US" b="1" dirty="0" smtClean="0">
                <a:latin typeface="Times New Roman" pitchFamily="18" charset="0"/>
                <a:cs typeface="Times New Roman" pitchFamily="18" charset="0"/>
              </a:rPr>
              <a:t>Function of </a:t>
            </a:r>
            <a:r>
              <a:rPr lang="en-US" b="1" dirty="0">
                <a:latin typeface="Times New Roman" pitchFamily="18" charset="0"/>
                <a:cs typeface="Times New Roman" pitchFamily="18" charset="0"/>
              </a:rPr>
              <a:t>initiation</a:t>
            </a:r>
            <a:r>
              <a:rPr lang="en-US" dirty="0">
                <a:latin typeface="Times New Roman" pitchFamily="18" charset="0"/>
                <a:cs typeface="Times New Roman" pitchFamily="18" charset="0"/>
              </a:rPr>
              <a:t>  take the initiative to start the business</a:t>
            </a:r>
          </a:p>
          <a:p>
            <a:pPr lvl="0" algn="just" fontAlgn="base">
              <a:lnSpc>
                <a:spcPct val="120000"/>
              </a:lnSpc>
            </a:pPr>
            <a:r>
              <a:rPr lang="en-US" b="1" dirty="0" smtClean="0">
                <a:latin typeface="Times New Roman" pitchFamily="18" charset="0"/>
                <a:cs typeface="Times New Roman" pitchFamily="18" charset="0"/>
              </a:rPr>
              <a:t>Function of </a:t>
            </a:r>
            <a:r>
              <a:rPr lang="en-US" b="1" dirty="0">
                <a:latin typeface="Times New Roman" pitchFamily="18" charset="0"/>
                <a:cs typeface="Times New Roman" pitchFamily="18" charset="0"/>
              </a:rPr>
              <a:t>choice of location</a:t>
            </a:r>
            <a:r>
              <a:rPr lang="en-US" dirty="0">
                <a:latin typeface="Times New Roman" pitchFamily="18" charset="0"/>
                <a:cs typeface="Times New Roman" pitchFamily="18" charset="0"/>
              </a:rPr>
              <a:t>  the entrepreneur has to locate the business where production and marketing facilities exist or can be created</a:t>
            </a:r>
          </a:p>
          <a:p>
            <a:pPr lvl="0" algn="just" fontAlgn="base">
              <a:lnSpc>
                <a:spcPct val="120000"/>
              </a:lnSpc>
            </a:pPr>
            <a:r>
              <a:rPr lang="en-US" b="1" dirty="0" smtClean="0">
                <a:latin typeface="Times New Roman" pitchFamily="18" charset="0"/>
                <a:cs typeface="Times New Roman" pitchFamily="18" charset="0"/>
              </a:rPr>
              <a:t>Function of </a:t>
            </a:r>
            <a:r>
              <a:rPr lang="en-US" b="1" dirty="0">
                <a:latin typeface="Times New Roman" pitchFamily="18" charset="0"/>
                <a:cs typeface="Times New Roman" pitchFamily="18" charset="0"/>
              </a:rPr>
              <a:t>innovation:</a:t>
            </a:r>
            <a:r>
              <a:rPr lang="en-US" dirty="0">
                <a:latin typeface="Times New Roman" pitchFamily="18" charset="0"/>
                <a:cs typeface="Times New Roman" pitchFamily="18" charset="0"/>
              </a:rPr>
              <a:t>  entrepreneur introduced new scientific finding and technologies</a:t>
            </a:r>
          </a:p>
          <a:p>
            <a:pPr lvl="0" algn="just" fontAlgn="base">
              <a:lnSpc>
                <a:spcPct val="120000"/>
              </a:lnSpc>
            </a:pPr>
            <a:r>
              <a:rPr lang="en-US" b="1" dirty="0" smtClean="0">
                <a:latin typeface="Times New Roman" pitchFamily="18" charset="0"/>
                <a:cs typeface="Times New Roman" pitchFamily="18" charset="0"/>
              </a:rPr>
              <a:t>Function of </a:t>
            </a:r>
            <a:r>
              <a:rPr lang="en-US" b="1" dirty="0">
                <a:latin typeface="Times New Roman" pitchFamily="18" charset="0"/>
                <a:cs typeface="Times New Roman" pitchFamily="18" charset="0"/>
              </a:rPr>
              <a:t>coordination </a:t>
            </a:r>
            <a:r>
              <a:rPr lang="en-US" dirty="0">
                <a:latin typeface="Times New Roman" pitchFamily="18" charset="0"/>
                <a:cs typeface="Times New Roman" pitchFamily="18" charset="0"/>
              </a:rPr>
              <a:t>the entrepreneur has to co-ordinate, direct and supervise the work and other factors of production</a:t>
            </a:r>
          </a:p>
          <a:p>
            <a:pPr lvl="0" algn="just" fontAlgn="base">
              <a:lnSpc>
                <a:spcPct val="120000"/>
              </a:lnSpc>
            </a:pPr>
            <a:r>
              <a:rPr lang="en-US" b="1" dirty="0" smtClean="0">
                <a:latin typeface="Times New Roman" pitchFamily="18" charset="0"/>
                <a:cs typeface="Times New Roman" pitchFamily="18" charset="0"/>
              </a:rPr>
              <a:t>Function of </a:t>
            </a:r>
            <a:r>
              <a:rPr lang="en-US" b="1" dirty="0">
                <a:latin typeface="Times New Roman" pitchFamily="18" charset="0"/>
                <a:cs typeface="Times New Roman" pitchFamily="18" charset="0"/>
              </a:rPr>
              <a:t>risks and uncertainties </a:t>
            </a:r>
            <a:r>
              <a:rPr lang="en-US" dirty="0">
                <a:latin typeface="Times New Roman" pitchFamily="18" charset="0"/>
                <a:cs typeface="Times New Roman" pitchFamily="18" charset="0"/>
              </a:rPr>
              <a:t>the entrepreneur has to face this and uncertainties and search for necessary alternative</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8915400" cy="6629400"/>
          </a:xfrm>
        </p:spPr>
        <p:txBody>
          <a:bodyPr>
            <a:normAutofit fontScale="55000" lnSpcReduction="20000"/>
          </a:bodyPr>
          <a:lstStyle/>
          <a:p>
            <a:pPr algn="just">
              <a:buNone/>
            </a:pPr>
            <a:r>
              <a:rPr lang="en-US" b="1" dirty="0" smtClean="0"/>
              <a:t>		</a:t>
            </a:r>
            <a:r>
              <a:rPr lang="en-US" b="1" dirty="0" smtClean="0">
                <a:latin typeface="Times New Roman" pitchFamily="18" charset="0"/>
                <a:cs typeface="Times New Roman" pitchFamily="18" charset="0"/>
              </a:rPr>
              <a:t>		Type </a:t>
            </a:r>
            <a:r>
              <a:rPr lang="en-US" b="1" dirty="0">
                <a:latin typeface="Times New Roman" pitchFamily="18" charset="0"/>
                <a:cs typeface="Times New Roman" pitchFamily="18" charset="0"/>
              </a:rPr>
              <a:t>of entrepreneur</a:t>
            </a:r>
            <a:endParaRPr lang="en-US" dirty="0">
              <a:latin typeface="Times New Roman" pitchFamily="18" charset="0"/>
              <a:cs typeface="Times New Roman" pitchFamily="18" charset="0"/>
            </a:endParaRPr>
          </a:p>
          <a:p>
            <a:pPr lvl="0" algn="just" fontAlgn="base">
              <a:lnSpc>
                <a:spcPct val="170000"/>
              </a:lnSpc>
            </a:pPr>
            <a:r>
              <a:rPr lang="en-US" dirty="0">
                <a:latin typeface="Times New Roman" pitchFamily="18" charset="0"/>
                <a:cs typeface="Times New Roman" pitchFamily="18" charset="0"/>
              </a:rPr>
              <a:t> </a:t>
            </a:r>
            <a:r>
              <a:rPr lang="en-US" b="1" dirty="0">
                <a:latin typeface="Times New Roman" pitchFamily="18" charset="0"/>
                <a:cs typeface="Times New Roman" pitchFamily="18" charset="0"/>
              </a:rPr>
              <a:t>Mobile entrepreneur</a:t>
            </a:r>
            <a:r>
              <a:rPr lang="en-US" dirty="0">
                <a:latin typeface="Times New Roman" pitchFamily="18" charset="0"/>
                <a:cs typeface="Times New Roman" pitchFamily="18" charset="0"/>
              </a:rPr>
              <a:t> this type of entrepreneur leave the venture when it reaches the final stage of integration and look for new opportunities to create another one.   Sam </a:t>
            </a:r>
            <a:r>
              <a:rPr lang="en-US" dirty="0" err="1">
                <a:latin typeface="Times New Roman" pitchFamily="18" charset="0"/>
                <a:cs typeface="Times New Roman" pitchFamily="18" charset="0"/>
              </a:rPr>
              <a:t>Pitroda</a:t>
            </a:r>
            <a:r>
              <a:rPr lang="en-US" dirty="0">
                <a:latin typeface="Times New Roman" pitchFamily="18" charset="0"/>
                <a:cs typeface="Times New Roman" pitchFamily="18" charset="0"/>
              </a:rPr>
              <a:t> telecommunication</a:t>
            </a:r>
          </a:p>
          <a:p>
            <a:pPr lvl="0" algn="just" fontAlgn="base">
              <a:lnSpc>
                <a:spcPct val="170000"/>
              </a:lnSpc>
            </a:pPr>
            <a:r>
              <a:rPr lang="en-US" dirty="0">
                <a:latin typeface="Times New Roman" pitchFamily="18" charset="0"/>
                <a:cs typeface="Times New Roman" pitchFamily="18" charset="0"/>
              </a:rPr>
              <a:t> </a:t>
            </a:r>
            <a:r>
              <a:rPr lang="en-US" b="1" dirty="0">
                <a:latin typeface="Times New Roman" pitchFamily="18" charset="0"/>
                <a:cs typeface="Times New Roman" pitchFamily="18" charset="0"/>
              </a:rPr>
              <a:t>Managerial entrepreneur</a:t>
            </a:r>
            <a:r>
              <a:rPr lang="en-US" dirty="0">
                <a:latin typeface="Times New Roman" pitchFamily="18" charset="0"/>
                <a:cs typeface="Times New Roman" pitchFamily="18" charset="0"/>
              </a:rPr>
              <a:t> this type of entrepreneur refers to continue in the same venture by giving the responsibility of managing and maintaining the venture other than continuing in the innovative and creative rule.  Professor Muhammad </a:t>
            </a:r>
            <a:r>
              <a:rPr lang="en-US" dirty="0" err="1">
                <a:latin typeface="Times New Roman" pitchFamily="18" charset="0"/>
                <a:cs typeface="Times New Roman" pitchFamily="18" charset="0"/>
              </a:rPr>
              <a:t>Yunus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Grameen</a:t>
            </a:r>
            <a:r>
              <a:rPr lang="en-US" dirty="0">
                <a:latin typeface="Times New Roman" pitchFamily="18" charset="0"/>
                <a:cs typeface="Times New Roman" pitchFamily="18" charset="0"/>
              </a:rPr>
              <a:t> Bank in Bangladesh</a:t>
            </a:r>
          </a:p>
          <a:p>
            <a:pPr lvl="0" algn="just" fontAlgn="base">
              <a:lnSpc>
                <a:spcPct val="170000"/>
              </a:lnSpc>
            </a:pPr>
            <a:r>
              <a:rPr lang="en-US" b="1" dirty="0">
                <a:latin typeface="Times New Roman" pitchFamily="18" charset="0"/>
                <a:cs typeface="Times New Roman" pitchFamily="18" charset="0"/>
              </a:rPr>
              <a:t>Innovative entrepreneurs</a:t>
            </a:r>
            <a:r>
              <a:rPr lang="en-US" dirty="0">
                <a:latin typeface="Times New Roman" pitchFamily="18" charset="0"/>
                <a:cs typeface="Times New Roman" pitchFamily="18" charset="0"/>
              </a:rPr>
              <a:t> this type of entrepreneur creates the entrepreneur organization by choice and design and remains in the pursuit of innovation and creation to come up  with novel product technology and sometime bring up new ventures around the mother organization. </a:t>
            </a:r>
            <a:r>
              <a:rPr lang="en-US" dirty="0" err="1">
                <a:latin typeface="Times New Roman" pitchFamily="18" charset="0"/>
                <a:cs typeface="Times New Roman" pitchFamily="18" charset="0"/>
              </a:rPr>
              <a:t>Azeem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Premji</a:t>
            </a:r>
            <a:r>
              <a:rPr lang="en-US" dirty="0">
                <a:latin typeface="Times New Roman" pitchFamily="18" charset="0"/>
                <a:cs typeface="Times New Roman" pitchFamily="18" charset="0"/>
              </a:rPr>
              <a:t> (Wipro) </a:t>
            </a:r>
            <a:r>
              <a:rPr lang="en-US" dirty="0" err="1">
                <a:latin typeface="Times New Roman" pitchFamily="18" charset="0"/>
                <a:cs typeface="Times New Roman" pitchFamily="18" charset="0"/>
              </a:rPr>
              <a:t>Narayan</a:t>
            </a:r>
            <a:r>
              <a:rPr lang="en-US" dirty="0">
                <a:latin typeface="Times New Roman" pitchFamily="18" charset="0"/>
                <a:cs typeface="Times New Roman" pitchFamily="18" charset="0"/>
              </a:rPr>
              <a:t> Murthy (Infosys) </a:t>
            </a:r>
          </a:p>
          <a:p>
            <a:pPr lvl="0" algn="just" fontAlgn="base">
              <a:lnSpc>
                <a:spcPct val="170000"/>
              </a:lnSpc>
            </a:pPr>
            <a:r>
              <a:rPr lang="en-US" b="1" dirty="0">
                <a:latin typeface="Times New Roman" pitchFamily="18" charset="0"/>
                <a:cs typeface="Times New Roman" pitchFamily="18" charset="0"/>
              </a:rPr>
              <a:t>Empire Builders</a:t>
            </a:r>
            <a:r>
              <a:rPr lang="en-US" dirty="0">
                <a:latin typeface="Times New Roman" pitchFamily="18" charset="0"/>
                <a:cs typeface="Times New Roman" pitchFamily="18" charset="0"/>
              </a:rPr>
              <a:t>   this type of entrepreneur goes on creating a chain of new ventures one after another and builds a sort of Empires.  Birla JN Tata and doctor Dr V </a:t>
            </a:r>
            <a:r>
              <a:rPr lang="en-US" dirty="0" err="1">
                <a:latin typeface="Times New Roman" pitchFamily="18" charset="0"/>
                <a:cs typeface="Times New Roman" pitchFamily="18" charset="0"/>
              </a:rPr>
              <a:t>Kurien</a:t>
            </a:r>
            <a:r>
              <a:rPr lang="en-US" dirty="0">
                <a:latin typeface="Times New Roman" pitchFamily="18" charset="0"/>
                <a:cs typeface="Times New Roman" pitchFamily="18" charset="0"/>
              </a:rPr>
              <a:t>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457200"/>
          <a:ext cx="8763000" cy="6285657"/>
        </p:xfrm>
        <a:graphic>
          <a:graphicData uri="http://schemas.openxmlformats.org/drawingml/2006/table">
            <a:tbl>
              <a:tblPr/>
              <a:tblGrid>
                <a:gridCol w="3200400"/>
                <a:gridCol w="5562600"/>
              </a:tblGrid>
              <a:tr h="516568">
                <a:tc>
                  <a:txBody>
                    <a:bodyPr/>
                    <a:lstStyle/>
                    <a:p>
                      <a:pPr marL="0" marR="0" algn="just">
                        <a:lnSpc>
                          <a:spcPct val="150000"/>
                        </a:lnSpc>
                        <a:spcBef>
                          <a:spcPts val="0"/>
                        </a:spcBef>
                        <a:spcAft>
                          <a:spcPts val="0"/>
                        </a:spcAft>
                      </a:pPr>
                      <a:r>
                        <a:rPr lang="en-US" sz="1800" b="1" dirty="0">
                          <a:solidFill>
                            <a:srgbClr val="000000"/>
                          </a:solidFill>
                          <a:latin typeface="Times New Roman"/>
                          <a:ea typeface="Times New Roman"/>
                          <a:cs typeface="Mangal"/>
                        </a:rPr>
                        <a:t> Entrepreneur</a:t>
                      </a:r>
                      <a:endParaRPr lang="en-US" sz="1800" dirty="0">
                        <a:latin typeface="Calibri"/>
                        <a:ea typeface="Calibri"/>
                        <a:cs typeface="Mangal"/>
                      </a:endParaRPr>
                    </a:p>
                  </a:txBody>
                  <a:tcPr marL="54873" marR="54873" marT="54873" marB="548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800" b="1">
                          <a:solidFill>
                            <a:srgbClr val="000000"/>
                          </a:solidFill>
                          <a:latin typeface="Times New Roman"/>
                          <a:ea typeface="Times New Roman"/>
                          <a:cs typeface="Mangal"/>
                        </a:rPr>
                        <a:t> Entrepreneurship</a:t>
                      </a:r>
                      <a:endParaRPr lang="en-US" sz="1800">
                        <a:latin typeface="Calibri"/>
                        <a:ea typeface="Calibri"/>
                        <a:cs typeface="Mangal"/>
                      </a:endParaRPr>
                    </a:p>
                  </a:txBody>
                  <a:tcPr marL="54873" marR="54873" marT="54873" marB="548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6568">
                <a:tc>
                  <a:txBody>
                    <a:bodyPr/>
                    <a:lstStyle/>
                    <a:p>
                      <a:pPr marL="0" marR="0" algn="just">
                        <a:lnSpc>
                          <a:spcPct val="150000"/>
                        </a:lnSpc>
                        <a:spcBef>
                          <a:spcPts val="0"/>
                        </a:spcBef>
                        <a:spcAft>
                          <a:spcPts val="0"/>
                        </a:spcAft>
                      </a:pPr>
                      <a:r>
                        <a:rPr lang="en-US" sz="1800" dirty="0" smtClean="0">
                          <a:solidFill>
                            <a:srgbClr val="000000"/>
                          </a:solidFill>
                          <a:latin typeface="Times New Roman"/>
                          <a:ea typeface="Times New Roman"/>
                          <a:cs typeface="Mangal"/>
                        </a:rPr>
                        <a:t> Entrepreneur is a person</a:t>
                      </a:r>
                      <a:endParaRPr lang="en-US" sz="1800" dirty="0">
                        <a:latin typeface="Calibri"/>
                        <a:ea typeface="Calibri"/>
                        <a:cs typeface="Mangal"/>
                      </a:endParaRPr>
                    </a:p>
                  </a:txBody>
                  <a:tcPr marL="54873" marR="54873" marT="54873" marB="548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800" dirty="0" smtClean="0">
                          <a:solidFill>
                            <a:srgbClr val="000000"/>
                          </a:solidFill>
                          <a:latin typeface="Times New Roman"/>
                          <a:ea typeface="Times New Roman"/>
                          <a:cs typeface="Mangal"/>
                        </a:rPr>
                        <a:t> Entrepreneurship is a process</a:t>
                      </a:r>
                      <a:endParaRPr lang="en-US" sz="1800" dirty="0">
                        <a:latin typeface="Calibri"/>
                        <a:ea typeface="Calibri"/>
                        <a:cs typeface="Mangal"/>
                      </a:endParaRPr>
                    </a:p>
                  </a:txBody>
                  <a:tcPr marL="54873" marR="54873" marT="54873" marB="548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5283">
                <a:tc>
                  <a:txBody>
                    <a:bodyPr/>
                    <a:lstStyle/>
                    <a:p>
                      <a:pPr marL="0" marR="0" algn="just">
                        <a:lnSpc>
                          <a:spcPct val="150000"/>
                        </a:lnSpc>
                        <a:spcBef>
                          <a:spcPts val="0"/>
                        </a:spcBef>
                        <a:spcAft>
                          <a:spcPts val="0"/>
                        </a:spcAft>
                      </a:pPr>
                      <a:r>
                        <a:rPr lang="en-US" sz="1800" dirty="0" smtClean="0">
                          <a:solidFill>
                            <a:srgbClr val="000000"/>
                          </a:solidFill>
                          <a:latin typeface="Times New Roman"/>
                          <a:ea typeface="Times New Roman"/>
                          <a:cs typeface="Mangal"/>
                        </a:rPr>
                        <a:t> Entrepreneur is an organization</a:t>
                      </a:r>
                      <a:endParaRPr lang="en-US" sz="1800" dirty="0">
                        <a:latin typeface="Calibri"/>
                        <a:ea typeface="Calibri"/>
                        <a:cs typeface="Mangal"/>
                      </a:endParaRPr>
                    </a:p>
                  </a:txBody>
                  <a:tcPr marL="54873" marR="54873" marT="54873" marB="548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800" dirty="0" smtClean="0">
                          <a:solidFill>
                            <a:srgbClr val="000000"/>
                          </a:solidFill>
                          <a:latin typeface="Times New Roman"/>
                          <a:ea typeface="Times New Roman"/>
                          <a:cs typeface="Mangal"/>
                        </a:rPr>
                        <a:t> Entrepreneurship is the organized form of initiative</a:t>
                      </a:r>
                      <a:endParaRPr lang="en-US" sz="1800" dirty="0">
                        <a:latin typeface="Calibri"/>
                        <a:ea typeface="Calibri"/>
                        <a:cs typeface="Mangal"/>
                      </a:endParaRPr>
                    </a:p>
                  </a:txBody>
                  <a:tcPr marL="54873" marR="54873" marT="54873" marB="548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6568">
                <a:tc>
                  <a:txBody>
                    <a:bodyPr/>
                    <a:lstStyle/>
                    <a:p>
                      <a:pPr marL="0" marR="0" algn="just">
                        <a:lnSpc>
                          <a:spcPct val="150000"/>
                        </a:lnSpc>
                        <a:spcBef>
                          <a:spcPts val="0"/>
                        </a:spcBef>
                        <a:spcAft>
                          <a:spcPts val="0"/>
                        </a:spcAft>
                      </a:pPr>
                      <a:r>
                        <a:rPr lang="en-US" sz="1800" dirty="0" smtClean="0">
                          <a:solidFill>
                            <a:srgbClr val="000000"/>
                          </a:solidFill>
                          <a:latin typeface="Times New Roman"/>
                          <a:ea typeface="Times New Roman"/>
                          <a:cs typeface="Mangal"/>
                        </a:rPr>
                        <a:t> Entrepreneur is risk taker</a:t>
                      </a:r>
                      <a:endParaRPr lang="en-US" sz="1800" dirty="0">
                        <a:latin typeface="Calibri"/>
                        <a:ea typeface="Calibri"/>
                        <a:cs typeface="Mangal"/>
                      </a:endParaRPr>
                    </a:p>
                  </a:txBody>
                  <a:tcPr marL="54873" marR="54873" marT="54873" marB="548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800" dirty="0" smtClean="0">
                          <a:solidFill>
                            <a:srgbClr val="000000"/>
                          </a:solidFill>
                          <a:latin typeface="Times New Roman"/>
                          <a:ea typeface="Times New Roman"/>
                          <a:cs typeface="Mangal"/>
                        </a:rPr>
                        <a:t> Entrepreneurship is risk taking activities</a:t>
                      </a:r>
                      <a:endParaRPr lang="en-US" sz="1800" dirty="0">
                        <a:latin typeface="Calibri"/>
                        <a:ea typeface="Calibri"/>
                        <a:cs typeface="Mangal"/>
                      </a:endParaRPr>
                    </a:p>
                  </a:txBody>
                  <a:tcPr marL="54873" marR="54873" marT="54873" marB="548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6568">
                <a:tc>
                  <a:txBody>
                    <a:bodyPr/>
                    <a:lstStyle/>
                    <a:p>
                      <a:pPr marL="0" marR="0" algn="just">
                        <a:lnSpc>
                          <a:spcPct val="150000"/>
                        </a:lnSpc>
                        <a:spcBef>
                          <a:spcPts val="0"/>
                        </a:spcBef>
                        <a:spcAft>
                          <a:spcPts val="0"/>
                        </a:spcAft>
                      </a:pPr>
                      <a:r>
                        <a:rPr lang="en-US" sz="1800" dirty="0" smtClean="0">
                          <a:solidFill>
                            <a:srgbClr val="000000"/>
                          </a:solidFill>
                          <a:latin typeface="Times New Roman"/>
                          <a:ea typeface="Times New Roman"/>
                          <a:cs typeface="Mangal"/>
                        </a:rPr>
                        <a:t> Entrepreneur is an innovator </a:t>
                      </a:r>
                      <a:endParaRPr lang="en-US" sz="1800" dirty="0">
                        <a:latin typeface="Calibri"/>
                        <a:ea typeface="Calibri"/>
                        <a:cs typeface="Mangal"/>
                      </a:endParaRPr>
                    </a:p>
                  </a:txBody>
                  <a:tcPr marL="54873" marR="54873" marT="54873" marB="548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800" dirty="0" smtClean="0">
                          <a:solidFill>
                            <a:srgbClr val="000000"/>
                          </a:solidFill>
                          <a:latin typeface="Times New Roman"/>
                          <a:ea typeface="Times New Roman"/>
                          <a:cs typeface="Mangal"/>
                        </a:rPr>
                        <a:t> Entrepreneurship is a process of innovation</a:t>
                      </a:r>
                      <a:endParaRPr lang="en-US" sz="1800" dirty="0">
                        <a:latin typeface="Calibri"/>
                        <a:ea typeface="Calibri"/>
                        <a:cs typeface="Mangal"/>
                      </a:endParaRPr>
                    </a:p>
                  </a:txBody>
                  <a:tcPr marL="54873" marR="54873" marT="54873" marB="548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5283">
                <a:tc>
                  <a:txBody>
                    <a:bodyPr/>
                    <a:lstStyle/>
                    <a:p>
                      <a:pPr marL="0" marR="0" algn="just">
                        <a:lnSpc>
                          <a:spcPct val="150000"/>
                        </a:lnSpc>
                        <a:spcBef>
                          <a:spcPts val="0"/>
                        </a:spcBef>
                        <a:spcAft>
                          <a:spcPts val="0"/>
                        </a:spcAft>
                      </a:pPr>
                      <a:r>
                        <a:rPr lang="en-US" sz="1800" dirty="0" smtClean="0">
                          <a:solidFill>
                            <a:srgbClr val="000000"/>
                          </a:solidFill>
                          <a:latin typeface="Times New Roman"/>
                          <a:ea typeface="Times New Roman"/>
                          <a:cs typeface="Mangal"/>
                        </a:rPr>
                        <a:t> Entrepreneur is a good planner</a:t>
                      </a:r>
                      <a:endParaRPr lang="en-US" sz="1800" dirty="0">
                        <a:latin typeface="Calibri"/>
                        <a:ea typeface="Calibri"/>
                        <a:cs typeface="Mangal"/>
                      </a:endParaRPr>
                    </a:p>
                  </a:txBody>
                  <a:tcPr marL="54873" marR="54873" marT="54873" marB="548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800" dirty="0" smtClean="0">
                          <a:solidFill>
                            <a:srgbClr val="000000"/>
                          </a:solidFill>
                          <a:latin typeface="Times New Roman"/>
                          <a:ea typeface="Times New Roman"/>
                          <a:cs typeface="Mangal"/>
                        </a:rPr>
                        <a:t> Entrepreneurship is a planning for successful performance </a:t>
                      </a:r>
                      <a:endParaRPr lang="en-US" sz="1800" dirty="0">
                        <a:latin typeface="Calibri"/>
                        <a:ea typeface="Calibri"/>
                        <a:cs typeface="Mangal"/>
                      </a:endParaRPr>
                    </a:p>
                  </a:txBody>
                  <a:tcPr marL="54873" marR="54873" marT="54873" marB="548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6568">
                <a:tc>
                  <a:txBody>
                    <a:bodyPr/>
                    <a:lstStyle/>
                    <a:p>
                      <a:pPr marL="0" marR="0" algn="just">
                        <a:lnSpc>
                          <a:spcPct val="150000"/>
                        </a:lnSpc>
                        <a:spcBef>
                          <a:spcPts val="0"/>
                        </a:spcBef>
                        <a:spcAft>
                          <a:spcPts val="0"/>
                        </a:spcAft>
                      </a:pPr>
                      <a:r>
                        <a:rPr lang="en-US" sz="1800" dirty="0" smtClean="0">
                          <a:solidFill>
                            <a:srgbClr val="000000"/>
                          </a:solidFill>
                          <a:latin typeface="Times New Roman"/>
                          <a:ea typeface="Times New Roman"/>
                          <a:cs typeface="Mangal"/>
                        </a:rPr>
                        <a:t> Entrepreneur is a leader</a:t>
                      </a:r>
                      <a:endParaRPr lang="en-US" sz="1800" dirty="0">
                        <a:latin typeface="Calibri"/>
                        <a:ea typeface="Calibri"/>
                        <a:cs typeface="Mangal"/>
                      </a:endParaRPr>
                    </a:p>
                  </a:txBody>
                  <a:tcPr marL="54873" marR="54873" marT="54873" marB="548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800" dirty="0" smtClean="0">
                          <a:solidFill>
                            <a:srgbClr val="000000"/>
                          </a:solidFill>
                          <a:latin typeface="Times New Roman"/>
                          <a:ea typeface="Times New Roman"/>
                          <a:cs typeface="Mangal"/>
                        </a:rPr>
                        <a:t>Entrepreneurship is a crux of leadership</a:t>
                      </a:r>
                      <a:endParaRPr lang="en-US" sz="1800" dirty="0">
                        <a:latin typeface="Calibri"/>
                        <a:ea typeface="Calibri"/>
                        <a:cs typeface="Mangal"/>
                      </a:endParaRPr>
                    </a:p>
                  </a:txBody>
                  <a:tcPr marL="54873" marR="54873" marT="54873" marB="548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5283">
                <a:tc>
                  <a:txBody>
                    <a:bodyPr/>
                    <a:lstStyle/>
                    <a:p>
                      <a:pPr marL="0" marR="0" algn="just">
                        <a:lnSpc>
                          <a:spcPct val="150000"/>
                        </a:lnSpc>
                        <a:spcBef>
                          <a:spcPts val="0"/>
                        </a:spcBef>
                        <a:spcAft>
                          <a:spcPts val="0"/>
                        </a:spcAft>
                      </a:pPr>
                      <a:r>
                        <a:rPr lang="en-US" sz="1800" dirty="0" smtClean="0">
                          <a:solidFill>
                            <a:srgbClr val="000000"/>
                          </a:solidFill>
                          <a:latin typeface="Times New Roman"/>
                          <a:ea typeface="Times New Roman"/>
                          <a:cs typeface="Mangal"/>
                        </a:rPr>
                        <a:t> Entrepreneur is a decision maker</a:t>
                      </a:r>
                      <a:endParaRPr lang="en-US" sz="1800" dirty="0">
                        <a:latin typeface="Calibri"/>
                        <a:ea typeface="Calibri"/>
                        <a:cs typeface="Mangal"/>
                      </a:endParaRPr>
                    </a:p>
                  </a:txBody>
                  <a:tcPr marL="54873" marR="54873" marT="54873" marB="548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800" dirty="0" smtClean="0">
                          <a:solidFill>
                            <a:srgbClr val="000000"/>
                          </a:solidFill>
                          <a:latin typeface="Times New Roman"/>
                          <a:ea typeface="Times New Roman"/>
                          <a:cs typeface="Mangal"/>
                        </a:rPr>
                        <a:t> Entrepreneurship is nothing but a decision making activity</a:t>
                      </a:r>
                      <a:endParaRPr lang="en-US" sz="1800" dirty="0">
                        <a:latin typeface="Calibri"/>
                        <a:ea typeface="Calibri"/>
                        <a:cs typeface="Mangal"/>
                      </a:endParaRPr>
                    </a:p>
                  </a:txBody>
                  <a:tcPr marL="54873" marR="54873" marT="54873" marB="548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6568">
                <a:tc>
                  <a:txBody>
                    <a:bodyPr/>
                    <a:lstStyle/>
                    <a:p>
                      <a:pPr marL="0" marR="0" algn="just">
                        <a:lnSpc>
                          <a:spcPct val="150000"/>
                        </a:lnSpc>
                        <a:spcBef>
                          <a:spcPts val="0"/>
                        </a:spcBef>
                        <a:spcAft>
                          <a:spcPts val="0"/>
                        </a:spcAft>
                      </a:pPr>
                      <a:r>
                        <a:rPr lang="en-US" sz="1800" dirty="0" smtClean="0">
                          <a:solidFill>
                            <a:srgbClr val="000000"/>
                          </a:solidFill>
                          <a:latin typeface="Times New Roman"/>
                          <a:ea typeface="Times New Roman"/>
                          <a:cs typeface="Mangal"/>
                        </a:rPr>
                        <a:t> Entrepreneur is a </a:t>
                      </a:r>
                      <a:r>
                        <a:rPr lang="en-US" sz="1800" dirty="0" err="1" smtClean="0">
                          <a:solidFill>
                            <a:srgbClr val="000000"/>
                          </a:solidFill>
                          <a:latin typeface="Times New Roman"/>
                          <a:ea typeface="Times New Roman"/>
                          <a:cs typeface="Mangal"/>
                        </a:rPr>
                        <a:t>visualizer</a:t>
                      </a:r>
                      <a:endParaRPr lang="en-US" sz="1800" dirty="0">
                        <a:latin typeface="Calibri"/>
                        <a:ea typeface="Calibri"/>
                        <a:cs typeface="Mangal"/>
                      </a:endParaRPr>
                    </a:p>
                  </a:txBody>
                  <a:tcPr marL="54873" marR="54873" marT="54873" marB="548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800" dirty="0" smtClean="0">
                          <a:solidFill>
                            <a:srgbClr val="000000"/>
                          </a:solidFill>
                          <a:latin typeface="Times New Roman"/>
                          <a:ea typeface="Times New Roman"/>
                          <a:cs typeface="Mangal"/>
                        </a:rPr>
                        <a:t> Entrepreneurship is the vision</a:t>
                      </a:r>
                      <a:endParaRPr lang="en-US" sz="1800" dirty="0">
                        <a:latin typeface="Calibri"/>
                        <a:ea typeface="Calibri"/>
                        <a:cs typeface="Mangal"/>
                      </a:endParaRPr>
                    </a:p>
                  </a:txBody>
                  <a:tcPr marL="54873" marR="54873" marT="54873" marB="548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6568">
                <a:tc>
                  <a:txBody>
                    <a:bodyPr/>
                    <a:lstStyle/>
                    <a:p>
                      <a:pPr marL="0" marR="0" algn="just">
                        <a:lnSpc>
                          <a:spcPct val="150000"/>
                        </a:lnSpc>
                        <a:spcBef>
                          <a:spcPts val="0"/>
                        </a:spcBef>
                        <a:spcAft>
                          <a:spcPts val="0"/>
                        </a:spcAft>
                      </a:pPr>
                      <a:r>
                        <a:rPr lang="en-US" sz="1800" dirty="0" smtClean="0">
                          <a:solidFill>
                            <a:srgbClr val="000000"/>
                          </a:solidFill>
                          <a:latin typeface="Times New Roman"/>
                          <a:ea typeface="Times New Roman"/>
                          <a:cs typeface="Mangal"/>
                        </a:rPr>
                        <a:t> Entrepreneur is a administrator</a:t>
                      </a:r>
                      <a:endParaRPr lang="en-US" sz="1800" dirty="0">
                        <a:latin typeface="Calibri"/>
                        <a:ea typeface="Calibri"/>
                        <a:cs typeface="Mangal"/>
                      </a:endParaRPr>
                    </a:p>
                  </a:txBody>
                  <a:tcPr marL="54873" marR="54873" marT="54873" marB="548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800" dirty="0" smtClean="0">
                          <a:solidFill>
                            <a:srgbClr val="000000"/>
                          </a:solidFill>
                          <a:latin typeface="Times New Roman"/>
                          <a:ea typeface="Times New Roman"/>
                          <a:cs typeface="Mangal"/>
                        </a:rPr>
                        <a:t> Entrepreneurship is the administration</a:t>
                      </a:r>
                      <a:endParaRPr lang="en-US" sz="1800" dirty="0">
                        <a:latin typeface="Calibri"/>
                        <a:ea typeface="Calibri"/>
                        <a:cs typeface="Mangal"/>
                      </a:endParaRPr>
                    </a:p>
                  </a:txBody>
                  <a:tcPr marL="54873" marR="54873" marT="54873" marB="548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6568">
                <a:tc>
                  <a:txBody>
                    <a:bodyPr/>
                    <a:lstStyle/>
                    <a:p>
                      <a:pPr marL="0" marR="0" algn="just">
                        <a:lnSpc>
                          <a:spcPct val="150000"/>
                        </a:lnSpc>
                        <a:spcBef>
                          <a:spcPts val="0"/>
                        </a:spcBef>
                        <a:spcAft>
                          <a:spcPts val="0"/>
                        </a:spcAft>
                      </a:pPr>
                      <a:r>
                        <a:rPr lang="en-US" sz="1800" dirty="0" smtClean="0">
                          <a:solidFill>
                            <a:srgbClr val="000000"/>
                          </a:solidFill>
                          <a:latin typeface="Times New Roman"/>
                          <a:ea typeface="Times New Roman"/>
                          <a:cs typeface="Mangal"/>
                        </a:rPr>
                        <a:t>  Entrepreneur is an initiative</a:t>
                      </a:r>
                      <a:endParaRPr lang="en-US" sz="1800" dirty="0">
                        <a:latin typeface="Calibri"/>
                        <a:ea typeface="Calibri"/>
                        <a:cs typeface="Mangal"/>
                      </a:endParaRPr>
                    </a:p>
                  </a:txBody>
                  <a:tcPr marL="54873" marR="54873" marT="54873" marB="548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800" dirty="0" smtClean="0">
                          <a:solidFill>
                            <a:srgbClr val="000000"/>
                          </a:solidFill>
                          <a:latin typeface="Times New Roman"/>
                          <a:ea typeface="Times New Roman"/>
                          <a:cs typeface="Mangal"/>
                        </a:rPr>
                        <a:t> Entrepreneurship is taking an initiative</a:t>
                      </a:r>
                      <a:endParaRPr lang="en-US" sz="1800" dirty="0">
                        <a:latin typeface="Calibri"/>
                        <a:ea typeface="Calibri"/>
                        <a:cs typeface="Mangal"/>
                      </a:endParaRPr>
                    </a:p>
                  </a:txBody>
                  <a:tcPr marL="54873" marR="54873" marT="54873" marB="548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5361" name="Rectangle 1"/>
          <p:cNvSpPr>
            <a:spLocks noChangeArrowheads="1"/>
          </p:cNvSpPr>
          <p:nvPr/>
        </p:nvSpPr>
        <p:spPr bwMode="auto">
          <a:xfrm>
            <a:off x="0" y="0"/>
            <a:ext cx="91440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Calibri" pitchFamily="34" charset="0"/>
                <a:ea typeface="Times New Roman" pitchFamily="18" charset="0"/>
                <a:cs typeface="Mangal" pitchFamily="18" charset="0"/>
              </a:rPr>
              <a:t>Comparison on entrepreneur with entrepreneurship enterprise and manager</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2400" y="228600"/>
          <a:ext cx="8839200" cy="6612432"/>
        </p:xfrm>
        <a:graphic>
          <a:graphicData uri="http://schemas.openxmlformats.org/drawingml/2006/table">
            <a:tbl>
              <a:tblPr/>
              <a:tblGrid>
                <a:gridCol w="3276600"/>
                <a:gridCol w="5562600"/>
              </a:tblGrid>
              <a:tr h="651762">
                <a:tc>
                  <a:txBody>
                    <a:bodyPr/>
                    <a:lstStyle/>
                    <a:p>
                      <a:pPr marL="0" marR="0" algn="just">
                        <a:lnSpc>
                          <a:spcPct val="150000"/>
                        </a:lnSpc>
                        <a:spcBef>
                          <a:spcPts val="0"/>
                        </a:spcBef>
                        <a:spcAft>
                          <a:spcPts val="0"/>
                        </a:spcAft>
                      </a:pPr>
                      <a:r>
                        <a:rPr lang="en-US" sz="1800" b="1" dirty="0" smtClean="0">
                          <a:solidFill>
                            <a:srgbClr val="000000"/>
                          </a:solidFill>
                          <a:latin typeface="Times New Roman"/>
                          <a:ea typeface="Times New Roman"/>
                          <a:cs typeface="Mangal"/>
                        </a:rPr>
                        <a:t> Entrepreneur</a:t>
                      </a:r>
                      <a:endParaRPr lang="en-US" sz="1800" dirty="0">
                        <a:latin typeface="Calibri"/>
                        <a:ea typeface="Calibri"/>
                        <a:cs typeface="Mangal"/>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800" b="1" dirty="0" smtClean="0">
                          <a:solidFill>
                            <a:srgbClr val="000000"/>
                          </a:solidFill>
                          <a:latin typeface="Times New Roman"/>
                          <a:ea typeface="Times New Roman"/>
                          <a:cs typeface="Mangal"/>
                        </a:rPr>
                        <a:t> ENTERPRISE</a:t>
                      </a:r>
                      <a:endParaRPr lang="en-US" sz="1800" dirty="0">
                        <a:latin typeface="Calibri"/>
                        <a:ea typeface="Calibri"/>
                        <a:cs typeface="Mangal"/>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1762">
                <a:tc>
                  <a:txBody>
                    <a:bodyPr/>
                    <a:lstStyle/>
                    <a:p>
                      <a:pPr marL="0" marR="0" algn="just">
                        <a:lnSpc>
                          <a:spcPct val="150000"/>
                        </a:lnSpc>
                        <a:spcBef>
                          <a:spcPts val="0"/>
                        </a:spcBef>
                        <a:spcAft>
                          <a:spcPts val="0"/>
                        </a:spcAft>
                      </a:pPr>
                      <a:r>
                        <a:rPr lang="en-US" sz="1800" dirty="0" smtClean="0">
                          <a:solidFill>
                            <a:srgbClr val="000000"/>
                          </a:solidFill>
                          <a:latin typeface="Times New Roman"/>
                          <a:ea typeface="Times New Roman"/>
                          <a:cs typeface="Mangal"/>
                        </a:rPr>
                        <a:t> Entrepreneur is a person</a:t>
                      </a:r>
                      <a:endParaRPr lang="en-US" sz="1800" dirty="0">
                        <a:latin typeface="Calibri"/>
                        <a:ea typeface="Calibri"/>
                        <a:cs typeface="Mangal"/>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800" dirty="0" smtClean="0">
                          <a:solidFill>
                            <a:srgbClr val="000000"/>
                          </a:solidFill>
                          <a:latin typeface="Times New Roman"/>
                          <a:ea typeface="Times New Roman"/>
                          <a:cs typeface="Mangal"/>
                        </a:rPr>
                        <a:t> Enterprise is a business unit</a:t>
                      </a:r>
                      <a:endParaRPr lang="en-US" sz="1800" dirty="0">
                        <a:latin typeface="Calibri"/>
                        <a:ea typeface="Calibri"/>
                        <a:cs typeface="Mangal"/>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49808">
                <a:tc>
                  <a:txBody>
                    <a:bodyPr/>
                    <a:lstStyle/>
                    <a:p>
                      <a:pPr marL="0" marR="0" algn="just">
                        <a:lnSpc>
                          <a:spcPct val="150000"/>
                        </a:lnSpc>
                        <a:spcBef>
                          <a:spcPts val="0"/>
                        </a:spcBef>
                        <a:spcAft>
                          <a:spcPts val="0"/>
                        </a:spcAft>
                      </a:pPr>
                      <a:r>
                        <a:rPr lang="en-US" sz="1800" dirty="0" smtClean="0">
                          <a:solidFill>
                            <a:srgbClr val="000000"/>
                          </a:solidFill>
                          <a:latin typeface="Times New Roman"/>
                          <a:ea typeface="Times New Roman"/>
                          <a:cs typeface="Mangal"/>
                        </a:rPr>
                        <a:t> Entrepreneur is risk taker </a:t>
                      </a:r>
                      <a:endParaRPr lang="en-US" sz="1800" dirty="0">
                        <a:latin typeface="Calibri"/>
                        <a:ea typeface="Calibri"/>
                        <a:cs typeface="Mangal"/>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800" dirty="0" smtClean="0">
                          <a:solidFill>
                            <a:srgbClr val="000000"/>
                          </a:solidFill>
                          <a:latin typeface="Times New Roman"/>
                          <a:ea typeface="Times New Roman"/>
                          <a:cs typeface="Mangal"/>
                        </a:rPr>
                        <a:t> Enterprise is the unit involving risk and uncertainty</a:t>
                      </a:r>
                      <a:endParaRPr lang="en-US" sz="1800" dirty="0">
                        <a:latin typeface="Calibri"/>
                        <a:ea typeface="Calibri"/>
                        <a:cs typeface="Mangal"/>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49808">
                <a:tc>
                  <a:txBody>
                    <a:bodyPr/>
                    <a:lstStyle/>
                    <a:p>
                      <a:pPr marL="0" marR="0" algn="just">
                        <a:lnSpc>
                          <a:spcPct val="150000"/>
                        </a:lnSpc>
                        <a:spcBef>
                          <a:spcPts val="0"/>
                        </a:spcBef>
                        <a:spcAft>
                          <a:spcPts val="0"/>
                        </a:spcAft>
                      </a:pPr>
                      <a:r>
                        <a:rPr lang="en-US" sz="1800" dirty="0" smtClean="0">
                          <a:solidFill>
                            <a:srgbClr val="000000"/>
                          </a:solidFill>
                          <a:latin typeface="Times New Roman"/>
                          <a:ea typeface="Times New Roman"/>
                          <a:cs typeface="Mangal"/>
                        </a:rPr>
                        <a:t> Entrepreneur is decision  maker</a:t>
                      </a:r>
                      <a:endParaRPr lang="en-US" sz="1800" dirty="0">
                        <a:latin typeface="Calibri"/>
                        <a:ea typeface="Calibri"/>
                        <a:cs typeface="Mangal"/>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800" dirty="0" smtClean="0">
                          <a:solidFill>
                            <a:srgbClr val="000000"/>
                          </a:solidFill>
                          <a:latin typeface="Times New Roman"/>
                          <a:ea typeface="Times New Roman"/>
                          <a:cs typeface="Mangal"/>
                        </a:rPr>
                        <a:t> Enterprise serve as the framework within which decision  are taken by the entrepreneur</a:t>
                      </a:r>
                      <a:endParaRPr lang="en-US" sz="1800" dirty="0">
                        <a:latin typeface="Calibri"/>
                        <a:ea typeface="Calibri"/>
                        <a:cs typeface="Mangal"/>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7852">
                <a:tc>
                  <a:txBody>
                    <a:bodyPr/>
                    <a:lstStyle/>
                    <a:p>
                      <a:pPr marL="0" marR="0" algn="just">
                        <a:lnSpc>
                          <a:spcPct val="150000"/>
                        </a:lnSpc>
                        <a:spcBef>
                          <a:spcPts val="0"/>
                        </a:spcBef>
                        <a:spcAft>
                          <a:spcPts val="0"/>
                        </a:spcAft>
                      </a:pPr>
                      <a:r>
                        <a:rPr lang="en-US" sz="1800" dirty="0" smtClean="0">
                          <a:solidFill>
                            <a:srgbClr val="000000"/>
                          </a:solidFill>
                          <a:latin typeface="Times New Roman"/>
                          <a:ea typeface="Times New Roman"/>
                          <a:cs typeface="Mangal"/>
                        </a:rPr>
                        <a:t> Entrepreneur engage  himself in  introducing and selling the product</a:t>
                      </a:r>
                      <a:endParaRPr lang="en-US" sz="1800" dirty="0">
                        <a:latin typeface="Calibri"/>
                        <a:ea typeface="Calibri"/>
                        <a:cs typeface="Mangal"/>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800" dirty="0" smtClean="0">
                          <a:solidFill>
                            <a:srgbClr val="000000"/>
                          </a:solidFill>
                          <a:latin typeface="Times New Roman"/>
                          <a:ea typeface="Times New Roman"/>
                          <a:cs typeface="Mangal"/>
                        </a:rPr>
                        <a:t> Enterprise implies the harmonious interrelation for service of functions and staff primarily for the purpose of making selling product or services</a:t>
                      </a:r>
                      <a:endParaRPr lang="en-US" sz="1800" dirty="0">
                        <a:latin typeface="Calibri"/>
                        <a:ea typeface="Calibri"/>
                        <a:cs typeface="Mangal"/>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49808">
                <a:tc>
                  <a:txBody>
                    <a:bodyPr/>
                    <a:lstStyle/>
                    <a:p>
                      <a:pPr marL="0" marR="0" algn="just">
                        <a:lnSpc>
                          <a:spcPct val="150000"/>
                        </a:lnSpc>
                        <a:spcBef>
                          <a:spcPts val="0"/>
                        </a:spcBef>
                        <a:spcAft>
                          <a:spcPts val="0"/>
                        </a:spcAft>
                      </a:pPr>
                      <a:r>
                        <a:rPr lang="en-US" sz="1800" dirty="0" smtClean="0">
                          <a:solidFill>
                            <a:srgbClr val="000000"/>
                          </a:solidFill>
                          <a:latin typeface="Times New Roman"/>
                          <a:ea typeface="Times New Roman"/>
                          <a:cs typeface="Mangal"/>
                        </a:rPr>
                        <a:t> Entrepreneur procure raw materials and other inputs for production</a:t>
                      </a:r>
                      <a:endParaRPr lang="en-US" sz="1800" dirty="0">
                        <a:latin typeface="Calibri"/>
                        <a:ea typeface="Calibri"/>
                        <a:cs typeface="Mangal"/>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800" dirty="0" smtClean="0">
                          <a:solidFill>
                            <a:srgbClr val="000000"/>
                          </a:solidFill>
                          <a:latin typeface="Times New Roman"/>
                          <a:ea typeface="Times New Roman"/>
                          <a:cs typeface="Mangal"/>
                        </a:rPr>
                        <a:t> Enterprise utilize the raw material and other inputs in the process of production</a:t>
                      </a:r>
                      <a:endParaRPr lang="en-US" sz="1800" dirty="0">
                        <a:latin typeface="Calibri"/>
                        <a:ea typeface="Calibri"/>
                        <a:cs typeface="Mangal"/>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52400" y="152400"/>
          <a:ext cx="8839200" cy="5818247"/>
        </p:xfrm>
        <a:graphic>
          <a:graphicData uri="http://schemas.openxmlformats.org/drawingml/2006/table">
            <a:tbl>
              <a:tblPr/>
              <a:tblGrid>
                <a:gridCol w="4191000"/>
                <a:gridCol w="4648200"/>
              </a:tblGrid>
              <a:tr h="589964">
                <a:tc>
                  <a:txBody>
                    <a:bodyPr/>
                    <a:lstStyle/>
                    <a:p>
                      <a:pPr marL="0" marR="0" algn="just">
                        <a:lnSpc>
                          <a:spcPct val="150000"/>
                        </a:lnSpc>
                        <a:spcBef>
                          <a:spcPts val="0"/>
                        </a:spcBef>
                        <a:spcAft>
                          <a:spcPts val="0"/>
                        </a:spcAft>
                      </a:pPr>
                      <a:r>
                        <a:rPr lang="en-US" sz="2000" b="1" dirty="0">
                          <a:solidFill>
                            <a:srgbClr val="000000"/>
                          </a:solidFill>
                          <a:latin typeface="Times New Roman"/>
                          <a:ea typeface="Times New Roman"/>
                          <a:cs typeface="Mangal"/>
                        </a:rPr>
                        <a:t> Entrepreneur</a:t>
                      </a:r>
                      <a:endParaRPr lang="en-US" sz="2000" dirty="0">
                        <a:latin typeface="Calibri"/>
                        <a:ea typeface="Calibri"/>
                        <a:cs typeface="Mangal"/>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2000" b="1" dirty="0">
                          <a:solidFill>
                            <a:srgbClr val="000000"/>
                          </a:solidFill>
                          <a:latin typeface="Times New Roman"/>
                          <a:ea typeface="Times New Roman"/>
                          <a:cs typeface="Mangal"/>
                        </a:rPr>
                        <a:t> Manager</a:t>
                      </a:r>
                      <a:endParaRPr lang="en-US" sz="2000" dirty="0">
                        <a:latin typeface="Calibri"/>
                        <a:ea typeface="Calibri"/>
                        <a:cs typeface="Mangal"/>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6436">
                <a:tc>
                  <a:txBody>
                    <a:bodyPr/>
                    <a:lstStyle/>
                    <a:p>
                      <a:pPr marL="0" marR="0" algn="just">
                        <a:lnSpc>
                          <a:spcPct val="150000"/>
                        </a:lnSpc>
                        <a:spcBef>
                          <a:spcPts val="0"/>
                        </a:spcBef>
                        <a:spcAft>
                          <a:spcPts val="0"/>
                        </a:spcAft>
                      </a:pPr>
                      <a:r>
                        <a:rPr lang="en-US" sz="2000" dirty="0" smtClean="0">
                          <a:solidFill>
                            <a:srgbClr val="000000"/>
                          </a:solidFill>
                          <a:latin typeface="Times New Roman"/>
                          <a:ea typeface="Times New Roman"/>
                          <a:cs typeface="Mangal"/>
                        </a:rPr>
                        <a:t>Entrepreneur is an innovator</a:t>
                      </a:r>
                      <a:endParaRPr lang="en-US" sz="2000" dirty="0">
                        <a:latin typeface="Calibri"/>
                        <a:ea typeface="Calibri"/>
                        <a:cs typeface="Mangal"/>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2000" dirty="0" smtClean="0">
                          <a:solidFill>
                            <a:srgbClr val="000000"/>
                          </a:solidFill>
                          <a:latin typeface="Times New Roman"/>
                          <a:ea typeface="Times New Roman"/>
                          <a:cs typeface="Mangal"/>
                        </a:rPr>
                        <a:t>Manager keeps in managing the business on established  rules policies and procedure</a:t>
                      </a:r>
                      <a:endParaRPr lang="en-US" sz="2000" dirty="0">
                        <a:latin typeface="Calibri"/>
                        <a:ea typeface="Calibri"/>
                        <a:cs typeface="Mangal"/>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9964">
                <a:tc>
                  <a:txBody>
                    <a:bodyPr/>
                    <a:lstStyle/>
                    <a:p>
                      <a:pPr marL="0" marR="0" algn="just">
                        <a:lnSpc>
                          <a:spcPct val="150000"/>
                        </a:lnSpc>
                        <a:spcBef>
                          <a:spcPts val="0"/>
                        </a:spcBef>
                        <a:spcAft>
                          <a:spcPts val="0"/>
                        </a:spcAft>
                      </a:pPr>
                      <a:r>
                        <a:rPr lang="en-US" sz="2000" dirty="0" smtClean="0">
                          <a:solidFill>
                            <a:srgbClr val="000000"/>
                          </a:solidFill>
                          <a:latin typeface="Times New Roman"/>
                          <a:ea typeface="Times New Roman"/>
                          <a:cs typeface="Mangal"/>
                        </a:rPr>
                        <a:t>Entrepreneur is  a moderate risk taker</a:t>
                      </a:r>
                      <a:endParaRPr lang="en-US" sz="2000" dirty="0">
                        <a:latin typeface="Calibri"/>
                        <a:ea typeface="Calibri"/>
                        <a:cs typeface="Mangal"/>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2000" dirty="0" smtClean="0">
                          <a:solidFill>
                            <a:srgbClr val="000000"/>
                          </a:solidFill>
                          <a:latin typeface="Times New Roman"/>
                          <a:ea typeface="Times New Roman"/>
                          <a:cs typeface="Mangal"/>
                        </a:rPr>
                        <a:t>Manager does not undertake this</a:t>
                      </a:r>
                      <a:endParaRPr lang="en-US" sz="2000" dirty="0">
                        <a:latin typeface="Calibri"/>
                        <a:ea typeface="Calibri"/>
                        <a:cs typeface="Mangal"/>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8036">
                <a:tc>
                  <a:txBody>
                    <a:bodyPr/>
                    <a:lstStyle/>
                    <a:p>
                      <a:pPr marL="0" marR="0" algn="just">
                        <a:lnSpc>
                          <a:spcPct val="150000"/>
                        </a:lnSpc>
                        <a:spcBef>
                          <a:spcPts val="0"/>
                        </a:spcBef>
                        <a:spcAft>
                          <a:spcPts val="0"/>
                        </a:spcAft>
                      </a:pPr>
                      <a:r>
                        <a:rPr lang="en-US" sz="2000" dirty="0" smtClean="0">
                          <a:solidFill>
                            <a:srgbClr val="000000"/>
                          </a:solidFill>
                          <a:latin typeface="Times New Roman"/>
                          <a:ea typeface="Times New Roman"/>
                          <a:cs typeface="Mangal"/>
                        </a:rPr>
                        <a:t>Entrepreneur is not guided by the motive of profit  he continuously put his efforts for achieving the goal reward of the entire process in connection</a:t>
                      </a:r>
                      <a:endParaRPr lang="en-US" sz="2000" dirty="0">
                        <a:latin typeface="Calibri"/>
                        <a:ea typeface="Calibri"/>
                        <a:cs typeface="Mangal"/>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2000" dirty="0" smtClean="0">
                          <a:solidFill>
                            <a:srgbClr val="000000"/>
                          </a:solidFill>
                          <a:latin typeface="Times New Roman"/>
                          <a:ea typeface="Times New Roman"/>
                          <a:cs typeface="Mangal"/>
                        </a:rPr>
                        <a:t>Manager is interested in salary his salary is fixed and certain</a:t>
                      </a:r>
                      <a:endParaRPr lang="en-US" sz="2000" dirty="0">
                        <a:latin typeface="Calibri"/>
                        <a:ea typeface="Calibri"/>
                        <a:cs typeface="Mangal"/>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3847">
                <a:tc>
                  <a:txBody>
                    <a:bodyPr/>
                    <a:lstStyle/>
                    <a:p>
                      <a:pPr marL="0" marR="0" algn="just">
                        <a:lnSpc>
                          <a:spcPct val="150000"/>
                        </a:lnSpc>
                        <a:spcBef>
                          <a:spcPts val="0"/>
                        </a:spcBef>
                        <a:spcAft>
                          <a:spcPts val="0"/>
                        </a:spcAft>
                      </a:pPr>
                      <a:r>
                        <a:rPr lang="en-US" sz="2000" dirty="0" smtClean="0">
                          <a:solidFill>
                            <a:srgbClr val="000000"/>
                          </a:solidFill>
                          <a:latin typeface="Times New Roman"/>
                          <a:ea typeface="Times New Roman"/>
                          <a:cs typeface="Mangal"/>
                        </a:rPr>
                        <a:t>Self employed and his own Boss</a:t>
                      </a:r>
                      <a:endParaRPr lang="en-US" sz="2000" dirty="0">
                        <a:latin typeface="Calibri"/>
                        <a:ea typeface="Calibri"/>
                        <a:cs typeface="Mangal"/>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2000" dirty="0" smtClean="0">
                          <a:solidFill>
                            <a:srgbClr val="000000"/>
                          </a:solidFill>
                          <a:latin typeface="Times New Roman"/>
                          <a:ea typeface="Times New Roman"/>
                          <a:cs typeface="Mangal"/>
                        </a:rPr>
                        <a:t>Manager is a salaried person and dependent upon his employee</a:t>
                      </a:r>
                      <a:endParaRPr lang="en-US" sz="2000" dirty="0">
                        <a:latin typeface="Calibri"/>
                        <a:ea typeface="Calibri"/>
                        <a:cs typeface="Mangal"/>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30896</TotalTime>
  <Words>284</Words>
  <Application>Microsoft Office PowerPoint</Application>
  <PresentationFormat>On-screen Show (4:3)</PresentationFormat>
  <Paragraphs>67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Entrepreneurship Development</dc:title>
  <dc:creator>SONY</dc:creator>
  <cp:lastModifiedBy>Dr. Saroj</cp:lastModifiedBy>
  <cp:revision>316</cp:revision>
  <dcterms:created xsi:type="dcterms:W3CDTF">2019-05-03T03:39:45Z</dcterms:created>
  <dcterms:modified xsi:type="dcterms:W3CDTF">2020-09-30T03:15:17Z</dcterms:modified>
</cp:coreProperties>
</file>