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1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685800"/>
            <a:ext cx="7162800" cy="5562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FOOT AND MOUTH DISEASE</a:t>
            </a: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Unit-6(Medicine)                    Dr. Anil Kumar</a:t>
            </a:r>
          </a:p>
          <a:p>
            <a:r>
              <a:rPr lang="en-US" sz="2400" b="1" i="1" dirty="0" smtClean="0">
                <a:solidFill>
                  <a:srgbClr val="002060"/>
                </a:solidFill>
              </a:rPr>
              <a:t>    4</a:t>
            </a:r>
            <a:r>
              <a:rPr lang="en-US" sz="2400" b="1" i="1" baseline="30000" dirty="0" smtClean="0">
                <a:solidFill>
                  <a:srgbClr val="002060"/>
                </a:solidFill>
              </a:rPr>
              <a:t>th</a:t>
            </a:r>
            <a:r>
              <a:rPr lang="en-US" sz="2400" b="1" i="1" dirty="0" smtClean="0">
                <a:solidFill>
                  <a:srgbClr val="002060"/>
                </a:solidFill>
              </a:rPr>
              <a:t> Professional                            Asst. Professor    					       Dept. of VCC</a:t>
            </a:r>
            <a:endParaRPr lang="en-IN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8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9067800" cy="429491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/>
            </a:r>
            <a:br>
              <a:rPr lang="en-IN" sz="2400" b="1" dirty="0" smtClean="0">
                <a:solidFill>
                  <a:srgbClr val="FF0000"/>
                </a:solidFill>
              </a:rPr>
            </a:br>
            <a:r>
              <a:rPr lang="en-IN" sz="2400" b="1" dirty="0" smtClean="0">
                <a:solidFill>
                  <a:srgbClr val="FF0000"/>
                </a:solidFill>
              </a:rPr>
              <a:t>FOOT </a:t>
            </a:r>
            <a:r>
              <a:rPr lang="en-IN" sz="2400" b="1" dirty="0">
                <a:solidFill>
                  <a:srgbClr val="FF0000"/>
                </a:solidFill>
              </a:rPr>
              <a:t>AND MOUTH DISEASE</a:t>
            </a:r>
            <a:br>
              <a:rPr lang="en-IN" sz="2400" b="1" dirty="0">
                <a:solidFill>
                  <a:srgbClr val="FF0000"/>
                </a:solidFill>
              </a:rPr>
            </a:br>
            <a:r>
              <a:rPr lang="en-IN" sz="2400" b="1" dirty="0">
                <a:solidFill>
                  <a:srgbClr val="FF0000"/>
                </a:solidFill>
              </a:rPr>
              <a:t>(</a:t>
            </a:r>
            <a:r>
              <a:rPr lang="en-IN" sz="2400" b="1" dirty="0" err="1">
                <a:solidFill>
                  <a:srgbClr val="FF0000"/>
                </a:solidFill>
              </a:rPr>
              <a:t>Aphthous</a:t>
            </a:r>
            <a:r>
              <a:rPr lang="en-IN" sz="2400" b="1" dirty="0">
                <a:solidFill>
                  <a:srgbClr val="FF0000"/>
                </a:solidFill>
              </a:rPr>
              <a:t> </a:t>
            </a:r>
            <a:r>
              <a:rPr lang="en-IN" sz="2400" b="1" dirty="0" smtClean="0">
                <a:solidFill>
                  <a:srgbClr val="FF0000"/>
                </a:solidFill>
              </a:rPr>
              <a:t>fever)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9436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 smtClean="0"/>
              <a:t>An </a:t>
            </a:r>
            <a:r>
              <a:rPr lang="en-US" sz="2400" dirty="0"/>
              <a:t>acute, febrile, highly contagious disease of almost </a:t>
            </a:r>
            <a:r>
              <a:rPr lang="en-US" sz="2400" dirty="0" smtClean="0"/>
              <a:t>all cloven </a:t>
            </a:r>
            <a:r>
              <a:rPr lang="en-US" sz="2400" dirty="0"/>
              <a:t>hoofed animals (Both domestic and wild animals)characterized by the formation of vesicles (fluid-filled blisters) </a:t>
            </a:r>
            <a:r>
              <a:rPr lang="en-US" sz="2400" dirty="0" smtClean="0"/>
              <a:t>and erosions </a:t>
            </a:r>
            <a:r>
              <a:rPr lang="en-US" sz="2400" dirty="0"/>
              <a:t>in the mouth, nose, teats and </a:t>
            </a:r>
            <a:r>
              <a:rPr lang="en-US" sz="2400" dirty="0" smtClean="0"/>
              <a:t>feet.</a:t>
            </a:r>
          </a:p>
          <a:p>
            <a:pPr algn="just"/>
            <a:r>
              <a:rPr lang="en-US" sz="2400" dirty="0" smtClean="0"/>
              <a:t>high </a:t>
            </a:r>
            <a:r>
              <a:rPr lang="en-US" sz="2400" dirty="0"/>
              <a:t>morbidity and low </a:t>
            </a:r>
            <a:r>
              <a:rPr lang="en-US" sz="2400" dirty="0" smtClean="0"/>
              <a:t>mortality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Etiology: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/>
              <a:t>positive sense, </a:t>
            </a:r>
            <a:r>
              <a:rPr lang="en-US" sz="2400" dirty="0" err="1"/>
              <a:t>ss</a:t>
            </a:r>
            <a:r>
              <a:rPr lang="en-US" sz="2400" dirty="0"/>
              <a:t>-RNA virus. </a:t>
            </a:r>
            <a:endParaRPr lang="en-US" sz="24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7 serotypes </a:t>
            </a:r>
            <a:r>
              <a:rPr lang="en-US" sz="2400" dirty="0"/>
              <a:t>of the virus: Types O, A, C, South African Territories 1, 2 and 3 (SAT-1, -2, -3) </a:t>
            </a:r>
            <a:r>
              <a:rPr lang="en-US" sz="2400" dirty="0" smtClean="0"/>
              <a:t>and Asia-1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India-four </a:t>
            </a:r>
            <a:r>
              <a:rPr lang="en-US" sz="2400" dirty="0"/>
              <a:t>major serotypes, O, A, C and Asia </a:t>
            </a:r>
            <a:r>
              <a:rPr lang="en-US" sz="2400" dirty="0" smtClean="0"/>
              <a:t>1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/>
              <a:t>Infection with one serotype does not confer immunity against </a:t>
            </a:r>
            <a:r>
              <a:rPr lang="en-US" sz="2400" dirty="0" smtClean="0"/>
              <a:t>another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Host: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/>
              <a:t>Cattle </a:t>
            </a:r>
            <a:r>
              <a:rPr lang="en-US" sz="2400" dirty="0" smtClean="0"/>
              <a:t>&gt;pigs &gt;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the disease is rare in sheep and </a:t>
            </a:r>
            <a:r>
              <a:rPr lang="en-US" sz="2400" dirty="0" smtClean="0"/>
              <a:t>goats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400" dirty="0"/>
              <a:t>Horse is </a:t>
            </a:r>
            <a:r>
              <a:rPr lang="en-IN" sz="2400" dirty="0" smtClean="0"/>
              <a:t>refractory to infection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1343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Transmission: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/>
              <a:t>Inhalation </a:t>
            </a:r>
            <a:r>
              <a:rPr lang="en-IN" sz="2400" dirty="0"/>
              <a:t>and aerosol </a:t>
            </a:r>
            <a:r>
              <a:rPr lang="en-IN" sz="2400" dirty="0" smtClean="0"/>
              <a:t>route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Direct </a:t>
            </a:r>
            <a:r>
              <a:rPr lang="en-US" sz="2400" dirty="0"/>
              <a:t>or indirect contact with infected animals such as </a:t>
            </a:r>
            <a:r>
              <a:rPr lang="en-US" sz="2400" dirty="0" smtClean="0"/>
              <a:t>through abraded </a:t>
            </a:r>
            <a:r>
              <a:rPr lang="en-US" sz="2400" dirty="0"/>
              <a:t>skin, conjunctiva, ingestion of contaminated </a:t>
            </a:r>
            <a:r>
              <a:rPr lang="en-US" sz="2400" dirty="0" smtClean="0"/>
              <a:t>garbage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/>
              <a:t>Mechanical transmission may also </a:t>
            </a:r>
            <a:r>
              <a:rPr lang="en-US" sz="2400" dirty="0" smtClean="0"/>
              <a:t>occur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400" dirty="0" smtClean="0"/>
              <a:t>Primary </a:t>
            </a:r>
            <a:r>
              <a:rPr lang="en-IN" sz="2400" dirty="0"/>
              <a:t>bovine tongue epithelium or </a:t>
            </a:r>
            <a:r>
              <a:rPr lang="en-IN" sz="2400" dirty="0" smtClean="0"/>
              <a:t>bovine thyroid </a:t>
            </a:r>
            <a:r>
              <a:rPr lang="en-IN" sz="2400" dirty="0"/>
              <a:t>cells, primary pig kidney, calf kidney and lamb kidney </a:t>
            </a:r>
            <a:r>
              <a:rPr lang="en-IN" sz="2400" dirty="0" smtClean="0"/>
              <a:t>cells are used for propagation.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/>
              <a:t>Cell lines such as Baby Hamster Kidney-21 (BHK-21) and IB-RS-2 cells are highly </a:t>
            </a:r>
            <a:r>
              <a:rPr lang="en-US" sz="2400" dirty="0" smtClean="0"/>
              <a:t>suitable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400" dirty="0" smtClean="0"/>
              <a:t>Experimental animals (</a:t>
            </a:r>
            <a:r>
              <a:rPr lang="en-US" sz="2400" dirty="0"/>
              <a:t>Guinea pigs, suckling mice, hamsters and </a:t>
            </a:r>
            <a:r>
              <a:rPr lang="en-US" sz="2400" dirty="0" smtClean="0"/>
              <a:t>rabbits)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6278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649235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Veterinary Infectious Diseases</a:t>
            </a:r>
            <a:endParaRPr lang="en-IN" b="1" i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496050"/>
            <a:ext cx="19145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33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5486400" cy="6629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Symptoms: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Fall </a:t>
            </a:r>
            <a:r>
              <a:rPr lang="en-US" sz="2400" dirty="0"/>
              <a:t>in milk yield and a high fever (40-410C) </a:t>
            </a:r>
            <a:r>
              <a:rPr lang="en-US" sz="2400" dirty="0" smtClean="0"/>
              <a:t>accompanied by </a:t>
            </a:r>
            <a:r>
              <a:rPr lang="en-US" sz="2400" dirty="0"/>
              <a:t>loss of </a:t>
            </a:r>
            <a:r>
              <a:rPr lang="en-US" sz="2400" dirty="0" smtClean="0"/>
              <a:t>appetite</a:t>
            </a:r>
            <a:r>
              <a:rPr lang="en-US" sz="2400" dirty="0"/>
              <a:t>, depression</a:t>
            </a:r>
            <a:r>
              <a:rPr lang="en-US" sz="2400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Followed </a:t>
            </a:r>
            <a:r>
              <a:rPr lang="en-US" sz="2400" dirty="0"/>
              <a:t>by appearance of painful stomatitis and </a:t>
            </a:r>
            <a:r>
              <a:rPr lang="en-US" sz="2400" dirty="0" smtClean="0"/>
              <a:t>the temperature subsides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Profuse </a:t>
            </a:r>
            <a:r>
              <a:rPr lang="en-US" sz="2400" dirty="0"/>
              <a:t>salivation, the saliva hanging in long, ropy </a:t>
            </a:r>
            <a:r>
              <a:rPr lang="en-US" sz="2400" dirty="0" smtClean="0"/>
              <a:t>strings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400" dirty="0" smtClean="0"/>
              <a:t>Smacking of the lips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400" dirty="0"/>
              <a:t>Vesicles </a:t>
            </a:r>
            <a:r>
              <a:rPr lang="en-IN" sz="2400" dirty="0" smtClean="0"/>
              <a:t>(containing straw </a:t>
            </a:r>
            <a:r>
              <a:rPr lang="en-IN" sz="2400" dirty="0"/>
              <a:t>coloured fluid</a:t>
            </a:r>
            <a:r>
              <a:rPr lang="en-IN" sz="2400" dirty="0" smtClean="0"/>
              <a:t>) </a:t>
            </a:r>
            <a:r>
              <a:rPr lang="en-US" sz="2400" dirty="0" smtClean="0"/>
              <a:t>appear </a:t>
            </a:r>
            <a:r>
              <a:rPr lang="en-US" sz="2400" dirty="0"/>
              <a:t>on the </a:t>
            </a:r>
            <a:r>
              <a:rPr lang="en-US" sz="2400" dirty="0" err="1"/>
              <a:t>buccal</a:t>
            </a:r>
            <a:r>
              <a:rPr lang="en-US" sz="2400" dirty="0"/>
              <a:t> mucosa, dental pad, udder </a:t>
            </a:r>
            <a:r>
              <a:rPr lang="en-US" sz="2400" dirty="0" smtClean="0"/>
              <a:t>and </a:t>
            </a:r>
            <a:r>
              <a:rPr lang="en-US" sz="2400" dirty="0"/>
              <a:t>tongue. feet, particularly in the clefts and on the coronet</a:t>
            </a:r>
            <a:endParaRPr lang="en-I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2875"/>
            <a:ext cx="32004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55" y="2333625"/>
            <a:ext cx="3124200" cy="197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43400"/>
            <a:ext cx="3200400" cy="168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5564" y="5934670"/>
            <a:ext cx="3879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Courtsey</a:t>
            </a:r>
            <a:r>
              <a:rPr lang="en-US" b="1" i="1" dirty="0" smtClean="0"/>
              <a:t>:</a:t>
            </a:r>
            <a:endParaRPr lang="en-IN" b="1" i="1" dirty="0" smtClean="0"/>
          </a:p>
          <a:p>
            <a:r>
              <a:rPr lang="en-IN" b="1" i="1" dirty="0" err="1" smtClean="0"/>
              <a:t>Dr</a:t>
            </a:r>
            <a:r>
              <a:rPr lang="en-IN" b="1" i="1" dirty="0" err="1"/>
              <a:t>.</a:t>
            </a:r>
            <a:r>
              <a:rPr lang="en-IN" b="1" i="1" dirty="0"/>
              <a:t> G. </a:t>
            </a:r>
            <a:r>
              <a:rPr lang="en-IN" b="1" i="1" dirty="0" err="1" smtClean="0"/>
              <a:t>Selvaraju</a:t>
            </a:r>
            <a:r>
              <a:rPr lang="en-IN" b="1" i="1" dirty="0" smtClean="0"/>
              <a:t> and </a:t>
            </a:r>
            <a:r>
              <a:rPr lang="en-IN" b="1" i="1" dirty="0" err="1" smtClean="0"/>
              <a:t>Dr</a:t>
            </a:r>
            <a:r>
              <a:rPr lang="en-IN" b="1" i="1" dirty="0" err="1"/>
              <a:t>.</a:t>
            </a:r>
            <a:r>
              <a:rPr lang="en-IN" b="1" i="1" dirty="0"/>
              <a:t> M. </a:t>
            </a:r>
            <a:r>
              <a:rPr lang="en-IN" b="1" i="1" dirty="0" err="1" smtClean="0"/>
              <a:t>Geetha</a:t>
            </a:r>
            <a:r>
              <a:rPr lang="en-IN" b="1" i="1" dirty="0" smtClean="0"/>
              <a:t>, TANUVAS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37255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629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Sequel: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Anemia</a:t>
            </a:r>
            <a:endParaRPr lang="en-US" sz="2400" dirty="0"/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Over growth </a:t>
            </a:r>
            <a:r>
              <a:rPr lang="en-US" sz="2400" dirty="0"/>
              <a:t>of hair </a:t>
            </a:r>
            <a:endParaRPr lang="en-US" sz="24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dirty="0"/>
              <a:t>L</a:t>
            </a:r>
            <a:r>
              <a:rPr lang="en-US" sz="2400" dirty="0" smtClean="0"/>
              <a:t>ack </a:t>
            </a:r>
            <a:r>
              <a:rPr lang="en-US" sz="2400" dirty="0"/>
              <a:t>of heat tolerance described as </a:t>
            </a:r>
            <a:r>
              <a:rPr lang="en-US" sz="2400" dirty="0" smtClean="0"/>
              <a:t>panting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Myocardial degeneration (</a:t>
            </a:r>
            <a:r>
              <a:rPr lang="en-US" sz="2400" dirty="0" err="1" smtClean="0"/>
              <a:t>Tigroid</a:t>
            </a:r>
            <a:r>
              <a:rPr lang="en-US" sz="2400" dirty="0" smtClean="0"/>
              <a:t> heart)and death in calves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Sheep and goats</a:t>
            </a:r>
          </a:p>
          <a:p>
            <a:pPr marL="0" indent="0" algn="just">
              <a:buNone/>
            </a:pPr>
            <a:r>
              <a:rPr lang="en-US" sz="2400" dirty="0"/>
              <a:t>• </a:t>
            </a:r>
            <a:r>
              <a:rPr lang="en-US" sz="2400" dirty="0" smtClean="0"/>
              <a:t>There is sudden </a:t>
            </a:r>
            <a:r>
              <a:rPr lang="en-US" sz="2400" dirty="0"/>
              <a:t>and acute lameness.</a:t>
            </a:r>
          </a:p>
          <a:p>
            <a:pPr marL="0" indent="0" algn="just">
              <a:buNone/>
            </a:pPr>
            <a:r>
              <a:rPr lang="en-US" sz="2400" dirty="0"/>
              <a:t>• The vesicles </a:t>
            </a:r>
            <a:r>
              <a:rPr lang="en-US" sz="2400" dirty="0" smtClean="0"/>
              <a:t>formed in </a:t>
            </a:r>
            <a:r>
              <a:rPr lang="en-US" sz="2400" dirty="0"/>
              <a:t>the </a:t>
            </a:r>
            <a:r>
              <a:rPr lang="en-US" sz="2400" dirty="0" err="1"/>
              <a:t>interdigital</a:t>
            </a:r>
            <a:r>
              <a:rPr lang="en-US" sz="2400" dirty="0"/>
              <a:t> space </a:t>
            </a:r>
            <a:r>
              <a:rPr lang="en-US" sz="2400" dirty="0" smtClean="0"/>
              <a:t>and rupture </a:t>
            </a:r>
            <a:r>
              <a:rPr lang="en-US" sz="2400" dirty="0"/>
              <a:t>in about 2-3 days.</a:t>
            </a:r>
          </a:p>
          <a:p>
            <a:pPr algn="just"/>
            <a:r>
              <a:rPr lang="en-US" sz="2400" dirty="0"/>
              <a:t>Sometimes, the upper layer of the hoof is lost. </a:t>
            </a:r>
            <a:endParaRPr lang="en-US" sz="2400" dirty="0" smtClean="0"/>
          </a:p>
          <a:p>
            <a:pPr algn="just"/>
            <a:r>
              <a:rPr lang="en-US" sz="2400" dirty="0" smtClean="0"/>
              <a:t>Oral </a:t>
            </a:r>
            <a:r>
              <a:rPr lang="en-US" sz="2400" dirty="0"/>
              <a:t>lesions are rare or </a:t>
            </a:r>
            <a:r>
              <a:rPr lang="en-US" sz="2400" dirty="0" smtClean="0"/>
              <a:t>the tongue may only be affected </a:t>
            </a:r>
            <a:r>
              <a:rPr lang="en-US" sz="2400" dirty="0"/>
              <a:t>and upper palate but there is no </a:t>
            </a:r>
            <a:r>
              <a:rPr lang="en-US" sz="2400" dirty="0" smtClean="0"/>
              <a:t>salivation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Pigs</a:t>
            </a:r>
          </a:p>
          <a:p>
            <a:pPr marL="0" indent="0" algn="just">
              <a:buNone/>
            </a:pPr>
            <a:r>
              <a:rPr lang="en-US" sz="2400" dirty="0"/>
              <a:t>• </a:t>
            </a:r>
            <a:r>
              <a:rPr lang="en-US" sz="2400" dirty="0" smtClean="0"/>
              <a:t>Lesions occur </a:t>
            </a:r>
            <a:r>
              <a:rPr lang="en-US" sz="2400" dirty="0"/>
              <a:t>in the snout and feet and these may rupture to expose large</a:t>
            </a:r>
          </a:p>
          <a:p>
            <a:pPr marL="0" indent="0" algn="just">
              <a:buNone/>
            </a:pPr>
            <a:r>
              <a:rPr lang="en-US" sz="2400" dirty="0"/>
              <a:t>raw surface.</a:t>
            </a:r>
          </a:p>
          <a:p>
            <a:pPr marL="0" indent="0" algn="just">
              <a:buNone/>
            </a:pPr>
            <a:r>
              <a:rPr lang="en-US" sz="2400" dirty="0"/>
              <a:t>• Lameness is the first sign. </a:t>
            </a:r>
            <a:endParaRPr lang="en-US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foot lesions are very painful. </a:t>
            </a:r>
            <a:endParaRPr lang="en-US" sz="2400" dirty="0" smtClean="0"/>
          </a:p>
          <a:p>
            <a:pPr algn="just"/>
            <a:r>
              <a:rPr lang="en-US" sz="2400" dirty="0" smtClean="0"/>
              <a:t>Vesicles </a:t>
            </a:r>
            <a:r>
              <a:rPr lang="en-US" sz="2400" dirty="0"/>
              <a:t>in the mouth are very </a:t>
            </a:r>
            <a:r>
              <a:rPr lang="en-US" sz="2400" dirty="0" smtClean="0"/>
              <a:t>less prominent</a:t>
            </a:r>
            <a:r>
              <a:rPr lang="en-US" sz="2400" dirty="0"/>
              <a:t>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9990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DIAGNOSIS:</a:t>
            </a:r>
          </a:p>
          <a:p>
            <a:r>
              <a:rPr lang="en-US" sz="2400" dirty="0" smtClean="0"/>
              <a:t>Profuse </a:t>
            </a:r>
            <a:r>
              <a:rPr lang="en-US" sz="2400" dirty="0"/>
              <a:t>salivation </a:t>
            </a:r>
            <a:r>
              <a:rPr lang="en-US" sz="2400" dirty="0" smtClean="0"/>
              <a:t>and vesicles </a:t>
            </a:r>
            <a:r>
              <a:rPr lang="en-US" sz="2400" dirty="0"/>
              <a:t>with blanched covering epithelium filled with a clear straw </a:t>
            </a:r>
            <a:r>
              <a:rPr lang="en-US" sz="2400" dirty="0" err="1"/>
              <a:t>colour</a:t>
            </a:r>
            <a:r>
              <a:rPr lang="en-US" sz="2400" dirty="0"/>
              <a:t> fluid </a:t>
            </a:r>
            <a:r>
              <a:rPr lang="en-US" sz="2400" dirty="0" smtClean="0"/>
              <a:t>are pathognomonic.</a:t>
            </a:r>
          </a:p>
          <a:p>
            <a:r>
              <a:rPr lang="en-IN" sz="2400" dirty="0"/>
              <a:t>By Serological </a:t>
            </a:r>
            <a:r>
              <a:rPr lang="en-IN" sz="2400" dirty="0" smtClean="0"/>
              <a:t>tests:</a:t>
            </a:r>
          </a:p>
          <a:p>
            <a:pPr>
              <a:buFont typeface="Wingdings" pitchFamily="2" charset="2"/>
              <a:buChar char="ü"/>
            </a:pPr>
            <a:r>
              <a:rPr lang="en-IN" sz="2400" dirty="0"/>
              <a:t>Complement fixation test (CFT</a:t>
            </a:r>
            <a:r>
              <a:rPr lang="en-IN" sz="2400" dirty="0" smtClean="0"/>
              <a:t>)-To know the type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Enzyme Linked </a:t>
            </a:r>
            <a:r>
              <a:rPr lang="en-US" sz="2400" dirty="0" err="1"/>
              <a:t>Immunosorbent</a:t>
            </a:r>
            <a:r>
              <a:rPr lang="en-US" sz="2400" dirty="0"/>
              <a:t> Assay (ELISA) and Polymerase Chain Reaction (PCR</a:t>
            </a:r>
            <a:r>
              <a:rPr lang="en-US" sz="2400" dirty="0" smtClean="0"/>
              <a:t>)</a:t>
            </a:r>
          </a:p>
          <a:p>
            <a:r>
              <a:rPr lang="en-IN" sz="2400" dirty="0"/>
              <a:t>Mouse </a:t>
            </a:r>
            <a:r>
              <a:rPr lang="en-IN" sz="2400" dirty="0" smtClean="0"/>
              <a:t>inoculation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Differential Diagnosis:</a:t>
            </a:r>
          </a:p>
          <a:p>
            <a:pPr marL="0" indent="0">
              <a:buNone/>
            </a:pP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3886200"/>
            <a:ext cx="8839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90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705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rgbClr val="FF0000"/>
                </a:solidFill>
              </a:rPr>
              <a:t>Control:</a:t>
            </a:r>
          </a:p>
          <a:p>
            <a:pPr algn="just"/>
            <a:r>
              <a:rPr lang="en-US" sz="3100" dirty="0"/>
              <a:t>Spread by air borne </a:t>
            </a:r>
            <a:r>
              <a:rPr lang="en-US" sz="3100" dirty="0" smtClean="0"/>
              <a:t>route-difficult, </a:t>
            </a:r>
            <a:r>
              <a:rPr lang="en-US" sz="3100" dirty="0"/>
              <a:t>but movement of livestock </a:t>
            </a:r>
            <a:r>
              <a:rPr lang="en-US" sz="3100" dirty="0" smtClean="0"/>
              <a:t>is to be stopped</a:t>
            </a:r>
          </a:p>
          <a:p>
            <a:pPr algn="just"/>
            <a:r>
              <a:rPr lang="en-IN" sz="3100" dirty="0" smtClean="0"/>
              <a:t>In non- endemic areas </a:t>
            </a:r>
            <a:r>
              <a:rPr lang="en-US" sz="3100" dirty="0"/>
              <a:t>policy of quarantine, slaughter and </a:t>
            </a:r>
            <a:r>
              <a:rPr lang="en-US" sz="3100" dirty="0" smtClean="0"/>
              <a:t>disinfection is effective and economical.</a:t>
            </a:r>
          </a:p>
          <a:p>
            <a:pPr algn="just"/>
            <a:r>
              <a:rPr lang="en-US" sz="3100" dirty="0"/>
              <a:t>Vaccines may be monovalent, bivalent, trivalent or </a:t>
            </a:r>
            <a:r>
              <a:rPr lang="en-US" sz="3100" dirty="0" smtClean="0"/>
              <a:t>polyvalent</a:t>
            </a:r>
          </a:p>
          <a:p>
            <a:pPr algn="just"/>
            <a:r>
              <a:rPr lang="en-US" sz="3100" dirty="0"/>
              <a:t>two</a:t>
            </a:r>
          </a:p>
          <a:p>
            <a:pPr algn="just"/>
            <a:r>
              <a:rPr lang="en-US" sz="3100" dirty="0" smtClean="0"/>
              <a:t>2 Inoculations are required, at  </a:t>
            </a:r>
            <a:r>
              <a:rPr lang="en-US" sz="3100" dirty="0"/>
              <a:t>2-4 weeks apart, followed by revaccination every 4-12 </a:t>
            </a:r>
            <a:r>
              <a:rPr lang="en-US" sz="3100" dirty="0" smtClean="0"/>
              <a:t>months o achieve good level of </a:t>
            </a:r>
            <a:r>
              <a:rPr lang="en-US" sz="3100" dirty="0" err="1" smtClean="0"/>
              <a:t>immmunity</a:t>
            </a:r>
            <a:r>
              <a:rPr lang="en-US" sz="3100" dirty="0" smtClean="0"/>
              <a:t>.</a:t>
            </a:r>
          </a:p>
          <a:p>
            <a:pPr algn="just"/>
            <a:r>
              <a:rPr lang="en-US" sz="3100" dirty="0"/>
              <a:t>first </a:t>
            </a:r>
            <a:r>
              <a:rPr lang="en-US" sz="3100" dirty="0" smtClean="0"/>
              <a:t>vaccination to calves </a:t>
            </a:r>
            <a:r>
              <a:rPr lang="en-US" sz="3100" dirty="0"/>
              <a:t>is given at the age of 4 months, followed by booster at </a:t>
            </a:r>
            <a:r>
              <a:rPr lang="en-US" sz="3100" dirty="0" smtClean="0"/>
              <a:t>2-4 weeks </a:t>
            </a:r>
            <a:r>
              <a:rPr lang="en-US" sz="3100" dirty="0"/>
              <a:t>interval, revaccination every 6 months or 4-12 months </a:t>
            </a:r>
            <a:r>
              <a:rPr lang="en-US" sz="3100" dirty="0" smtClean="0"/>
              <a:t>once</a:t>
            </a:r>
          </a:p>
          <a:p>
            <a:pPr algn="just"/>
            <a:r>
              <a:rPr lang="en-US" sz="3100" dirty="0"/>
              <a:t>Sheep and pigs vaccinated at 6 months of </a:t>
            </a:r>
            <a:r>
              <a:rPr lang="en-US" sz="3100" dirty="0" smtClean="0"/>
              <a:t>age and the dose is 1/3</a:t>
            </a:r>
            <a:r>
              <a:rPr lang="en-US" sz="3100" baseline="30000" dirty="0" smtClean="0"/>
              <a:t>rd</a:t>
            </a:r>
            <a:r>
              <a:rPr lang="en-US" sz="3100" dirty="0"/>
              <a:t> of </a:t>
            </a:r>
            <a:r>
              <a:rPr lang="en-US" sz="3100" dirty="0" smtClean="0"/>
              <a:t> cattle</a:t>
            </a:r>
          </a:p>
          <a:p>
            <a:pPr algn="just"/>
            <a:r>
              <a:rPr lang="en-US" sz="3100" dirty="0"/>
              <a:t>The first vaccination leads to immunity in ruminants for about 3-6 months. </a:t>
            </a:r>
            <a:r>
              <a:rPr lang="en-US" sz="3100" dirty="0" smtClean="0"/>
              <a:t>Subsequent vaccinations </a:t>
            </a:r>
            <a:r>
              <a:rPr lang="en-US" sz="3100" dirty="0"/>
              <a:t>may give protection for a year in cattle but only about 6 months in sheep.</a:t>
            </a:r>
            <a:endParaRPr lang="en-US" sz="3100" dirty="0" smtClean="0"/>
          </a:p>
          <a:p>
            <a:pPr algn="just"/>
            <a:endParaRPr lang="en-US" sz="3100" dirty="0" smtClean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449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637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 FOOT AND MOUTH DISEASE (Aphthous fever)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 AND MOUTH DISEASE (Aphthous fever)</dc:title>
  <dc:creator>anil kumar</dc:creator>
  <cp:lastModifiedBy>anil kumar</cp:lastModifiedBy>
  <cp:revision>10</cp:revision>
  <dcterms:created xsi:type="dcterms:W3CDTF">2006-08-16T00:00:00Z</dcterms:created>
  <dcterms:modified xsi:type="dcterms:W3CDTF">2020-09-30T10:38:56Z</dcterms:modified>
</cp:coreProperties>
</file>