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3" r:id="rId8"/>
    <p:sldId id="265" r:id="rId9"/>
    <p:sldId id="266" r:id="rId10"/>
    <p:sldId id="267" r:id="rId11"/>
    <p:sldId id="264" r:id="rId12"/>
    <p:sldId id="262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59" d="100"/>
          <a:sy n="59" d="100"/>
        </p:scale>
        <p:origin x="864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40638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20174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364263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205200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36048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38491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44679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34434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47856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731123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79795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9DB0D2-D403-4640-8CD0-514A4BC60023}" type="datetimeFigureOut">
              <a:rPr lang="en-US" smtClean="0"/>
              <a:t>10/12/2020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E4C8349-18F4-4A5E-812E-2BEFCB604D1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8459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298448" y="1432758"/>
            <a:ext cx="9412224" cy="1273865"/>
          </a:xfrm>
          <a:solidFill>
            <a:schemeClr val="accent2"/>
          </a:solidFill>
        </p:spPr>
        <p:txBody>
          <a:bodyPr>
            <a:normAutofit fontScale="90000"/>
          </a:bodyPr>
          <a:lstStyle/>
          <a:p>
            <a:pPr algn="l"/>
            <a:r>
              <a:rPr lang="en-US" sz="4800" b="1" dirty="0"/>
              <a:t>   BIHAR ANIMAL SCIENCES UNIVERSITY</a:t>
            </a:r>
            <a:br>
              <a:rPr lang="en-US" sz="4800" b="1" dirty="0"/>
            </a:br>
            <a:r>
              <a:rPr lang="en-US" sz="4800" b="1" dirty="0"/>
              <a:t>           BIHAR VETERINARY COLLEGE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052445"/>
            <a:ext cx="9144000" cy="3640963"/>
          </a:xfrm>
        </p:spPr>
        <p:txBody>
          <a:bodyPr>
            <a:normAutofit fontScale="40000" lnSpcReduction="20000"/>
          </a:bodyPr>
          <a:lstStyle/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8000" b="1" dirty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Department of Livestock Farm Complex</a:t>
            </a:r>
            <a:endParaRPr lang="en-US" sz="4500" b="1" dirty="0">
              <a:solidFill>
                <a:schemeClr val="accent6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endParaRPr lang="en-US" sz="3800" b="1" dirty="0">
              <a:solidFill>
                <a:schemeClr val="accent6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endParaRPr lang="en-US" sz="2800" dirty="0">
              <a:solidFill>
                <a:srgbClr val="FF0000"/>
              </a:solidFill>
            </a:endParaRP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7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Lecture on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7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Feeding of Farm Animal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7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Date- 10/10/2020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endParaRPr lang="en-US" sz="3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3600" b="1" dirty="0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Dr. </a:t>
            </a:r>
            <a:r>
              <a:rPr lang="en-US" sz="3600" b="1" dirty="0" err="1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Pramod</a:t>
            </a:r>
            <a:r>
              <a:rPr lang="en-US" sz="3600" b="1" dirty="0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Kumar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3600" b="1" dirty="0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Assistant Professor-cum-Jr. Scientist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3600" b="1" dirty="0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Dept. Of Livestock Farm Complex ( Animal Nutrition)</a:t>
            </a:r>
          </a:p>
          <a:p>
            <a:pPr lvl="0">
              <a:lnSpc>
                <a:spcPct val="100000"/>
              </a:lnSpc>
              <a:spcBef>
                <a:spcPct val="20000"/>
              </a:spcBef>
            </a:pPr>
            <a:r>
              <a:rPr lang="en-US" sz="3600" b="1" dirty="0">
                <a:solidFill>
                  <a:schemeClr val="accent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Veterinary College, BASU, Patna-14</a:t>
            </a:r>
          </a:p>
          <a:p>
            <a:endParaRPr lang="en-US" sz="3600" dirty="0">
              <a:solidFill>
                <a:schemeClr val="accent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2" descr="C:\Users\sony\Desktop\BASU related\BASU Sea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1828800" cy="1432759"/>
          </a:xfrm>
          <a:prstGeom prst="rect">
            <a:avLst/>
          </a:prstGeom>
          <a:noFill/>
        </p:spPr>
      </p:pic>
      <p:pic>
        <p:nvPicPr>
          <p:cNvPr id="5" name="Picture 3" descr="C:\Users\sony\Desktop\BASU related\Bihar_Veterinary_College_logo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0668000" y="126941"/>
            <a:ext cx="1371600" cy="13716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35500083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Category of Animals at LFC,BVC, Patna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dirty="0"/>
              <a:t>Cow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Buffalo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Sheep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Goat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Poultry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 err="1"/>
              <a:t>Quial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8781974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3238" y="292608"/>
            <a:ext cx="10940562" cy="6231284"/>
          </a:xfrm>
        </p:spPr>
        <p:txBody>
          <a:bodyPr>
            <a:norm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According to VCI Livestock Farm complex shall have  following animals</a:t>
            </a:r>
            <a:b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1. cattle or Buffalo- 100 animals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2. Sheep and Goat – 50 animals each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3. Piggery – 10 with one male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4. Horse – 02 ( Male- one and Female – one)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5. Camel or regional animal( optional)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6. Fodder Production and Grassland management facility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7. LFC will have – 10 to 20 non productive animals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139396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/>
              <a:t>Avian unit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Poultry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a) Layers -1000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b) Broilers- 1000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Models of Various Systems, Pens,  cages, Runs And Equipment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a) Sample stock of various breeds of poultry and other avian.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b) Hatchery and Chick pens.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c)  Brooders</a:t>
            </a:r>
            <a:b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0940214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015267"/>
          </a:xfrm>
          <a:solidFill>
            <a:schemeClr val="accent2"/>
          </a:solidFill>
        </p:spPr>
        <p:txBody>
          <a:bodyPr/>
          <a:lstStyle/>
          <a:p>
            <a:r>
              <a:rPr lang="en-US" dirty="0"/>
              <a:t>Fodder Production Management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481328"/>
            <a:ext cx="10515600" cy="4695635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1. Minimum 15 acres of land.</a:t>
            </a:r>
          </a:p>
          <a:p>
            <a:pPr marL="0" indent="0">
              <a:buNone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2. The housing should be as per Animal Welfare requirements as per   </a:t>
            </a:r>
            <a:b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the Principles of “Five Freedoms” for animal welfare.</a:t>
            </a:r>
          </a:p>
          <a:p>
            <a:pPr marL="0" indent="0">
              <a:buNone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3.  Farm data room taking care of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a) Pedigree Chart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b) Stock Books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c) Farm Bio-data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d) Balance Sheet</a:t>
            </a:r>
          </a:p>
        </p:txBody>
      </p:sp>
    </p:spTree>
    <p:extLst>
      <p:ext uri="{BB962C8B-B14F-4D97-AF65-F5344CB8AC3E}">
        <p14:creationId xmlns:p14="http://schemas.microsoft.com/office/powerpoint/2010/main" val="204667277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en-US" dirty="0"/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Feeding of Farm Animal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Stage of feeding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1. Feeding of calf for the first three days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2.Feeding of calves up to 3 month of age 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3. Feeding of calves 3-12 months of age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4. Heifer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5. Dairy Animal Feeding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6. Dry/Pregnant animal feeding</a:t>
            </a:r>
          </a:p>
          <a:p>
            <a:pPr marL="0" indent="0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7. Bull feeding</a:t>
            </a:r>
          </a:p>
        </p:txBody>
      </p:sp>
    </p:spTree>
    <p:extLst>
      <p:ext uri="{BB962C8B-B14F-4D97-AF65-F5344CB8AC3E}">
        <p14:creationId xmlns:p14="http://schemas.microsoft.com/office/powerpoint/2010/main" val="62154716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281354"/>
            <a:ext cx="10515600" cy="1028700"/>
          </a:xfrm>
          <a:solidFill>
            <a:schemeClr val="accent2"/>
          </a:solidFill>
        </p:spPr>
        <p:txBody>
          <a:bodyPr>
            <a:normAutofit fontScale="90000"/>
          </a:bodyPr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Feeding of calf for the first three days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600200"/>
            <a:ext cx="10515600" cy="4576764"/>
          </a:xfrm>
        </p:spPr>
        <p:txBody>
          <a:bodyPr/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new born calf should get the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the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first milk of its dam, namely colostrum within 2 hours of its birth.</a:t>
            </a:r>
          </a:p>
          <a:p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Feeding should be continued for the first 3 days @1/10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of body weight in 3 feeds.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Colostrum contain- 17 % protein, Minerals( </a:t>
            </a:r>
            <a:r>
              <a:rPr lang="en-US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ca,P,Mg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Fe) and Vitamins(A, D and E).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If Colostrum is not available – 6 egg white in 1.5 kg milk, 1</a:t>
            </a:r>
            <a:r>
              <a:rPr lang="en-US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feeding</a:t>
            </a:r>
          </a:p>
          <a:p>
            <a:pPr marL="0" indent="0">
              <a:buNone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                  - 5 egg white in 1.5 kg milk, 2</a:t>
            </a:r>
            <a:r>
              <a:rPr lang="en-US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nd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feeding and so on.</a:t>
            </a:r>
          </a:p>
        </p:txBody>
      </p:sp>
    </p:spTree>
    <p:extLst>
      <p:ext uri="{BB962C8B-B14F-4D97-AF65-F5344CB8AC3E}">
        <p14:creationId xmlns:p14="http://schemas.microsoft.com/office/powerpoint/2010/main" val="221387473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9585" y="101357"/>
            <a:ext cx="10515600" cy="1270244"/>
          </a:xfrm>
        </p:spPr>
        <p:txBody>
          <a:bodyPr>
            <a:norm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Feeding Schedule of calves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upto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3 months of age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84345555"/>
              </p:ext>
            </p:extLst>
          </p:nvPr>
        </p:nvGraphicFramePr>
        <p:xfrm>
          <a:off x="589084" y="1292472"/>
          <a:ext cx="10764716" cy="5451228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691179">
                  <a:extLst>
                    <a:ext uri="{9D8B030D-6E8A-4147-A177-3AD203B41FA5}">
                      <a16:colId xmlns:a16="http://schemas.microsoft.com/office/drawing/2014/main" val="3722710672"/>
                    </a:ext>
                  </a:extLst>
                </a:gridCol>
                <a:gridCol w="2691179">
                  <a:extLst>
                    <a:ext uri="{9D8B030D-6E8A-4147-A177-3AD203B41FA5}">
                      <a16:colId xmlns:a16="http://schemas.microsoft.com/office/drawing/2014/main" val="3547110736"/>
                    </a:ext>
                  </a:extLst>
                </a:gridCol>
                <a:gridCol w="2691179">
                  <a:extLst>
                    <a:ext uri="{9D8B030D-6E8A-4147-A177-3AD203B41FA5}">
                      <a16:colId xmlns:a16="http://schemas.microsoft.com/office/drawing/2014/main" val="988295666"/>
                    </a:ext>
                  </a:extLst>
                </a:gridCol>
                <a:gridCol w="2691179">
                  <a:extLst>
                    <a:ext uri="{9D8B030D-6E8A-4147-A177-3AD203B41FA5}">
                      <a16:colId xmlns:a16="http://schemas.microsoft.com/office/drawing/2014/main" val="603412479"/>
                    </a:ext>
                  </a:extLst>
                </a:gridCol>
              </a:tblGrid>
              <a:tr h="394391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Age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Colostrum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Calf Starter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Good quality hay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57779522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1-3 days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Colostrum @1/10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in 3 feeds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46892132"/>
                  </a:ext>
                </a:extLst>
              </a:tr>
              <a:tr h="972469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4-7 days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Whole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@1/10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in 3 feeds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40089211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8-14 days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Whole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@1/10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65993387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15-21 days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Whole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@1/10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A little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 little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92945804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22-35 days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Whole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@1/10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100g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Ad. lib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2761489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Upto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2 months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whole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@1/20</a:t>
                      </a:r>
                      <a:r>
                        <a:rPr lang="en-US" baseline="300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BW </a:t>
                      </a:r>
                      <a:r>
                        <a:rPr lang="en-US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250g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Ad. lib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32656821"/>
                  </a:ext>
                </a:extLst>
              </a:tr>
              <a:tr h="68072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2-3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months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Milk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baseline="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mis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gradually reduced and tapered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500g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Ad. lib</a:t>
                      </a:r>
                    </a:p>
                    <a:p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6916249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0442038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725121"/>
          </a:xfrm>
          <a:solidFill>
            <a:schemeClr val="accent2"/>
          </a:solidFill>
        </p:spPr>
        <p:txBody>
          <a:bodyPr>
            <a:normAutofit/>
          </a:bodyPr>
          <a:lstStyle/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Milk Replacer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76682402"/>
              </p:ext>
            </p:extLst>
          </p:nvPr>
        </p:nvGraphicFramePr>
        <p:xfrm>
          <a:off x="838200" y="1371599"/>
          <a:ext cx="10515600" cy="5462438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5257800">
                  <a:extLst>
                    <a:ext uri="{9D8B030D-6E8A-4147-A177-3AD203B41FA5}">
                      <a16:colId xmlns:a16="http://schemas.microsoft.com/office/drawing/2014/main" val="2345168124"/>
                    </a:ext>
                  </a:extLst>
                </a:gridCol>
                <a:gridCol w="5257800">
                  <a:extLst>
                    <a:ext uri="{9D8B030D-6E8A-4147-A177-3AD203B41FA5}">
                      <a16:colId xmlns:a16="http://schemas.microsoft.com/office/drawing/2014/main" val="1276545190"/>
                    </a:ext>
                  </a:extLst>
                </a:gridCol>
              </a:tblGrid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Dried skim</a:t>
                      </a:r>
                      <a:r>
                        <a:rPr lang="en-US" sz="1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milk </a:t>
                      </a:r>
                      <a:endParaRPr lang="en-US" sz="1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22.50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3270830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Dried</a:t>
                      </a:r>
                      <a:r>
                        <a:rPr lang="en-US" sz="1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whey</a:t>
                      </a:r>
                      <a:endParaRPr lang="en-US" sz="1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4.50</a:t>
                      </a:r>
                      <a:r>
                        <a:rPr lang="en-US" sz="1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kg</a:t>
                      </a:r>
                      <a:endParaRPr lang="en-US" sz="1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60784448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Distillerndried</a:t>
                      </a:r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soluble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6.80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60674077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Oat flour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2.30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01089615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Dried butter milk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4.80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50890483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Dextrose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3.20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00363806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Dicalcium</a:t>
                      </a:r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phosphate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0.90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81637435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Trace minerals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0.23 kg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38362818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Auromycin</a:t>
                      </a:r>
                      <a:endParaRPr lang="en-US" sz="1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2.00g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20207268"/>
                  </a:ext>
                </a:extLst>
              </a:tr>
              <a:tr h="498668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Vitamin 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300000IU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7096140"/>
                  </a:ext>
                </a:extLst>
              </a:tr>
              <a:tr h="496377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Vitamin 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1000000 IU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1316272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35576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95045"/>
          </a:xfrm>
          <a:solidFill>
            <a:schemeClr val="accent2"/>
          </a:solidFill>
        </p:spPr>
        <p:txBody>
          <a:bodyPr/>
          <a:lstStyle/>
          <a:p>
            <a:r>
              <a:rPr lang="en-US" dirty="0"/>
              <a:t>Calf Starter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47371142"/>
              </p:ext>
            </p:extLst>
          </p:nvPr>
        </p:nvGraphicFramePr>
        <p:xfrm>
          <a:off x="838200" y="1825625"/>
          <a:ext cx="10515600" cy="296672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5257800">
                  <a:extLst>
                    <a:ext uri="{9D8B030D-6E8A-4147-A177-3AD203B41FA5}">
                      <a16:colId xmlns:a16="http://schemas.microsoft.com/office/drawing/2014/main" val="4294816246"/>
                    </a:ext>
                  </a:extLst>
                </a:gridCol>
                <a:gridCol w="5257800">
                  <a:extLst>
                    <a:ext uri="{9D8B030D-6E8A-4147-A177-3AD203B41FA5}">
                      <a16:colId xmlns:a16="http://schemas.microsoft.com/office/drawing/2014/main" val="10582522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Crushed barley/maize/sorghum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50-60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6638234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GNC/</a:t>
                      </a:r>
                      <a:r>
                        <a:rPr lang="en-US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Til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cake/other cake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30-20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5543556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Wheat bran/rice bran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6791076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Fish meal/ dried skim milk/meat milk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9604646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Mineral mixture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1.5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3858199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Salt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0.5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3901363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Rovimix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8716851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Aurofac</a:t>
                      </a:r>
                      <a:endParaRPr lang="en-US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20g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28075679"/>
                  </a:ext>
                </a:extLst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931985" y="5257800"/>
            <a:ext cx="42225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Calf starter contain- 20-23 % DCP, 70% TDN</a:t>
            </a:r>
          </a:p>
        </p:txBody>
      </p:sp>
    </p:spTree>
    <p:extLst>
      <p:ext uri="{BB962C8B-B14F-4D97-AF65-F5344CB8AC3E}">
        <p14:creationId xmlns:p14="http://schemas.microsoft.com/office/powerpoint/2010/main" val="117496732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03385" y="650631"/>
            <a:ext cx="5089214" cy="369332"/>
          </a:xfrm>
          <a:prstGeom prst="rect">
            <a:avLst/>
          </a:prstGeom>
          <a:solidFill>
            <a:schemeClr val="accent2"/>
          </a:solidFill>
        </p:spPr>
        <p:txBody>
          <a:bodyPr wrap="none" rtlCol="0">
            <a:spAutoFit/>
          </a:bodyPr>
          <a:lstStyle/>
          <a:p>
            <a:r>
              <a:rPr lang="en-US" dirty="0"/>
              <a:t>Feeding Schedule of calves 3months to 1 year of age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019908" y="1327638"/>
            <a:ext cx="8912986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Green fodder given @ 2 kg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Rising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upto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5 to 6 kg at 6 month of age.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concentrate mixture is given ( CP-22% and TDN-70%)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A) 0.75 kg- 4</a:t>
            </a:r>
            <a:r>
              <a:rPr lang="en-US" sz="2400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month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B) 1kg -5</a:t>
            </a:r>
            <a:r>
              <a:rPr lang="en-US" sz="2400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month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C) 1.5 kg -6</a:t>
            </a:r>
            <a:r>
              <a:rPr lang="en-US" sz="2400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month</a:t>
            </a: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D) after 6</a:t>
            </a:r>
            <a:r>
              <a:rPr lang="en-US" sz="2400" baseline="30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month- 2 kg concentrate mix.( 16% DCP,70% TDN) Given and 15-20 kg green fodder( 500g daily gain)</a:t>
            </a:r>
          </a:p>
        </p:txBody>
      </p:sp>
    </p:spTree>
    <p:extLst>
      <p:ext uri="{BB962C8B-B14F-4D97-AF65-F5344CB8AC3E}">
        <p14:creationId xmlns:p14="http://schemas.microsoft.com/office/powerpoint/2010/main" val="20133704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30254" cy="1325563"/>
          </a:xfrm>
        </p:spPr>
        <p:txBody>
          <a:bodyPr/>
          <a:lstStyle/>
          <a:p>
            <a:r>
              <a:rPr lang="en-US" dirty="0"/>
              <a:t>                           Thanks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142148"/>
            <a:ext cx="10152888" cy="4351338"/>
          </a:xfrm>
        </p:spPr>
      </p:pic>
    </p:spTree>
    <p:extLst>
      <p:ext uri="{BB962C8B-B14F-4D97-AF65-F5344CB8AC3E}">
        <p14:creationId xmlns:p14="http://schemas.microsoft.com/office/powerpoint/2010/main" val="38610958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205</TotalTime>
  <Words>728</Words>
  <Application>Microsoft Office PowerPoint</Application>
  <PresentationFormat>Widescreen</PresentationFormat>
  <Paragraphs>141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Arial</vt:lpstr>
      <vt:lpstr>Calibri</vt:lpstr>
      <vt:lpstr>Calibri Light</vt:lpstr>
      <vt:lpstr>Times New Roman</vt:lpstr>
      <vt:lpstr>Office Theme</vt:lpstr>
      <vt:lpstr>   BIHAR ANIMAL SCIENCES UNIVERSITY            BIHAR VETERINARY COLLEGE</vt:lpstr>
      <vt:lpstr>Category of Animals at LFC,BVC, Patna</vt:lpstr>
      <vt:lpstr>According to VCI Livestock Farm complex shall have  following animals  1. cattle or Buffalo- 100 animals  2. Sheep and Goat – 50 animals each  3. Piggery – 10 with one male  4. Horse – 02 ( Male- one and Female – one)  5. Camel or regional animal( optional)  6. Fodder Production and Grassland management facility  7. LFC will have – 10 to 20 non productive animals</vt:lpstr>
      <vt:lpstr>Avian unit</vt:lpstr>
      <vt:lpstr>Fodder Production Management</vt:lpstr>
      <vt:lpstr> Feeding of Farm Animal</vt:lpstr>
      <vt:lpstr>Feeding of calf for the first three days </vt:lpstr>
      <vt:lpstr>Feeding Schedule of calves upto 3 months of age</vt:lpstr>
      <vt:lpstr>Milk Replacer</vt:lpstr>
      <vt:lpstr>Calf Starter</vt:lpstr>
      <vt:lpstr>PowerPoint Presentation</vt:lpstr>
      <vt:lpstr>                           Thanks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BIHAR ANIMAL SCIENCES UNIVERSITY      BIHAR VETERINARY COLLEGE</dc:title>
  <dc:creator>Administrator</dc:creator>
  <cp:lastModifiedBy>Nirbhay Kumar Mishra</cp:lastModifiedBy>
  <cp:revision>18</cp:revision>
  <dcterms:created xsi:type="dcterms:W3CDTF">2020-10-09T10:16:14Z</dcterms:created>
  <dcterms:modified xsi:type="dcterms:W3CDTF">2020-10-12T08:59:19Z</dcterms:modified>
</cp:coreProperties>
</file>