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5A164-6C5E-465C-9CAE-96D0C2787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B1F04C-17A3-4920-96E8-64B5BDC2F9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BAF39-0C81-49D4-9EE7-18D222629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6024-8029-434B-8A4D-973E3A61DEB8}" type="datetimeFigureOut">
              <a:rPr lang="en-IN" smtClean="0"/>
              <a:t>19-10-2020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C36ED-17B0-4360-9805-5B4A7D7F3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A4738D-A696-4444-BB19-F5387116A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AE2C1-C464-437D-ACCF-6DD7E9F8B0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4570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B0EED-CBA6-4FEC-810D-DB44CB046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6EB56B-6DA7-4DDA-B5C2-1F583B95E1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07CBA-BA8B-4D4E-BCD7-1EFA0F92E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6024-8029-434B-8A4D-973E3A61DEB8}" type="datetimeFigureOut">
              <a:rPr lang="en-IN" smtClean="0"/>
              <a:t>19-10-2020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7AEFF3-1A1A-42B7-A0B2-4A2944B17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B4B53-D84F-4F5E-8C93-EB2DD554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AE2C1-C464-437D-ACCF-6DD7E9F8B0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2012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72191D-D507-4041-8B79-7A6724DD5B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8644B-9910-465D-9B43-F8320E0F0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D8B68-8B46-4822-A045-941F3EDA9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6024-8029-434B-8A4D-973E3A61DEB8}" type="datetimeFigureOut">
              <a:rPr lang="en-IN" smtClean="0"/>
              <a:t>19-10-2020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03617-285D-460B-89E9-315816B48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80D36-71C5-44C9-86A5-3A8774456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AE2C1-C464-437D-ACCF-6DD7E9F8B0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7787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AAD84-2740-4C2C-99EE-5D773B7A1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33B95-E9B0-4919-A86D-B4A53D699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454166-A51F-4D7C-8178-32EFCA39D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6024-8029-434B-8A4D-973E3A61DEB8}" type="datetimeFigureOut">
              <a:rPr lang="en-IN" smtClean="0"/>
              <a:t>19-10-2020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D7EBF-2A8C-43C7-BE66-5E234E14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D9984-D3F6-48FF-A3A7-5C3E6DEEB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AE2C1-C464-437D-ACCF-6DD7E9F8B0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1626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46584-347D-4B82-9E6A-A825C8513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666A1-BDB6-472C-A1DD-4B79FD3AB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BF141-A5A1-456F-9ACE-48F6B6B85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6024-8029-434B-8A4D-973E3A61DEB8}" type="datetimeFigureOut">
              <a:rPr lang="en-IN" smtClean="0"/>
              <a:t>19-10-2020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73F092-E03E-4B4D-86BE-E46A4A30A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E81F4-C812-4EEB-B50B-319E4617A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AE2C1-C464-437D-ACCF-6DD7E9F8B0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506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E6B9C-A2C0-4433-8F95-D789AC059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932A2-B3F2-4868-A971-718C24775A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4A3358-6111-4ADA-BF45-B3BABA865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4306FC-DADD-4B6F-8577-0A7B77A4A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6024-8029-434B-8A4D-973E3A61DEB8}" type="datetimeFigureOut">
              <a:rPr lang="en-IN" smtClean="0"/>
              <a:t>19-10-2020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C67E05-55CD-4431-9C8F-D0C7F4718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A021CF-7F2E-44E7-A929-6BDD84382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AE2C1-C464-437D-ACCF-6DD7E9F8B0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4467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1FF5C-2EB3-426A-AE37-3A74C7CF8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2621F1-F808-4F3F-88B8-A8113049D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F1D9B0-1D8B-4FA6-984E-105D233F44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25E8C4-A0B2-4096-BE2B-A7C9C92AA5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A28FBC-7833-4A9B-9610-BBDB17A9AC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CC4926-588C-4A61-B952-5CD4B829B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6024-8029-434B-8A4D-973E3A61DEB8}" type="datetimeFigureOut">
              <a:rPr lang="en-IN" smtClean="0"/>
              <a:t>19-10-2020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30B249-A8AF-4828-8238-7B23EA6C8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83C301-3B6F-4D5C-B7A1-33A9CA3A8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AE2C1-C464-437D-ACCF-6DD7E9F8B0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9809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1B237-0A0D-4A84-9D39-E94C7C442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FD9799-4D73-4F14-A356-50A251335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6024-8029-434B-8A4D-973E3A61DEB8}" type="datetimeFigureOut">
              <a:rPr lang="en-IN" smtClean="0"/>
              <a:t>19-10-2020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2CEB26-2D78-4517-A322-2B2065BBF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6AD598-28E6-4B34-A141-7CBD0A009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AE2C1-C464-437D-ACCF-6DD7E9F8B0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5714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2434EB-FA0F-4A6A-87E8-18D5E5242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6024-8029-434B-8A4D-973E3A61DEB8}" type="datetimeFigureOut">
              <a:rPr lang="en-IN" smtClean="0"/>
              <a:t>19-10-2020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D701E7-C38E-45BD-8F05-81BD74C2D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12DCC6-D991-48C8-B317-7C45787C6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AE2C1-C464-437D-ACCF-6DD7E9F8B0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2047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6DFD8-3CCD-4821-876B-403EBACD1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56628-BD4C-4858-95F2-4EF5D6FF4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8AA41E-E1AE-4EC4-837E-F4E807532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6C1A0-5971-48E7-8B73-09672B91A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6024-8029-434B-8A4D-973E3A61DEB8}" type="datetimeFigureOut">
              <a:rPr lang="en-IN" smtClean="0"/>
              <a:t>19-10-2020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3E3349-88CA-4EAF-85E9-528AD8D57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5AF2F-1CF9-4B2B-8DB6-E227C522C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AE2C1-C464-437D-ACCF-6DD7E9F8B0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318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BF718-3FAA-4D67-BD62-18493BA02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274B88-8666-4CD0-98A8-890900B39A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161876-4A35-4877-A9D9-9FC668E8B7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E9EEE-D0D2-4D2D-B7D1-A3FAF6E0E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6024-8029-434B-8A4D-973E3A61DEB8}" type="datetimeFigureOut">
              <a:rPr lang="en-IN" smtClean="0"/>
              <a:t>19-10-2020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C6B7A2-A38F-4FBC-B099-981A5DEF5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EA3D3E-5BB5-40FD-8EA9-ACF769EEA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AE2C1-C464-437D-ACCF-6DD7E9F8B0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0821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4EB4CC-8E2D-4F6E-BC2A-FD61A65B8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A3BCE4-9D07-4CC3-B14E-8483F7185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7F5224-8B79-4D58-8797-83974B7A44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96024-8029-434B-8A4D-973E3A61DEB8}" type="datetimeFigureOut">
              <a:rPr lang="en-IN" smtClean="0"/>
              <a:t>19-10-2020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32503-CC42-48D5-A942-F0FD50C728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86E36A-F56B-4011-AF63-5931C2853F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AE2C1-C464-437D-ACCF-6DD7E9F8B0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390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rain&#10;&#10;Description automatically generated">
            <a:extLst>
              <a:ext uri="{FF2B5EF4-FFF2-40B4-BE49-F238E27FC236}">
                <a16:creationId xmlns:a16="http://schemas.microsoft.com/office/drawing/2014/main" id="{2C77F27F-E718-41CD-B760-67DE422C2C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157" b="574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4241E2-6139-4C84-9009-D6B3F7CD9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IN" sz="8000" b="1" dirty="0">
                <a:ln w="19050"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  <a:t>FUEL METABOLISM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D6D651-3ED5-4D1E-90DE-F2AC035829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0720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IN" dirty="0">
                <a:solidFill>
                  <a:srgbClr val="FFFFFF"/>
                </a:solidFill>
              </a:rPr>
              <a:t>VBC-608</a:t>
            </a:r>
          </a:p>
          <a:p>
            <a:r>
              <a:rPr lang="en-IN" sz="2400" dirty="0">
                <a:solidFill>
                  <a:srgbClr val="FFFFFF"/>
                </a:solidFill>
              </a:rPr>
              <a:t>Unit-2</a:t>
            </a:r>
            <a:endParaRPr lang="en-IN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C85C5B-BE64-4189-A2A8-F8FB9C520B10}"/>
              </a:ext>
            </a:extLst>
          </p:cNvPr>
          <p:cNvSpPr txBox="1"/>
          <p:nvPr/>
        </p:nvSpPr>
        <p:spPr>
          <a:xfrm>
            <a:off x="10763794" y="310552"/>
            <a:ext cx="661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chemeClr val="bg1"/>
                </a:solidFill>
              </a:rPr>
              <a:t>P.G.</a:t>
            </a:r>
          </a:p>
        </p:txBody>
      </p:sp>
    </p:spTree>
    <p:extLst>
      <p:ext uri="{BB962C8B-B14F-4D97-AF65-F5344CB8AC3E}">
        <p14:creationId xmlns:p14="http://schemas.microsoft.com/office/powerpoint/2010/main" val="2078047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5000">
              <a:schemeClr val="accent6">
                <a:lumMod val="40000"/>
                <a:lumOff val="6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DA9F3-2502-46AD-9BDF-FC92E14E3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783" y="243206"/>
            <a:ext cx="10691949" cy="756919"/>
          </a:xfrm>
        </p:spPr>
        <p:txBody>
          <a:bodyPr>
            <a:normAutofit fontScale="90000"/>
          </a:bodyPr>
          <a:lstStyle/>
          <a:p>
            <a:r>
              <a:rPr lang="en-US" dirty="0"/>
              <a:t>Metabolic Profile of the Well-Fed (Absorptive) State</a:t>
            </a: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A2A342-20D0-4DF4-9217-73C4D2F04B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7637" y="940054"/>
            <a:ext cx="7536726" cy="590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889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5000">
              <a:schemeClr val="accent6">
                <a:lumMod val="40000"/>
                <a:lumOff val="6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38D66-DF7E-48CC-95B4-9F5DC4CD6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en-US"/>
              <a:t>Metabolic Profile of the Postabsorptive State</a:t>
            </a: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AC27B6-62AD-42F3-B5B6-6C8370266D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7793" y="1219200"/>
            <a:ext cx="7116413" cy="5389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820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5000">
              <a:schemeClr val="accent6">
                <a:lumMod val="40000"/>
                <a:lumOff val="6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4A18922-7C95-4311-8321-D5B4CB7A51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7441" y="794463"/>
            <a:ext cx="6849290" cy="583902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E1D7E30-EB55-424B-84DF-B5B527065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Metabolic Profile of the Postabsorptive State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87392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5000">
              <a:schemeClr val="accent6">
                <a:lumMod val="40000"/>
                <a:lumOff val="6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3527A-7ED1-4E14-8E53-6ED545162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Preferred Fuels in the Well-Fed and Fasting States</a:t>
            </a: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75329A-C562-4872-99BD-1CB91F9502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1051" y="2300286"/>
            <a:ext cx="8334103" cy="385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313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5000">
              <a:schemeClr val="accent6">
                <a:lumMod val="40000"/>
                <a:lumOff val="6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9BCD8-384A-451C-82C6-3EE3AB6BC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1779"/>
          </a:xfrm>
        </p:spPr>
        <p:txBody>
          <a:bodyPr>
            <a:normAutofit fontScale="90000"/>
          </a:bodyPr>
          <a:lstStyle/>
          <a:p>
            <a:r>
              <a:rPr lang="en-IN" dirty="0"/>
              <a:t>Metabolic Interrelationship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6EA5259-8A56-46A6-8F1D-E2E24239102E}"/>
              </a:ext>
            </a:extLst>
          </p:cNvPr>
          <p:cNvGrpSpPr/>
          <p:nvPr/>
        </p:nvGrpSpPr>
        <p:grpSpPr>
          <a:xfrm>
            <a:off x="1528772" y="952129"/>
            <a:ext cx="8173368" cy="5801096"/>
            <a:chOff x="1528772" y="1056904"/>
            <a:chExt cx="8173368" cy="5801096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CD7150E-832D-4D60-95C2-EA02F0BCC0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5465"/>
            <a:stretch/>
          </p:blipFill>
          <p:spPr>
            <a:xfrm>
              <a:off x="1528772" y="1056904"/>
              <a:ext cx="8173368" cy="5801096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D1BA1AF-CDEB-47B0-939A-4ECEFB7AB159}"/>
                </a:ext>
              </a:extLst>
            </p:cNvPr>
            <p:cNvSpPr/>
            <p:nvPr/>
          </p:nvSpPr>
          <p:spPr>
            <a:xfrm>
              <a:off x="1528772" y="1056904"/>
              <a:ext cx="775041" cy="2018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</p:spTree>
    <p:extLst>
      <p:ext uri="{BB962C8B-B14F-4D97-AF65-F5344CB8AC3E}">
        <p14:creationId xmlns:p14="http://schemas.microsoft.com/office/powerpoint/2010/main" val="3606607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5000">
              <a:schemeClr val="accent6">
                <a:lumMod val="40000"/>
                <a:lumOff val="6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8C9A8-4C69-489C-9B60-647C28796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Fuel metabolism : In Brain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46328-EA7B-4B19-B14D-FA3DCEB4A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06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brain represents 2% of total body weight</a:t>
            </a:r>
          </a:p>
          <a:p>
            <a:r>
              <a:rPr lang="en-US" dirty="0"/>
              <a:t>obtains 15% of the cardiac output, uses 20% of total O2, and consumes 25% of the total glucose</a:t>
            </a:r>
          </a:p>
          <a:p>
            <a:r>
              <a:rPr lang="en-US" dirty="0"/>
              <a:t>It consumes about 120 g daily, which corresponds to an energy input of about 420 kcal (1760 kJ), accounting for some 60% of the utilization of glucose by the whole body in the resting state</a:t>
            </a:r>
          </a:p>
          <a:p>
            <a:r>
              <a:rPr lang="en-US" dirty="0"/>
              <a:t>glucose is the primary fuel for the brain</a:t>
            </a:r>
          </a:p>
          <a:p>
            <a:r>
              <a:rPr lang="en-US" dirty="0"/>
              <a:t>glucose uptake into the brain via GLUT 1 and GLUT 3 transporters</a:t>
            </a:r>
          </a:p>
          <a:p>
            <a:r>
              <a:rPr lang="en-US" dirty="0"/>
              <a:t>glycogen levels in the brain are minor, normal function depends upon continuous glucose supply</a:t>
            </a:r>
          </a:p>
          <a:p>
            <a:r>
              <a:rPr lang="en-US" dirty="0"/>
              <a:t>In hypoglycemic conditions, centers in the hypothalamus sense a fall in blood glucose level, and the release of glucagon and epinephrine is triggered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13382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5000">
              <a:schemeClr val="accent6">
                <a:lumMod val="40000"/>
                <a:lumOff val="6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DFC47-148B-48A5-967C-8878A183E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A4535-2B99-4DED-AC4E-41B18BB9B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Fatty acids cannot cross the blood–brain barrier and are therefore not used at all</a:t>
            </a:r>
          </a:p>
          <a:p>
            <a:r>
              <a:rPr lang="en-US" dirty="0"/>
              <a:t>in prolonged fasts does the brain gain the capacity to use ketones for energy, and even then ketones supply only approximately 2/3 of the fuel; the remainder is glucose</a:t>
            </a:r>
          </a:p>
          <a:p>
            <a:r>
              <a:rPr lang="en-US" dirty="0"/>
              <a:t>Much of the energy, estimates suggest from 60% to 70%, is used to power transport mechanisms that maintain the Na+-K+ membrane potential required for the transmission of the nerve impulses</a:t>
            </a:r>
          </a:p>
          <a:p>
            <a:r>
              <a:rPr lang="en-US" dirty="0"/>
              <a:t>Overall, glucose metabolism remains unchanged during mental activity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10821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5000">
              <a:schemeClr val="accent6">
                <a:lumMod val="40000"/>
                <a:lumOff val="6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B460F-CC2A-4980-933B-F562A62E0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4917F-D507-45DE-A0C7-27461273F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GLUT3 has a low value of K</a:t>
            </a:r>
            <a:r>
              <a:rPr lang="en-US" baseline="-25000" dirty="0"/>
              <a:t>M</a:t>
            </a:r>
            <a:r>
              <a:rPr lang="en-US" dirty="0"/>
              <a:t> for glucose (1.6 mM), which means that it is saturated under most conditions</a:t>
            </a:r>
          </a:p>
          <a:p>
            <a:r>
              <a:rPr lang="en-US" dirty="0"/>
              <a:t>the brain is usually provided with a constant supply of glucose</a:t>
            </a:r>
          </a:p>
          <a:p>
            <a:r>
              <a:rPr lang="en-US" dirty="0"/>
              <a:t>danger point is reached when the plasma-glucose level drops below about 2.2 mM (39.6 mg/dl) and thus approaches the KM value of GLUT3</a:t>
            </a:r>
          </a:p>
          <a:p>
            <a:endParaRPr lang="en-US" dirty="0"/>
          </a:p>
          <a:p>
            <a:r>
              <a:rPr lang="en-US" dirty="0"/>
              <a:t>Fatty acids do not serve as fuel for the brain, because they are bound to albumin in plasma and so do not traverse the blood-brain barrier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90371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353</Words>
  <Application>Microsoft Office PowerPoint</Application>
  <PresentationFormat>Widescreen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FUEL METABOLISM</vt:lpstr>
      <vt:lpstr>Metabolic Profile of the Well-Fed (Absorptive) State</vt:lpstr>
      <vt:lpstr>Metabolic Profile of the Postabsorptive State</vt:lpstr>
      <vt:lpstr>Metabolic Profile of the Postabsorptive State</vt:lpstr>
      <vt:lpstr>Preferred Fuels in the Well-Fed and Fasting States</vt:lpstr>
      <vt:lpstr>Metabolic Interrelationship</vt:lpstr>
      <vt:lpstr>Fuel metabolism : In Brain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FUEL METABOLISM</dc:title>
  <dc:creator>ani.gatz1 ani.gatz1</dc:creator>
  <cp:lastModifiedBy>ani.gatz1 ani.gatz1</cp:lastModifiedBy>
  <cp:revision>7</cp:revision>
  <dcterms:created xsi:type="dcterms:W3CDTF">2020-10-19T08:13:19Z</dcterms:created>
  <dcterms:modified xsi:type="dcterms:W3CDTF">2020-10-19T08:39:54Z</dcterms:modified>
</cp:coreProperties>
</file>