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5" r:id="rId4"/>
    <p:sldId id="266" r:id="rId5"/>
    <p:sldId id="262" r:id="rId6"/>
    <p:sldId id="267" r:id="rId7"/>
    <p:sldId id="268" r:id="rId8"/>
    <p:sldId id="263" r:id="rId9"/>
    <p:sldId id="257" r:id="rId10"/>
    <p:sldId id="264" r:id="rId11"/>
    <p:sldId id="258" r:id="rId12"/>
    <p:sldId id="271" r:id="rId13"/>
    <p:sldId id="259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A2EC7FA-83B4-495F-9CB2-135579705755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C12B7B5-3265-4EEB-922E-D17A868F1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6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C7FA-83B4-495F-9CB2-135579705755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B7B5-3265-4EEB-922E-D17A868F1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2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2EC7FA-83B4-495F-9CB2-135579705755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C12B7B5-3265-4EEB-922E-D17A868F1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18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2EC7FA-83B4-495F-9CB2-135579705755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C12B7B5-3265-4EEB-922E-D17A868F12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1557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2EC7FA-83B4-495F-9CB2-135579705755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C12B7B5-3265-4EEB-922E-D17A868F1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47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C7FA-83B4-495F-9CB2-135579705755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B7B5-3265-4EEB-922E-D17A868F1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48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C7FA-83B4-495F-9CB2-135579705755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B7B5-3265-4EEB-922E-D17A868F1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35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C7FA-83B4-495F-9CB2-135579705755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B7B5-3265-4EEB-922E-D17A868F1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76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2EC7FA-83B4-495F-9CB2-135579705755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C12B7B5-3265-4EEB-922E-D17A868F1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2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C7FA-83B4-495F-9CB2-135579705755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B7B5-3265-4EEB-922E-D17A868F1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8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2EC7FA-83B4-495F-9CB2-135579705755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C12B7B5-3265-4EEB-922E-D17A868F1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5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C7FA-83B4-495F-9CB2-135579705755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B7B5-3265-4EEB-922E-D17A868F1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0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C7FA-83B4-495F-9CB2-135579705755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B7B5-3265-4EEB-922E-D17A868F1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4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C7FA-83B4-495F-9CB2-135579705755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B7B5-3265-4EEB-922E-D17A868F1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9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C7FA-83B4-495F-9CB2-135579705755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B7B5-3265-4EEB-922E-D17A868F1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4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C7FA-83B4-495F-9CB2-135579705755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B7B5-3265-4EEB-922E-D17A868F1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54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C7FA-83B4-495F-9CB2-135579705755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B7B5-3265-4EEB-922E-D17A868F1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4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EC7FA-83B4-495F-9CB2-135579705755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2B7B5-3265-4EEB-922E-D17A868F1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438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891" y="470263"/>
            <a:ext cx="11996057" cy="2074022"/>
          </a:xfrm>
        </p:spPr>
        <p:txBody>
          <a:bodyPr>
            <a:normAutofit/>
          </a:bodyPr>
          <a:lstStyle/>
          <a:p>
            <a:r>
              <a:rPr lang="en-US" u="sng" spc="300" dirty="0" smtClean="0">
                <a:latin typeface=".VnBahamasBH" panose="020BE200000000000000" pitchFamily="34" charset="0"/>
              </a:rPr>
              <a:t>GENERAL SYSTEMIC STATES</a:t>
            </a:r>
            <a:r>
              <a:rPr lang="en-US" spc="300" dirty="0" smtClean="0">
                <a:latin typeface=".VnBahamasBH" panose="020BE200000000000000" pitchFamily="34" charset="0"/>
              </a:rPr>
              <a:t/>
            </a:r>
            <a:br>
              <a:rPr lang="en-US" spc="300" dirty="0" smtClean="0">
                <a:latin typeface=".VnBahamasBH" panose="020BE200000000000000" pitchFamily="34" charset="0"/>
              </a:rPr>
            </a:br>
            <a:r>
              <a:rPr lang="en-US" sz="4400" dirty="0" smtClean="0">
                <a:latin typeface=".VnAristote" panose="020B7200000000000000" pitchFamily="34" charset="0"/>
              </a:rPr>
              <a:t>(HORSES)</a:t>
            </a:r>
            <a:endParaRPr lang="en-US" sz="4400" dirty="0">
              <a:latin typeface=".VnAristote" panose="020B7200000000000000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51520" y="4873173"/>
            <a:ext cx="3722914" cy="1227182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Prepared by: Dr. Pinky Rani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M.V.Sc. (Veterinary Medicine)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2594" y="3500846"/>
            <a:ext cx="50553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Guided by:-</a:t>
            </a:r>
            <a:r>
              <a:rPr lang="en-US" sz="24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Dr. Bipin Kumar</a:t>
            </a:r>
          </a:p>
          <a:p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         (A.Professor)</a:t>
            </a:r>
          </a:p>
          <a:p>
            <a:r>
              <a:rPr lang="en-US" sz="2400" b="1" dirty="0" smtClean="0">
                <a:solidFill>
                  <a:srgbClr val="92D050"/>
                </a:solidFill>
              </a:rPr>
              <a:t>Department of Veterinary Medicine</a:t>
            </a:r>
          </a:p>
          <a:p>
            <a:r>
              <a:rPr lang="en-US" sz="2400" b="1" dirty="0">
                <a:solidFill>
                  <a:srgbClr val="92D050"/>
                </a:solidFill>
              </a:rPr>
              <a:t>Bihar Veterinary College</a:t>
            </a:r>
          </a:p>
          <a:p>
            <a:endParaRPr lang="en-US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22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103" y="620681"/>
            <a:ext cx="8869680" cy="920736"/>
          </a:xfrm>
        </p:spPr>
        <p:txBody>
          <a:bodyPr>
            <a:noAutofit/>
          </a:bodyPr>
          <a:lstStyle/>
          <a:p>
            <a:r>
              <a:rPr lang="en-US" sz="4800" b="1" u="sng" spc="6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ahamasBH" panose="020BE200000000000000" pitchFamily="34" charset="0"/>
              </a:rPr>
              <a:t>Respiration</a:t>
            </a:r>
            <a:br>
              <a:rPr lang="en-US" sz="4800" b="1" u="sng" spc="6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ahamasBH" panose="020BE200000000000000" pitchFamily="34" charset="0"/>
              </a:rPr>
            </a:br>
            <a:endParaRPr lang="en-US" sz="4800" b="1" u="sng" spc="6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BahamasBH" panose="020BE2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354" y="1541417"/>
            <a:ext cx="10820400" cy="476794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The normal respiratory rate for adult horses is eight to 12 breaths per minute. 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Newborn </a:t>
            </a:r>
            <a:r>
              <a:rPr lang="en-US" sz="3200" b="1" dirty="0">
                <a:solidFill>
                  <a:srgbClr val="FFFF00"/>
                </a:solidFill>
              </a:rPr>
              <a:t>foals have respiratory rates that are 60 to 80 breaths per minute. 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Older </a:t>
            </a:r>
            <a:r>
              <a:rPr lang="en-US" sz="3200" b="1" dirty="0">
                <a:solidFill>
                  <a:srgbClr val="FFFF00"/>
                </a:solidFill>
              </a:rPr>
              <a:t>foals have resting respiratory rates </a:t>
            </a:r>
            <a:r>
              <a:rPr lang="en-US" sz="3200" b="1">
                <a:solidFill>
                  <a:srgbClr val="FFFF00"/>
                </a:solidFill>
              </a:rPr>
              <a:t>from </a:t>
            </a:r>
            <a:r>
              <a:rPr lang="en-US" sz="3200" b="1" dirty="0">
                <a:solidFill>
                  <a:srgbClr val="FFFF00"/>
                </a:solidFill>
              </a:rPr>
              <a:t>2</a:t>
            </a:r>
            <a:r>
              <a:rPr lang="en-US" sz="3200" b="1" smtClean="0">
                <a:solidFill>
                  <a:srgbClr val="FFFF00"/>
                </a:solidFill>
              </a:rPr>
              <a:t>0 </a:t>
            </a:r>
            <a:r>
              <a:rPr lang="en-US" sz="3200" b="1" dirty="0">
                <a:solidFill>
                  <a:srgbClr val="FFFF00"/>
                </a:solidFill>
              </a:rPr>
              <a:t>to 40 breaths per minute. 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r>
              <a:rPr lang="en-US" sz="3200" b="1" u="sng" dirty="0" smtClean="0">
                <a:solidFill>
                  <a:srgbClr val="92D050"/>
                </a:solidFill>
              </a:rPr>
              <a:t>Remember</a:t>
            </a:r>
            <a:r>
              <a:rPr lang="en-US" sz="3200" b="1" u="sng" dirty="0">
                <a:solidFill>
                  <a:srgbClr val="92D050"/>
                </a:solidFill>
              </a:rPr>
              <a:t>, if your horse or foal becomes excited for any reason, the respiratory rate can be temporarily elevated.</a:t>
            </a:r>
          </a:p>
        </p:txBody>
      </p:sp>
    </p:spTree>
    <p:extLst>
      <p:ext uri="{BB962C8B-B14F-4D97-AF65-F5344CB8AC3E}">
        <p14:creationId xmlns:p14="http://schemas.microsoft.com/office/powerpoint/2010/main" val="1447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spc="6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horse’s brain weighs about half that of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human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endParaRPr 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However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the cerebellum is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quite large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endParaRPr 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This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 the part of the brain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that controls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muscle activity and balance. </a:t>
            </a:r>
            <a:endParaRPr 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It gives horses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like all flight animals, the ability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 run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within an hour of being born.</a:t>
            </a:r>
          </a:p>
        </p:txBody>
      </p:sp>
    </p:spTree>
    <p:extLst>
      <p:ext uri="{BB962C8B-B14F-4D97-AF65-F5344CB8AC3E}">
        <p14:creationId xmlns:p14="http://schemas.microsoft.com/office/powerpoint/2010/main" val="57298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1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292" y="241860"/>
            <a:ext cx="8610600" cy="1293028"/>
          </a:xfrm>
        </p:spPr>
        <p:txBody>
          <a:bodyPr/>
          <a:lstStyle/>
          <a:p>
            <a:r>
              <a:rPr lang="en-US" b="1" u="sng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355" y="1613265"/>
            <a:ext cx="11514908" cy="4872446"/>
          </a:xfrm>
        </p:spPr>
        <p:txBody>
          <a:bodyPr>
            <a:normAutofit/>
          </a:bodyPr>
          <a:lstStyle/>
          <a:p>
            <a:r>
              <a:rPr lang="en-US" b="1" dirty="0"/>
              <a:t>The horse has a small stomach and </a:t>
            </a:r>
            <a:r>
              <a:rPr lang="en-US" b="1" dirty="0" smtClean="0"/>
              <a:t>must eat </a:t>
            </a:r>
            <a:r>
              <a:rPr lang="en-US" b="1" dirty="0"/>
              <a:t>continuously to get the nutrition it </a:t>
            </a:r>
            <a:r>
              <a:rPr lang="en-US" b="1" dirty="0" smtClean="0"/>
              <a:t>needs</a:t>
            </a:r>
          </a:p>
          <a:p>
            <a:r>
              <a:rPr lang="en-US" b="1" dirty="0"/>
              <a:t>Horses chew their food well before </a:t>
            </a:r>
            <a:r>
              <a:rPr lang="en-US" b="1" dirty="0" smtClean="0"/>
              <a:t>they swallow </a:t>
            </a:r>
            <a:r>
              <a:rPr lang="en-US" b="1" dirty="0"/>
              <a:t>it. They have grinding teeth </a:t>
            </a:r>
            <a:r>
              <a:rPr lang="en-US" b="1" dirty="0" smtClean="0"/>
              <a:t>which grow </a:t>
            </a:r>
            <a:r>
              <a:rPr lang="en-US" b="1" dirty="0"/>
              <a:t>continuously until old </a:t>
            </a:r>
            <a:r>
              <a:rPr lang="en-US" b="1" dirty="0" smtClean="0"/>
              <a:t>age</a:t>
            </a:r>
          </a:p>
          <a:p>
            <a:r>
              <a:rPr lang="en-US" b="1" dirty="0"/>
              <a:t>The digestive system of a horse is </a:t>
            </a:r>
            <a:r>
              <a:rPr lang="en-US" b="1" dirty="0" smtClean="0"/>
              <a:t>very large</a:t>
            </a:r>
            <a:r>
              <a:rPr lang="en-US" b="1" dirty="0"/>
              <a:t>, with over 65½ ft (20 m) of </a:t>
            </a:r>
            <a:r>
              <a:rPr lang="en-US" b="1" dirty="0" smtClean="0"/>
              <a:t>small intestine </a:t>
            </a:r>
            <a:r>
              <a:rPr lang="en-US" b="1" dirty="0"/>
              <a:t>and 23 ft (7 m) of large </a:t>
            </a:r>
            <a:r>
              <a:rPr lang="en-US" b="1" dirty="0" smtClean="0"/>
              <a:t>intestine. </a:t>
            </a:r>
          </a:p>
          <a:p>
            <a:pPr marL="0" indent="0">
              <a:buNone/>
            </a:pPr>
            <a:r>
              <a:rPr lang="en-US" b="1" dirty="0" smtClean="0"/>
              <a:t> (This </a:t>
            </a:r>
            <a:r>
              <a:rPr lang="en-US" b="1" dirty="0"/>
              <a:t>has two 180° bends, where food </a:t>
            </a:r>
            <a:r>
              <a:rPr lang="en-US" b="1" dirty="0" smtClean="0"/>
              <a:t>can easily </a:t>
            </a:r>
            <a:r>
              <a:rPr lang="en-US" b="1" dirty="0"/>
              <a:t>get stuck and cause </a:t>
            </a:r>
            <a:r>
              <a:rPr lang="en-US" b="1" dirty="0" smtClean="0"/>
              <a:t>colic)</a:t>
            </a:r>
          </a:p>
          <a:p>
            <a:r>
              <a:rPr lang="en-US" b="1" dirty="0"/>
              <a:t>The cecum is found where </a:t>
            </a:r>
            <a:r>
              <a:rPr lang="en-US" b="1" dirty="0" smtClean="0"/>
              <a:t>the large </a:t>
            </a:r>
            <a:r>
              <a:rPr lang="en-US" b="1" dirty="0"/>
              <a:t>and small intestine meet and is a </a:t>
            </a:r>
            <a:r>
              <a:rPr lang="en-US" b="1" dirty="0" smtClean="0"/>
              <a:t>large sac like </a:t>
            </a:r>
            <a:r>
              <a:rPr lang="en-US" b="1" dirty="0"/>
              <a:t>organ, over 3 ft (1 m) long, where </a:t>
            </a:r>
            <a:r>
              <a:rPr lang="en-US" b="1" dirty="0" smtClean="0"/>
              <a:t>the cellulose </a:t>
            </a:r>
            <a:r>
              <a:rPr lang="en-US" b="1" dirty="0"/>
              <a:t>is fermented by gut bacteria</a:t>
            </a:r>
            <a:r>
              <a:rPr lang="en-US" b="1" dirty="0" smtClean="0"/>
              <a:t>.</a:t>
            </a:r>
          </a:p>
          <a:p>
            <a:r>
              <a:rPr lang="en-US" b="1" dirty="0"/>
              <a:t>In comparison </a:t>
            </a:r>
            <a:r>
              <a:rPr lang="en-US" b="1" dirty="0" smtClean="0"/>
              <a:t>to cows</a:t>
            </a:r>
            <a:r>
              <a:rPr lang="en-US" b="1" dirty="0"/>
              <a:t>, horses can also eat more food </a:t>
            </a:r>
            <a:r>
              <a:rPr lang="en-US" b="1" dirty="0" smtClean="0"/>
              <a:t>since it </a:t>
            </a:r>
            <a:r>
              <a:rPr lang="en-US" b="1" dirty="0"/>
              <a:t>takes 48 hours to pass through their </a:t>
            </a:r>
            <a:r>
              <a:rPr lang="en-US" b="1" dirty="0" smtClean="0"/>
              <a:t>gut, compared </a:t>
            </a:r>
            <a:r>
              <a:rPr lang="en-US" b="1" dirty="0"/>
              <a:t>to 70–90 hours in a cow</a:t>
            </a:r>
            <a:r>
              <a:rPr lang="en-US" b="1" dirty="0" smtClean="0"/>
              <a:t>.</a:t>
            </a:r>
          </a:p>
          <a:p>
            <a:r>
              <a:rPr lang="en-US" b="1" dirty="0"/>
              <a:t>Horses cannot vomit, which </a:t>
            </a:r>
            <a:r>
              <a:rPr lang="en-US" b="1" dirty="0" smtClean="0"/>
              <a:t>makes them </a:t>
            </a:r>
            <a:r>
              <a:rPr lang="en-US" b="1" dirty="0"/>
              <a:t>vulnerable to poisons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1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38"/>
            <a:ext cx="12192000" cy="6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8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1" y="1528355"/>
            <a:ext cx="6583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u="sng" spc="600" dirty="0" smtClean="0">
                <a:solidFill>
                  <a:srgbClr val="FFFF00"/>
                </a:solidFill>
                <a:latin typeface=".VnArabiaH" panose="020B7200000000000000" pitchFamily="34" charset="0"/>
              </a:rPr>
              <a:t>THANK YOU</a:t>
            </a:r>
            <a:endParaRPr lang="en-US" sz="6600" b="1" u="sng" spc="600" dirty="0">
              <a:solidFill>
                <a:srgbClr val="FFFF00"/>
              </a:solidFill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6994" y="594556"/>
            <a:ext cx="8331926" cy="1077490"/>
          </a:xfrm>
        </p:spPr>
        <p:txBody>
          <a:bodyPr>
            <a:noAutofit/>
          </a:bodyPr>
          <a:lstStyle/>
          <a:p>
            <a:r>
              <a:rPr lang="en-US" b="1" u="sng" spc="600" dirty="0">
                <a:solidFill>
                  <a:srgbClr val="FF0000"/>
                </a:solidFill>
              </a:rPr>
              <a:t>Temperature</a:t>
            </a:r>
            <a:br>
              <a:rPr lang="en-US" b="1" u="sng" spc="600" dirty="0">
                <a:solidFill>
                  <a:srgbClr val="FF0000"/>
                </a:solidFill>
              </a:rPr>
            </a:br>
            <a:endParaRPr lang="en-US" b="1" u="sng" spc="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096590"/>
            <a:ext cx="10820400" cy="4024125"/>
          </a:xfrm>
        </p:spPr>
        <p:txBody>
          <a:bodyPr>
            <a:normAutofit/>
          </a:bodyPr>
          <a:lstStyle/>
          <a:p>
            <a:r>
              <a:rPr lang="en-US" sz="3200" b="1" dirty="0"/>
              <a:t>The normal rectal temperature of a horse is 99.5 to 101.5°F (37.5 to 38.6ºC). </a:t>
            </a:r>
            <a:endParaRPr lang="en-US" sz="3200" b="1" dirty="0" smtClean="0"/>
          </a:p>
          <a:p>
            <a:r>
              <a:rPr lang="en-US" sz="3200" b="1" dirty="0" smtClean="0"/>
              <a:t>Foals </a:t>
            </a:r>
            <a:r>
              <a:rPr lang="en-US" sz="3200" b="1" dirty="0"/>
              <a:t>less than 1 month of age have a normal temperature of 100.0 to 102.0°F (37.7 to 38.8ºC). </a:t>
            </a:r>
            <a:endParaRPr lang="en-US" sz="3200" b="1" dirty="0" smtClean="0"/>
          </a:p>
          <a:p>
            <a:r>
              <a:rPr lang="en-US" sz="3200" b="1" dirty="0" smtClean="0"/>
              <a:t>Newborn </a:t>
            </a:r>
            <a:r>
              <a:rPr lang="en-US" sz="3200" b="1" dirty="0"/>
              <a:t>foals can easily suffer from hypothermia (low body temperature), so if the foal’s temperature is below 98.0°F (36.6ºC), </a:t>
            </a:r>
          </a:p>
        </p:txBody>
      </p:sp>
    </p:spTree>
    <p:extLst>
      <p:ext uri="{BB962C8B-B14F-4D97-AF65-F5344CB8AC3E}">
        <p14:creationId xmlns:p14="http://schemas.microsoft.com/office/powerpoint/2010/main" val="25220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17" y="1502229"/>
            <a:ext cx="10848704" cy="5029200"/>
          </a:xfrm>
        </p:spPr>
        <p:txBody>
          <a:bodyPr>
            <a:noAutofit/>
          </a:bodyPr>
          <a:lstStyle/>
          <a:p>
            <a:r>
              <a:rPr lang="en-US" sz="3200" b="1" dirty="0"/>
              <a:t>Sick foals are prone to </a:t>
            </a:r>
            <a:r>
              <a:rPr lang="en-US" sz="32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hypothermia</a:t>
            </a:r>
            <a:r>
              <a:rPr lang="en-US" sz="3200" b="1" dirty="0"/>
              <a:t> </a:t>
            </a:r>
            <a:r>
              <a:rPr lang="en-US" sz="3200" b="1" dirty="0" smtClean="0"/>
              <a:t>but cold </a:t>
            </a:r>
            <a:r>
              <a:rPr lang="en-US" sz="3200" b="1" dirty="0"/>
              <a:t>stress can be reduced by </a:t>
            </a:r>
            <a:r>
              <a:rPr lang="en-US" sz="3200" b="1" dirty="0" smtClean="0"/>
              <a:t>good management </a:t>
            </a:r>
            <a:r>
              <a:rPr lang="en-US" sz="3200" b="1" dirty="0"/>
              <a:t>procedures, including </a:t>
            </a:r>
            <a:r>
              <a:rPr lang="en-US" sz="3200" b="1" dirty="0" smtClean="0"/>
              <a:t>the Following :</a:t>
            </a:r>
          </a:p>
          <a:p>
            <a:r>
              <a:rPr lang="en-US" sz="3200" b="1" dirty="0" smtClean="0"/>
              <a:t> </a:t>
            </a:r>
            <a:r>
              <a:rPr lang="en-US" sz="3200" b="1" dirty="0"/>
              <a:t>The foal should be housed in </a:t>
            </a:r>
            <a:r>
              <a:rPr lang="en-US" sz="3200" b="1" dirty="0" smtClean="0"/>
              <a:t>an environment </a:t>
            </a:r>
            <a:r>
              <a:rPr lang="en-US" sz="3200" b="1" dirty="0"/>
              <a:t>with minimal drafts, </a:t>
            </a:r>
            <a:r>
              <a:rPr lang="en-US" sz="3200" b="1" dirty="0" smtClean="0"/>
              <a:t>in which </a:t>
            </a:r>
            <a:r>
              <a:rPr lang="en-US" sz="3200" b="1" dirty="0"/>
              <a:t>the air temperature </a:t>
            </a:r>
            <a:r>
              <a:rPr lang="en-US" sz="3200" b="1" dirty="0" smtClean="0"/>
              <a:t>is controlled </a:t>
            </a:r>
            <a:r>
              <a:rPr lang="en-US" sz="3200" b="1" dirty="0"/>
              <a:t>at a steady value, </a:t>
            </a:r>
            <a:r>
              <a:rPr lang="en-US" sz="3200" b="1" dirty="0" smtClean="0"/>
              <a:t>set according </a:t>
            </a:r>
            <a:r>
              <a:rPr lang="en-US" sz="3200" b="1" dirty="0"/>
              <a:t>to the foal's needs. </a:t>
            </a:r>
            <a:endParaRPr lang="en-US" sz="3200" b="1" dirty="0" smtClean="0"/>
          </a:p>
          <a:p>
            <a:r>
              <a:rPr lang="en-US" sz="3200" b="1" dirty="0" smtClean="0"/>
              <a:t>Air</a:t>
            </a:r>
            <a:r>
              <a:rPr lang="en-US" sz="3200" b="1" dirty="0"/>
              <a:t> </a:t>
            </a:r>
            <a:r>
              <a:rPr lang="en-US" sz="3200" b="1" dirty="0" smtClean="0"/>
              <a:t>temperature </a:t>
            </a:r>
            <a:r>
              <a:rPr lang="en-US" sz="3200" b="1" dirty="0"/>
              <a:t>should be at, or a </a:t>
            </a:r>
            <a:r>
              <a:rPr lang="en-US" sz="3200" b="1" dirty="0" smtClean="0"/>
              <a:t>few degrees </a:t>
            </a:r>
            <a:r>
              <a:rPr lang="en-US" sz="3200" b="1" dirty="0"/>
              <a:t>above, the lower </a:t>
            </a:r>
            <a:r>
              <a:rPr lang="en-US" sz="3200" b="1" dirty="0" smtClean="0"/>
              <a:t>critical temperature</a:t>
            </a:r>
            <a:r>
              <a:rPr lang="en-US" sz="3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8339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166" y="1319348"/>
            <a:ext cx="10783388" cy="4767943"/>
          </a:xfrm>
        </p:spPr>
        <p:txBody>
          <a:bodyPr>
            <a:normAutofit/>
          </a:bodyPr>
          <a:lstStyle/>
          <a:p>
            <a:r>
              <a:rPr lang="en-US" sz="3200" b="1" dirty="0"/>
              <a:t>This temperature </a:t>
            </a:r>
            <a:r>
              <a:rPr lang="en-US" sz="3200" b="1" dirty="0" smtClean="0"/>
              <a:t>may exceed </a:t>
            </a:r>
            <a:r>
              <a:rPr lang="en-US" sz="3200" b="1" dirty="0"/>
              <a:t>24°C for a sick, </a:t>
            </a:r>
            <a:r>
              <a:rPr lang="en-US" sz="3200" b="1" dirty="0" smtClean="0"/>
              <a:t>uncovered, recumbent </a:t>
            </a:r>
            <a:r>
              <a:rPr lang="en-US" sz="3200" b="1" dirty="0"/>
              <a:t>foal. </a:t>
            </a:r>
            <a:endParaRPr lang="en-US" sz="3200" b="1" dirty="0" smtClean="0"/>
          </a:p>
          <a:p>
            <a:r>
              <a:rPr lang="en-US" sz="3200" b="1" dirty="0" smtClean="0"/>
              <a:t>Radiant </a:t>
            </a:r>
            <a:r>
              <a:rPr lang="en-US" sz="3200" b="1" dirty="0"/>
              <a:t>heaters </a:t>
            </a:r>
            <a:r>
              <a:rPr lang="en-US" sz="3200" b="1" dirty="0" smtClean="0"/>
              <a:t>are useful </a:t>
            </a:r>
            <a:r>
              <a:rPr lang="en-US" sz="3200" b="1" dirty="0"/>
              <a:t>but should not be placed </a:t>
            </a:r>
            <a:r>
              <a:rPr lang="en-US" sz="3200" b="1" dirty="0" smtClean="0"/>
              <a:t>too close </a:t>
            </a:r>
            <a:r>
              <a:rPr lang="en-US" sz="3200" b="1" dirty="0"/>
              <a:t>to the foal</a:t>
            </a:r>
          </a:p>
          <a:p>
            <a:r>
              <a:rPr lang="en-US" sz="3200" b="1" dirty="0" smtClean="0"/>
              <a:t> </a:t>
            </a:r>
            <a:r>
              <a:rPr lang="en-US" sz="3200" b="1" dirty="0"/>
              <a:t>Excessive moisture should </a:t>
            </a:r>
            <a:r>
              <a:rPr lang="en-US" sz="3200" b="1" dirty="0" smtClean="0"/>
              <a:t>be removed </a:t>
            </a:r>
            <a:r>
              <a:rPr lang="en-US" sz="3200" b="1" dirty="0"/>
              <a:t>from the foal's hair coat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3614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823" y="751310"/>
            <a:ext cx="6498771" cy="1195056"/>
          </a:xfrm>
        </p:spPr>
        <p:txBody>
          <a:bodyPr>
            <a:noAutofit/>
          </a:bodyPr>
          <a:lstStyle/>
          <a:p>
            <a:r>
              <a:rPr lang="en-US" sz="4400" b="1" u="sng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Pulse</a:t>
            </a:r>
            <a:br>
              <a:rPr lang="en-US" sz="4400" b="1" u="sng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400" b="1" u="sng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The normal heart rate for an adult horse is about 32 to 36 beats per minute. </a:t>
            </a:r>
            <a:endParaRPr lang="en-US" sz="2800" b="1" dirty="0" smtClean="0"/>
          </a:p>
          <a:p>
            <a:r>
              <a:rPr lang="en-US" sz="2800" b="1" dirty="0" smtClean="0"/>
              <a:t>Foal </a:t>
            </a:r>
            <a:r>
              <a:rPr lang="en-US" sz="2800" b="1" dirty="0"/>
              <a:t>heart rates vary depending on age. Newborn foals have a heart rate of between 80 to 100 beats per minute. </a:t>
            </a:r>
            <a:endParaRPr lang="en-US" sz="2800" b="1" dirty="0" smtClean="0"/>
          </a:p>
          <a:p>
            <a:r>
              <a:rPr lang="en-US" sz="2800" b="1" dirty="0" smtClean="0"/>
              <a:t>Foals </a:t>
            </a:r>
            <a:r>
              <a:rPr lang="en-US" sz="2800" b="1" dirty="0"/>
              <a:t>which are a few weeks to a few months of age will have heart rates of 60 to 80 beats per minute</a:t>
            </a:r>
          </a:p>
        </p:txBody>
      </p:sp>
    </p:spTree>
    <p:extLst>
      <p:ext uri="{BB962C8B-B14F-4D97-AF65-F5344CB8AC3E}">
        <p14:creationId xmlns:p14="http://schemas.microsoft.com/office/powerpoint/2010/main" val="48643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914" y="868876"/>
            <a:ext cx="5294811" cy="1293028"/>
          </a:xfrm>
        </p:spPr>
        <p:txBody>
          <a:bodyPr/>
          <a:lstStyle/>
          <a:p>
            <a:r>
              <a:rPr lang="en-US" b="1" u="sng" spc="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</a:t>
            </a:r>
            <a:endParaRPr lang="en-US" b="1" u="sng" spc="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428" y="2769325"/>
            <a:ext cx="10820400" cy="3331794"/>
          </a:xfrm>
        </p:spPr>
        <p:txBody>
          <a:bodyPr>
            <a:normAutofit/>
          </a:bodyPr>
          <a:lstStyle/>
          <a:p>
            <a:r>
              <a:rPr lang="en-US" sz="3200" b="1" dirty="0"/>
              <a:t>A</a:t>
            </a:r>
            <a:r>
              <a:rPr lang="en-US" sz="3200" b="1" dirty="0" smtClean="0"/>
              <a:t>n </a:t>
            </a:r>
            <a:r>
              <a:rPr lang="en-US" sz="3200" b="1" dirty="0"/>
              <a:t>equine that is in a state of shock will appear anxious or agitated, have low or no urine output, may have diarrhea, have a rapid, but weak pulse accompanied by shallow breathing, will sweat profusely and show signs of confusion.</a:t>
            </a:r>
          </a:p>
        </p:txBody>
      </p:sp>
    </p:spTree>
    <p:extLst>
      <p:ext uri="{BB962C8B-B14F-4D97-AF65-F5344CB8AC3E}">
        <p14:creationId xmlns:p14="http://schemas.microsoft.com/office/powerpoint/2010/main" val="6100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685" y="646807"/>
            <a:ext cx="7162800" cy="1293028"/>
          </a:xfrm>
        </p:spPr>
        <p:txBody>
          <a:bodyPr/>
          <a:lstStyle/>
          <a:p>
            <a:r>
              <a:rPr lang="en-US" b="1" u="sng" kern="1500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ENDOTOXEMIA</a:t>
            </a:r>
            <a:endParaRPr lang="en-US" b="1" u="sng" kern="1500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ndotoxemia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occurs when gram negative organisms proliferate in tissues. </a:t>
            </a:r>
            <a:endParaRPr 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Endotoxemia remains the leading cause of death in horses, being intimately involved in the pathogenesis of gastrointestinal disorders that cause colic and neonatal foal septicemia. </a:t>
            </a:r>
            <a:endParaRPr 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Endotoxins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normally present within the bowel, gain access to the blood across damaged intestinal mucosa</a:t>
            </a:r>
          </a:p>
        </p:txBody>
      </p:sp>
    </p:spTree>
    <p:extLst>
      <p:ext uri="{BB962C8B-B14F-4D97-AF65-F5344CB8AC3E}">
        <p14:creationId xmlns:p14="http://schemas.microsoft.com/office/powerpoint/2010/main" val="5477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628" y="627017"/>
            <a:ext cx="9069978" cy="1436914"/>
          </a:xfrm>
        </p:spPr>
        <p:txBody>
          <a:bodyPr>
            <a:normAutofit/>
          </a:bodyPr>
          <a:lstStyle/>
          <a:p>
            <a:r>
              <a:rPr lang="en-US" b="1" i="1" u="sng" dirty="0">
                <a:solidFill>
                  <a:schemeClr val="accent6"/>
                </a:solidFill>
                <a:latin typeface=".VnBlack" panose="020B7200000000000000" pitchFamily="34" charset="0"/>
              </a:rPr>
              <a:t>Capillary Refill Time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Capillary refill time is tested by pressing your finger firmly on the gum above the front incisors and removing it quickly. </a:t>
            </a:r>
            <a:endParaRPr lang="en-US" sz="32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time it takes for the area to turn from white back to pink is the capillary refill time. </a:t>
            </a:r>
            <a:endParaRPr lang="en-US" sz="32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Normal 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refill time is about 2 seconds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72967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72" y="738248"/>
            <a:ext cx="8610600" cy="1293028"/>
          </a:xfrm>
        </p:spPr>
        <p:txBody>
          <a:bodyPr/>
          <a:lstStyle/>
          <a:p>
            <a:r>
              <a:rPr lang="en-US" b="1" u="sng" spc="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 AND LUNGS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194" y="2495006"/>
            <a:ext cx="10496006" cy="402412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 a 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horse, 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of 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around15 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hh (152 cm) that weighs 1,000 lb (450 kg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), the 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heart weighs 10 lb (4.5 kg). </a:t>
            </a:r>
            <a:endParaRPr lang="en-US" sz="32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It 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has 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 resting 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rate of about 30–40 beats per 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minute, during 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which time it pumps up to 64 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pints (40 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liters) of blood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8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482</TotalTime>
  <Words>641</Words>
  <Application>Microsoft Office PowerPoint</Application>
  <PresentationFormat>Widescreen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.VnArabiaH</vt:lpstr>
      <vt:lpstr>.VnAristote</vt:lpstr>
      <vt:lpstr>.VnBahamasBH</vt:lpstr>
      <vt:lpstr>.VnBlack</vt:lpstr>
      <vt:lpstr>Arial</vt:lpstr>
      <vt:lpstr>Century Gothic</vt:lpstr>
      <vt:lpstr>Vapor Trail</vt:lpstr>
      <vt:lpstr>GENERAL SYSTEMIC STATES (HORSES)</vt:lpstr>
      <vt:lpstr>Temperature </vt:lpstr>
      <vt:lpstr>PowerPoint Presentation</vt:lpstr>
      <vt:lpstr>PowerPoint Presentation</vt:lpstr>
      <vt:lpstr>Pulse </vt:lpstr>
      <vt:lpstr>SHOCK</vt:lpstr>
      <vt:lpstr>ENDOTOXEMIA</vt:lpstr>
      <vt:lpstr>Capillary Refill Time </vt:lpstr>
      <vt:lpstr>HEART AND LUNGS</vt:lpstr>
      <vt:lpstr>Respiration </vt:lpstr>
      <vt:lpstr>NERVOUS SYSTEM</vt:lpstr>
      <vt:lpstr>PowerPoint Presentation</vt:lpstr>
      <vt:lpstr>DIGESTION PROCESS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SYSTEMIC STATES (HORSES)</dc:title>
  <dc:creator>Admin</dc:creator>
  <cp:lastModifiedBy>Admin</cp:lastModifiedBy>
  <cp:revision>22</cp:revision>
  <dcterms:created xsi:type="dcterms:W3CDTF">2020-09-22T14:59:11Z</dcterms:created>
  <dcterms:modified xsi:type="dcterms:W3CDTF">2020-09-24T08:31:13Z</dcterms:modified>
</cp:coreProperties>
</file>