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3"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93" d="100"/>
          <a:sy n="93" d="100"/>
        </p:scale>
        <p:origin x="1236" y="4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45EF01-FAF1-404D-9F93-82F8433BEB5A}" type="datetimeFigureOut">
              <a:rPr lang="en-IN" smtClean="0"/>
              <a:t>19-10-2020</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971247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45EF01-FAF1-404D-9F93-82F8433BEB5A}" type="datetimeFigureOut">
              <a:rPr lang="en-IN" smtClean="0"/>
              <a:t>19-10-2020</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1010272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45EF01-FAF1-404D-9F93-82F8433BEB5A}" type="datetimeFigureOut">
              <a:rPr lang="en-IN" smtClean="0"/>
              <a:t>19-10-2020</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1879303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45EF01-FAF1-404D-9F93-82F8433BEB5A}" type="datetimeFigureOut">
              <a:rPr lang="en-IN" smtClean="0"/>
              <a:t>19-10-2020</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4092148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45EF01-FAF1-404D-9F93-82F8433BEB5A}" type="datetimeFigureOut">
              <a:rPr lang="en-IN" smtClean="0"/>
              <a:t>19-10-2020</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672186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45EF01-FAF1-404D-9F93-82F8433BEB5A}" type="datetimeFigureOut">
              <a:rPr lang="en-IN" smtClean="0"/>
              <a:t>19-10-2020</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1824746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45EF01-FAF1-404D-9F93-82F8433BEB5A}" type="datetimeFigureOut">
              <a:rPr lang="en-IN" smtClean="0"/>
              <a:t>19-10-2020</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549353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45EF01-FAF1-404D-9F93-82F8433BEB5A}" type="datetimeFigureOut">
              <a:rPr lang="en-IN" smtClean="0"/>
              <a:t>19-10-2020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533115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45EF01-FAF1-404D-9F93-82F8433BEB5A}" type="datetimeFigureOut">
              <a:rPr lang="en-IN" smtClean="0"/>
              <a:t>19-10-2020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1587244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45EF01-FAF1-404D-9F93-82F8433BEB5A}" type="datetimeFigureOut">
              <a:rPr lang="en-IN" smtClean="0"/>
              <a:t>19-10-2020</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1402259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45EF01-FAF1-404D-9F93-82F8433BEB5A}" type="datetimeFigureOut">
              <a:rPr lang="en-IN" smtClean="0"/>
              <a:t>19-10-2020</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BEB742-5CD1-49FE-96CD-D84E01CFB88E}"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247528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B45EF01-FAF1-404D-9F93-82F8433BEB5A}" type="datetimeFigureOut">
              <a:rPr lang="en-IN" smtClean="0"/>
              <a:t>19-10-2020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4106940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B45EF01-FAF1-404D-9F93-82F8433BEB5A}" type="datetimeFigureOut">
              <a:rPr lang="en-IN" smtClean="0"/>
              <a:t>19-10-2020</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BEB742-5CD1-49FE-96CD-D84E01CFB88E}"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323776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B45EF01-FAF1-404D-9F93-82F8433BEB5A}" type="datetimeFigureOut">
              <a:rPr lang="en-IN" smtClean="0"/>
              <a:t>19-10-2020</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34435394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45EF01-FAF1-404D-9F93-82F8433BEB5A}" type="datetimeFigureOut">
              <a:rPr lang="en-IN" smtClean="0"/>
              <a:t>19-10-2020</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2201636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45EF01-FAF1-404D-9F93-82F8433BEB5A}" type="datetimeFigureOut">
              <a:rPr lang="en-IN" smtClean="0"/>
              <a:t>19-10-2020</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BEB742-5CD1-49FE-96CD-D84E01CFB88E}" type="slidenum">
              <a:rPr lang="en-IN" smtClean="0"/>
              <a:t>‹#›</a:t>
            </a:fld>
            <a:endParaRPr lang="en-IN"/>
          </a:p>
        </p:txBody>
      </p:sp>
    </p:spTree>
    <p:extLst>
      <p:ext uri="{BB962C8B-B14F-4D97-AF65-F5344CB8AC3E}">
        <p14:creationId xmlns:p14="http://schemas.microsoft.com/office/powerpoint/2010/main" val="3572032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B45EF01-FAF1-404D-9F93-82F8433BEB5A}" type="datetimeFigureOut">
              <a:rPr lang="en-IN" smtClean="0"/>
              <a:t>19-10-2020</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2BEB742-5CD1-49FE-96CD-D84E01CFB88E}" type="slidenum">
              <a:rPr lang="en-IN" smtClean="0"/>
              <a:t>‹#›</a:t>
            </a:fld>
            <a:endParaRPr lang="en-IN"/>
          </a:p>
        </p:txBody>
      </p:sp>
    </p:spTree>
    <p:extLst>
      <p:ext uri="{BB962C8B-B14F-4D97-AF65-F5344CB8AC3E}">
        <p14:creationId xmlns:p14="http://schemas.microsoft.com/office/powerpoint/2010/main" val="11538657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4013B7-71C5-4155-BFF0-016FD6C10B1F}"/>
              </a:ext>
            </a:extLst>
          </p:cNvPr>
          <p:cNvSpPr>
            <a:spLocks noGrp="1"/>
          </p:cNvSpPr>
          <p:nvPr>
            <p:ph idx="1"/>
          </p:nvPr>
        </p:nvSpPr>
        <p:spPr/>
        <p:txBody>
          <a:bodyPr/>
          <a:lstStyle/>
          <a:p>
            <a:pPr marL="0" indent="0" algn="ctr">
              <a:buNone/>
            </a:pPr>
            <a:r>
              <a:rPr lang="en-US" sz="2800" dirty="0">
                <a:solidFill>
                  <a:srgbClr val="00B050"/>
                </a:solidFill>
                <a:latin typeface="Times New Roman" panose="02020603050405020304" pitchFamily="18" charset="0"/>
                <a:cs typeface="Times New Roman" panose="02020603050405020304" pitchFamily="18" charset="0"/>
              </a:rPr>
              <a:t>DISEASES OF GI TRACT                  </a:t>
            </a:r>
          </a:p>
          <a:p>
            <a:pPr marL="0" indent="0">
              <a:buNone/>
            </a:pPr>
            <a:r>
              <a:rPr lang="en-US" sz="2800" dirty="0">
                <a:latin typeface="Times New Roman" panose="02020603050405020304" pitchFamily="18" charset="0"/>
                <a:cs typeface="Times New Roman" panose="02020603050405020304" pitchFamily="18" charset="0"/>
              </a:rPr>
              <a:t>				                </a:t>
            </a:r>
            <a:r>
              <a:rPr lang="en-US" sz="2800" dirty="0">
                <a:solidFill>
                  <a:srgbClr val="0070C0"/>
                </a:solidFill>
                <a:latin typeface="Times New Roman" panose="02020603050405020304" pitchFamily="18" charset="0"/>
                <a:cs typeface="Times New Roman" panose="02020603050405020304" pitchFamily="18" charset="0"/>
              </a:rPr>
              <a:t>VMD-603(PG)</a:t>
            </a:r>
          </a:p>
          <a:p>
            <a:pPr marL="0" indent="0" algn="ctr">
              <a:buNone/>
            </a:pPr>
            <a:endParaRPr lang="en-IN" dirty="0">
              <a:latin typeface="Times New Roman" panose="02020603050405020304" pitchFamily="18" charset="0"/>
              <a:cs typeface="Times New Roman" panose="02020603050405020304" pitchFamily="18" charset="0"/>
            </a:endParaRPr>
          </a:p>
          <a:p>
            <a:pPr marL="0" indent="0" algn="ctr">
              <a:buNone/>
            </a:pPr>
            <a:endParaRPr lang="en-IN" dirty="0">
              <a:latin typeface="Times New Roman" panose="02020603050405020304" pitchFamily="18" charset="0"/>
              <a:cs typeface="Times New Roman" panose="02020603050405020304" pitchFamily="18" charset="0"/>
            </a:endParaRPr>
          </a:p>
          <a:p>
            <a:pPr marL="0" indent="0" algn="ctr">
              <a:buNone/>
            </a:pPr>
            <a:r>
              <a:rPr lang="en-IN" sz="2400" dirty="0">
                <a:solidFill>
                  <a:srgbClr val="FF0000"/>
                </a:solidFill>
                <a:latin typeface="Times New Roman" panose="02020603050405020304" pitchFamily="18" charset="0"/>
                <a:cs typeface="Times New Roman" panose="02020603050405020304" pitchFamily="18" charset="0"/>
              </a:rPr>
              <a:t>Dr Bipin Kumar</a:t>
            </a:r>
          </a:p>
          <a:p>
            <a:pPr marL="0" indent="0" algn="ctr">
              <a:buNone/>
            </a:pPr>
            <a:r>
              <a:rPr lang="en-IN" sz="2400" dirty="0">
                <a:solidFill>
                  <a:srgbClr val="0070C0"/>
                </a:solidFill>
                <a:latin typeface="Times New Roman" panose="02020603050405020304" pitchFamily="18" charset="0"/>
                <a:cs typeface="Times New Roman" panose="02020603050405020304" pitchFamily="18" charset="0"/>
              </a:rPr>
              <a:t>Assistant Professor, Veterinary Medicine</a:t>
            </a:r>
          </a:p>
          <a:p>
            <a:pPr marL="0" indent="0" algn="ctr">
              <a:buNone/>
            </a:pPr>
            <a:r>
              <a:rPr lang="en-IN" sz="2400" dirty="0">
                <a:solidFill>
                  <a:srgbClr val="C00000"/>
                </a:solidFill>
                <a:latin typeface="Times New Roman" panose="02020603050405020304" pitchFamily="18" charset="0"/>
                <a:cs typeface="Times New Roman" panose="02020603050405020304" pitchFamily="18" charset="0"/>
              </a:rPr>
              <a:t>BVC, Bihar Animal Sciences University, Patna</a:t>
            </a:r>
            <a:endParaRPr lang="en-US" sz="2400" dirty="0">
              <a:solidFill>
                <a:srgbClr val="C00000"/>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F847CB7-BAE4-4F6B-838D-F3ABAA4239EC}"/>
              </a:ext>
            </a:extLst>
          </p:cNvPr>
          <p:cNvPicPr>
            <a:picLocks noChangeAspect="1"/>
          </p:cNvPicPr>
          <p:nvPr/>
        </p:nvPicPr>
        <p:blipFill>
          <a:blip r:embed="rId2"/>
          <a:srcRect/>
          <a:stretch>
            <a:fillRect/>
          </a:stretch>
        </p:blipFill>
        <p:spPr bwMode="auto">
          <a:xfrm>
            <a:off x="4340260" y="421241"/>
            <a:ext cx="2743200" cy="1066800"/>
          </a:xfrm>
          <a:prstGeom prst="rect">
            <a:avLst/>
          </a:prstGeom>
          <a:noFill/>
          <a:ln w="9525">
            <a:noFill/>
            <a:miter lim="800000"/>
            <a:headEnd/>
            <a:tailEnd/>
          </a:ln>
        </p:spPr>
      </p:pic>
    </p:spTree>
    <p:extLst>
      <p:ext uri="{BB962C8B-B14F-4D97-AF65-F5344CB8AC3E}">
        <p14:creationId xmlns:p14="http://schemas.microsoft.com/office/powerpoint/2010/main" val="41284225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444CB-13D7-4619-B6FB-2306A5145E81}"/>
              </a:ext>
            </a:extLst>
          </p:cNvPr>
          <p:cNvSpPr>
            <a:spLocks noGrp="1"/>
          </p:cNvSpPr>
          <p:nvPr>
            <p:ph type="title"/>
          </p:nvPr>
        </p:nvSpPr>
        <p:spPr/>
        <p:txBody>
          <a:bodyPr>
            <a:normAutofit/>
          </a:bodyPr>
          <a:lstStyle/>
          <a:p>
            <a:pPr algn="ctr"/>
            <a:r>
              <a:rPr lang="en-US" sz="3200" dirty="0">
                <a:solidFill>
                  <a:srgbClr val="C00000"/>
                </a:solidFill>
                <a:latin typeface="Times New Roman" panose="02020603050405020304" pitchFamily="18" charset="0"/>
                <a:cs typeface="Times New Roman" panose="02020603050405020304" pitchFamily="18" charset="0"/>
              </a:rPr>
              <a:t>DISEASES OF GI TRACT</a:t>
            </a:r>
            <a:endParaRPr lang="en-IN" sz="3200" dirty="0">
              <a:solidFill>
                <a:srgbClr val="C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6794C32-BDBB-47A1-9E54-23E116C80F01}"/>
              </a:ext>
            </a:extLst>
          </p:cNvPr>
          <p:cNvSpPr>
            <a:spLocks noGrp="1"/>
          </p:cNvSpPr>
          <p:nvPr>
            <p:ph idx="1"/>
          </p:nvPr>
        </p:nvSpPr>
        <p:spPr/>
        <p:txBody>
          <a:bodyPr>
            <a:normAutofit/>
          </a:bodyPr>
          <a:lstStyle/>
          <a:p>
            <a:r>
              <a:rPr lang="en-IN" sz="2400" dirty="0">
                <a:solidFill>
                  <a:srgbClr val="0070C0"/>
                </a:solidFill>
                <a:latin typeface="Times New Roman" panose="02020603050405020304" pitchFamily="18" charset="0"/>
                <a:cs typeface="Times New Roman" panose="02020603050405020304" pitchFamily="18" charset="0"/>
              </a:rPr>
              <a:t>ORAL CAVITY</a:t>
            </a:r>
          </a:p>
          <a:p>
            <a:r>
              <a:rPr lang="en-US" sz="2400" dirty="0">
                <a:latin typeface="Times New Roman" panose="02020603050405020304" pitchFamily="18" charset="0"/>
                <a:cs typeface="Times New Roman" panose="02020603050405020304" pitchFamily="18" charset="0"/>
              </a:rPr>
              <a:t>Dental disease, </a:t>
            </a:r>
          </a:p>
          <a:p>
            <a:r>
              <a:rPr lang="en-US" sz="2400" dirty="0">
                <a:solidFill>
                  <a:srgbClr val="FF0000"/>
                </a:solidFill>
                <a:latin typeface="Times New Roman" panose="02020603050405020304" pitchFamily="18" charset="0"/>
                <a:cs typeface="Times New Roman" panose="02020603050405020304" pitchFamily="18" charset="0"/>
              </a:rPr>
              <a:t>Foreign bodies, </a:t>
            </a:r>
          </a:p>
          <a:p>
            <a:r>
              <a:rPr lang="en-US" sz="2400" dirty="0">
                <a:latin typeface="Times New Roman" panose="02020603050405020304" pitchFamily="18" charset="0"/>
                <a:cs typeface="Times New Roman" panose="02020603050405020304" pitchFamily="18" charset="0"/>
              </a:rPr>
              <a:t>Neoplasia, </a:t>
            </a:r>
          </a:p>
          <a:p>
            <a:r>
              <a:rPr lang="en-US" sz="2400" dirty="0">
                <a:solidFill>
                  <a:srgbClr val="00B050"/>
                </a:solidFill>
                <a:latin typeface="Times New Roman" panose="02020603050405020304" pitchFamily="18" charset="0"/>
                <a:cs typeface="Times New Roman" panose="02020603050405020304" pitchFamily="18" charset="0"/>
              </a:rPr>
              <a:t>Infectious diseases (mostly vesicular stomatitis), and ulceration from NSAIDs or locally caustic agents.</a:t>
            </a:r>
            <a:endParaRPr lang="en-IN" sz="2400"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66287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ED2C6-B19F-4569-AD17-0D471FD804F2}"/>
              </a:ext>
            </a:extLst>
          </p:cNvPr>
          <p:cNvSpPr>
            <a:spLocks noGrp="1"/>
          </p:cNvSpPr>
          <p:nvPr>
            <p:ph type="title"/>
          </p:nvPr>
        </p:nvSpPr>
        <p:spPr/>
        <p:txBody>
          <a:bodyPr>
            <a:normAutofit/>
          </a:bodyPr>
          <a:lstStyle/>
          <a:p>
            <a:pPr algn="ctr"/>
            <a:r>
              <a:rPr lang="en-US" sz="3200" dirty="0">
                <a:solidFill>
                  <a:srgbClr val="C00000"/>
                </a:solidFill>
                <a:latin typeface="Times New Roman" panose="02020603050405020304" pitchFamily="18" charset="0"/>
                <a:cs typeface="Times New Roman" panose="02020603050405020304" pitchFamily="18" charset="0"/>
              </a:rPr>
              <a:t>Dysphagia</a:t>
            </a:r>
            <a:endParaRPr lang="en-IN" sz="3200" dirty="0">
              <a:solidFill>
                <a:srgbClr val="C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633ECAD-1404-493C-993E-68D4658D311C}"/>
              </a:ext>
            </a:extLst>
          </p:cNvPr>
          <p:cNvSpPr>
            <a:spLocks noGrp="1"/>
          </p:cNvSpPr>
          <p:nvPr>
            <p:ph idx="1"/>
          </p:nvPr>
        </p:nvSpPr>
        <p:spPr/>
        <p:txBody>
          <a:bodyPr>
            <a:noAutofit/>
          </a:bodyPr>
          <a:lstStyle/>
          <a:p>
            <a:pPr algn="just"/>
            <a:r>
              <a:rPr lang="en-US" sz="2400" dirty="0">
                <a:solidFill>
                  <a:srgbClr val="0070C0"/>
                </a:solidFill>
                <a:latin typeface="Times New Roman" panose="02020603050405020304" pitchFamily="18" charset="0"/>
                <a:cs typeface="Times New Roman" panose="02020603050405020304" pitchFamily="18" charset="0"/>
              </a:rPr>
              <a:t>It can be classified anatomically as </a:t>
            </a:r>
            <a:r>
              <a:rPr lang="en-US" sz="2400" dirty="0" err="1">
                <a:solidFill>
                  <a:srgbClr val="0070C0"/>
                </a:solidFill>
                <a:latin typeface="Times New Roman" panose="02020603050405020304" pitchFamily="18" charset="0"/>
                <a:cs typeface="Times New Roman" panose="02020603050405020304" pitchFamily="18" charset="0"/>
              </a:rPr>
              <a:t>prepharyngeal</a:t>
            </a:r>
            <a:r>
              <a:rPr lang="en-US" sz="2400" dirty="0">
                <a:solidFill>
                  <a:srgbClr val="0070C0"/>
                </a:solidFill>
                <a:latin typeface="Times New Roman" panose="02020603050405020304" pitchFamily="18" charset="0"/>
                <a:cs typeface="Times New Roman" panose="02020603050405020304" pitchFamily="18" charset="0"/>
              </a:rPr>
              <a:t>, pharyngeal, or </a:t>
            </a:r>
            <a:r>
              <a:rPr lang="en-US" sz="2400" dirty="0" err="1">
                <a:solidFill>
                  <a:srgbClr val="0070C0"/>
                </a:solidFill>
                <a:latin typeface="Times New Roman" panose="02020603050405020304" pitchFamily="18" charset="0"/>
                <a:cs typeface="Times New Roman" panose="02020603050405020304" pitchFamily="18" charset="0"/>
              </a:rPr>
              <a:t>postpharyngeal</a:t>
            </a:r>
            <a:r>
              <a:rPr lang="en-US" sz="2400" dirty="0">
                <a:solidFill>
                  <a:srgbClr val="0070C0"/>
                </a:solidFill>
                <a:latin typeface="Times New Roman" panose="02020603050405020304" pitchFamily="18" charset="0"/>
                <a:cs typeface="Times New Roman" panose="02020603050405020304" pitchFamily="18" charset="0"/>
              </a:rPr>
              <a:t> (esophageal).</a:t>
            </a:r>
          </a:p>
          <a:p>
            <a:pPr algn="just"/>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Prepharyngeal</a:t>
            </a:r>
            <a:r>
              <a:rPr lang="en-US" sz="2400" dirty="0">
                <a:latin typeface="Times New Roman" panose="02020603050405020304" pitchFamily="18" charset="0"/>
                <a:cs typeface="Times New Roman" panose="02020603050405020304" pitchFamily="18" charset="0"/>
              </a:rPr>
              <a:t> dysphagia is expressed clinically by dropping food (quidding) or water from the mouth, hypersalivation, reluctance to chew, or difficulty in prehension. </a:t>
            </a:r>
          </a:p>
          <a:p>
            <a:pPr algn="just"/>
            <a:r>
              <a:rPr lang="en-US" sz="2400" dirty="0">
                <a:solidFill>
                  <a:srgbClr val="00B050"/>
                </a:solidFill>
                <a:latin typeface="Times New Roman" panose="02020603050405020304" pitchFamily="18" charset="0"/>
                <a:cs typeface="Times New Roman" panose="02020603050405020304" pitchFamily="18" charset="0"/>
              </a:rPr>
              <a:t>Pharyngeal or esophageal dysphagia is characterized predominantly by coughing and nasal discharge consisting of food, water, or saliva. </a:t>
            </a:r>
          </a:p>
          <a:p>
            <a:pPr algn="just"/>
            <a:r>
              <a:rPr lang="en-US" sz="2400" dirty="0">
                <a:latin typeface="Times New Roman" panose="02020603050405020304" pitchFamily="18" charset="0"/>
                <a:cs typeface="Times New Roman" panose="02020603050405020304" pitchFamily="18" charset="0"/>
              </a:rPr>
              <a:t>Dysphagia can be caused by pain, muscular, neurologic, or obstructive disorders. </a:t>
            </a:r>
          </a:p>
          <a:p>
            <a:pPr algn="just"/>
            <a:r>
              <a:rPr lang="en-US" sz="2400" dirty="0">
                <a:solidFill>
                  <a:srgbClr val="FF0000"/>
                </a:solidFill>
                <a:latin typeface="Times New Roman" panose="02020603050405020304" pitchFamily="18" charset="0"/>
                <a:cs typeface="Times New Roman" panose="02020603050405020304" pitchFamily="18" charset="0"/>
              </a:rPr>
              <a:t>Neurologic causes of dysphagia include diseases affecting the forebrain, brainstem, or peripheral cranial nerves controlling prehension (</a:t>
            </a:r>
            <a:r>
              <a:rPr lang="en-US" sz="2400" dirty="0" err="1">
                <a:solidFill>
                  <a:srgbClr val="FF0000"/>
                </a:solidFill>
                <a:latin typeface="Times New Roman" panose="02020603050405020304" pitchFamily="18" charset="0"/>
                <a:cs typeface="Times New Roman" panose="02020603050405020304" pitchFamily="18" charset="0"/>
              </a:rPr>
              <a:t>Vm</a:t>
            </a:r>
            <a:r>
              <a:rPr lang="en-US" sz="2400" dirty="0">
                <a:solidFill>
                  <a:srgbClr val="FF0000"/>
                </a:solidFill>
                <a:latin typeface="Times New Roman" panose="02020603050405020304" pitchFamily="18" charset="0"/>
                <a:cs typeface="Times New Roman" panose="02020603050405020304" pitchFamily="18" charset="0"/>
              </a:rPr>
              <a:t>, Vs, VII, and XII), transfer of the food bolus to the pharynx (Vs and XII), or swallowing (IX and X). </a:t>
            </a:r>
          </a:p>
        </p:txBody>
      </p:sp>
    </p:spTree>
    <p:extLst>
      <p:ext uri="{BB962C8B-B14F-4D97-AF65-F5344CB8AC3E}">
        <p14:creationId xmlns:p14="http://schemas.microsoft.com/office/powerpoint/2010/main" val="391790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56916-7141-4C80-BB7B-EB99A008D55B}"/>
              </a:ext>
            </a:extLst>
          </p:cNvPr>
          <p:cNvSpPr>
            <a:spLocks noGrp="1"/>
          </p:cNvSpPr>
          <p:nvPr>
            <p:ph type="title"/>
          </p:nvPr>
        </p:nvSpPr>
        <p:spPr/>
        <p:txBody>
          <a:bodyPr>
            <a:normAutofit/>
          </a:bodyPr>
          <a:lstStyle/>
          <a:p>
            <a:pPr algn="ctr"/>
            <a:r>
              <a:rPr lang="en-IN" sz="3200" dirty="0">
                <a:solidFill>
                  <a:srgbClr val="C00000"/>
                </a:solidFill>
                <a:latin typeface="Times New Roman" panose="02020603050405020304" pitchFamily="18" charset="0"/>
                <a:cs typeface="Times New Roman" panose="02020603050405020304" pitchFamily="18" charset="0"/>
              </a:rPr>
              <a:t>Sialadenitis</a:t>
            </a:r>
          </a:p>
        </p:txBody>
      </p:sp>
      <p:sp>
        <p:nvSpPr>
          <p:cNvPr id="3" name="Content Placeholder 2">
            <a:extLst>
              <a:ext uri="{FF2B5EF4-FFF2-40B4-BE49-F238E27FC236}">
                <a16:creationId xmlns:a16="http://schemas.microsoft.com/office/drawing/2014/main" id="{F86E2D1C-34F1-4BFA-994A-1862ECE2C004}"/>
              </a:ext>
            </a:extLst>
          </p:cNvPr>
          <p:cNvSpPr>
            <a:spLocks noGrp="1"/>
          </p:cNvSpPr>
          <p:nvPr>
            <p:ph idx="1"/>
          </p:nvPr>
        </p:nvSpPr>
        <p:spPr/>
        <p:txBody>
          <a:bodyPr>
            <a:normAutofit fontScale="92500" lnSpcReduction="10000"/>
          </a:bodyPr>
          <a:lstStyle/>
          <a:p>
            <a:pPr algn="just"/>
            <a:r>
              <a:rPr lang="en-US" dirty="0">
                <a:solidFill>
                  <a:srgbClr val="00B050"/>
                </a:solidFill>
                <a:latin typeface="Times New Roman" panose="02020603050405020304" pitchFamily="18" charset="0"/>
                <a:cs typeface="Times New Roman" panose="02020603050405020304" pitchFamily="18" charset="0"/>
              </a:rPr>
              <a:t>Salivary glands in the horse are paired and include the parotid, mandibular, and </a:t>
            </a:r>
            <a:r>
              <a:rPr lang="en-US" dirty="0" err="1">
                <a:solidFill>
                  <a:srgbClr val="00B050"/>
                </a:solidFill>
                <a:latin typeface="Times New Roman" panose="02020603050405020304" pitchFamily="18" charset="0"/>
                <a:cs typeface="Times New Roman" panose="02020603050405020304" pitchFamily="18" charset="0"/>
              </a:rPr>
              <a:t>polystomatic</a:t>
            </a:r>
            <a:r>
              <a:rPr lang="en-US" dirty="0">
                <a:solidFill>
                  <a:srgbClr val="00B050"/>
                </a:solidFill>
                <a:latin typeface="Times New Roman" panose="02020603050405020304" pitchFamily="18" charset="0"/>
                <a:cs typeface="Times New Roman" panose="02020603050405020304" pitchFamily="18" charset="0"/>
              </a:rPr>
              <a:t> sublingual glands. </a:t>
            </a:r>
          </a:p>
          <a:p>
            <a:pPr algn="just"/>
            <a:r>
              <a:rPr lang="en-US" dirty="0">
                <a:latin typeface="Times New Roman" panose="02020603050405020304" pitchFamily="18" charset="0"/>
                <a:cs typeface="Times New Roman" panose="02020603050405020304" pitchFamily="18" charset="0"/>
              </a:rPr>
              <a:t>The parotid gland is the largest and can secrete saliva at up to 50 ml/minute, with daily secretion up to 12 L in a 500 kg horse. </a:t>
            </a:r>
          </a:p>
          <a:p>
            <a:pPr algn="just"/>
            <a:r>
              <a:rPr lang="en-US" dirty="0">
                <a:solidFill>
                  <a:srgbClr val="FF0000"/>
                </a:solidFill>
                <a:latin typeface="Times New Roman" panose="02020603050405020304" pitchFamily="18" charset="0"/>
                <a:cs typeface="Times New Roman" panose="02020603050405020304" pitchFamily="18" charset="0"/>
              </a:rPr>
              <a:t>Parotid secretion occurs only during mastication and can be blocked with atropine or anesthesia of the oral mucosa. </a:t>
            </a:r>
          </a:p>
          <a:p>
            <a:pPr algn="just"/>
            <a:r>
              <a:rPr lang="en-US" dirty="0">
                <a:latin typeface="Times New Roman" panose="02020603050405020304" pitchFamily="18" charset="0"/>
                <a:cs typeface="Times New Roman" panose="02020603050405020304" pitchFamily="18" charset="0"/>
              </a:rPr>
              <a:t>Parotid saliva is relatively hypotonic, with average daily ion concentrations (</a:t>
            </a:r>
            <a:r>
              <a:rPr lang="en-US" dirty="0" err="1">
                <a:latin typeface="Times New Roman" panose="02020603050405020304" pitchFamily="18" charset="0"/>
                <a:cs typeface="Times New Roman" panose="02020603050405020304" pitchFamily="18" charset="0"/>
              </a:rPr>
              <a:t>mEq</a:t>
            </a:r>
            <a:r>
              <a:rPr lang="en-US" dirty="0">
                <a:latin typeface="Times New Roman" panose="02020603050405020304" pitchFamily="18" charset="0"/>
                <a:cs typeface="Times New Roman" panose="02020603050405020304" pitchFamily="18" charset="0"/>
              </a:rPr>
              <a:t>/L) as follows: Na+ 55, K+ 15, Cl- 50, HCO3- 52. </a:t>
            </a:r>
          </a:p>
          <a:p>
            <a:pPr algn="just"/>
            <a:r>
              <a:rPr lang="en-US" dirty="0">
                <a:solidFill>
                  <a:srgbClr val="0070C0"/>
                </a:solidFill>
                <a:latin typeface="Times New Roman" panose="02020603050405020304" pitchFamily="18" charset="0"/>
                <a:cs typeface="Times New Roman" panose="02020603050405020304" pitchFamily="18" charset="0"/>
              </a:rPr>
              <a:t>Salivary diversion will typically not result in acid-base or electrolyte abnormalities for several days, at which point horses will become slightly hyponatremic (day 3), markedly </a:t>
            </a:r>
            <a:r>
              <a:rPr lang="en-US" dirty="0" err="1">
                <a:solidFill>
                  <a:srgbClr val="0070C0"/>
                </a:solidFill>
                <a:latin typeface="Times New Roman" panose="02020603050405020304" pitchFamily="18" charset="0"/>
                <a:cs typeface="Times New Roman" panose="02020603050405020304" pitchFamily="18" charset="0"/>
              </a:rPr>
              <a:t>hypochloremic</a:t>
            </a:r>
            <a:r>
              <a:rPr lang="en-US" dirty="0">
                <a:solidFill>
                  <a:srgbClr val="0070C0"/>
                </a:solidFill>
                <a:latin typeface="Times New Roman" panose="02020603050405020304" pitchFamily="18" charset="0"/>
                <a:cs typeface="Times New Roman" panose="02020603050405020304" pitchFamily="18" charset="0"/>
              </a:rPr>
              <a:t> (day 3), mildly hypokalemic (day 10), and mildly </a:t>
            </a:r>
            <a:r>
              <a:rPr lang="en-US" dirty="0" err="1">
                <a:solidFill>
                  <a:srgbClr val="0070C0"/>
                </a:solidFill>
                <a:latin typeface="Times New Roman" panose="02020603050405020304" pitchFamily="18" charset="0"/>
                <a:cs typeface="Times New Roman" panose="02020603050405020304" pitchFamily="18" charset="0"/>
              </a:rPr>
              <a:t>alkalemic</a:t>
            </a:r>
            <a:r>
              <a:rPr lang="en-US" dirty="0">
                <a:solidFill>
                  <a:srgbClr val="0070C0"/>
                </a:solidFill>
                <a:latin typeface="Times New Roman" panose="02020603050405020304" pitchFamily="18" charset="0"/>
                <a:cs typeface="Times New Roman" panose="02020603050405020304" pitchFamily="18" charset="0"/>
              </a:rPr>
              <a:t> (day 10). </a:t>
            </a:r>
          </a:p>
          <a:p>
            <a:pPr algn="just"/>
            <a:r>
              <a:rPr lang="en-US" dirty="0">
                <a:latin typeface="Times New Roman" panose="02020603050405020304" pitchFamily="18" charset="0"/>
                <a:cs typeface="Times New Roman" panose="02020603050405020304" pitchFamily="18" charset="0"/>
              </a:rPr>
              <a:t>Concentrations of sodium, chloride, and bicarbonate ions increase at high rates of flow</a:t>
            </a:r>
            <a:endParaRPr lang="en-IN"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77265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E1673-DEE5-41CC-81A9-2B2B4039559B}"/>
              </a:ext>
            </a:extLst>
          </p:cNvPr>
          <p:cNvSpPr>
            <a:spLocks noGrp="1"/>
          </p:cNvSpPr>
          <p:nvPr>
            <p:ph type="title"/>
          </p:nvPr>
        </p:nvSpPr>
        <p:spPr/>
        <p:txBody>
          <a:bodyPr>
            <a:normAutofit/>
          </a:bodyPr>
          <a:lstStyle/>
          <a:p>
            <a:pPr algn="ctr"/>
            <a:r>
              <a:rPr lang="en-US" sz="3200" dirty="0">
                <a:solidFill>
                  <a:srgbClr val="C00000"/>
                </a:solidFill>
                <a:latin typeface="Times New Roman" panose="02020603050405020304" pitchFamily="18" charset="0"/>
                <a:cs typeface="Times New Roman" panose="02020603050405020304" pitchFamily="18" charset="0"/>
              </a:rPr>
              <a:t>DISEASES OF THE ESOPHAGUS</a:t>
            </a:r>
            <a:endParaRPr lang="en-IN" sz="3200" dirty="0">
              <a:solidFill>
                <a:srgbClr val="C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C23F3E2-EC85-462E-BBAB-A3035A8C0176}"/>
              </a:ext>
            </a:extLst>
          </p:cNvPr>
          <p:cNvSpPr>
            <a:spLocks noGrp="1"/>
          </p:cNvSpPr>
          <p:nvPr>
            <p:ph idx="1"/>
          </p:nvPr>
        </p:nvSpPr>
        <p:spPr/>
        <p:txBody>
          <a:bodyPr>
            <a:noAutofit/>
          </a:bodyPr>
          <a:lstStyle/>
          <a:p>
            <a:pPr algn="just"/>
            <a:r>
              <a:rPr lang="en-US" sz="2400" dirty="0">
                <a:solidFill>
                  <a:srgbClr val="0070C0"/>
                </a:solidFill>
                <a:latin typeface="Times New Roman" panose="02020603050405020304" pitchFamily="18" charset="0"/>
                <a:cs typeface="Times New Roman" panose="02020603050405020304" pitchFamily="18" charset="0"/>
              </a:rPr>
              <a:t>The equine esophageal mucosa consists of keratinized stratified squamous mucosa with no digestive or absorptive function. </a:t>
            </a:r>
          </a:p>
          <a:p>
            <a:pPr algn="just"/>
            <a:r>
              <a:rPr lang="en-US" sz="2400" dirty="0">
                <a:latin typeface="Times New Roman" panose="02020603050405020304" pitchFamily="18" charset="0"/>
                <a:cs typeface="Times New Roman" panose="02020603050405020304" pitchFamily="18" charset="0"/>
              </a:rPr>
              <a:t>The submucosa confers elasticity to the esophageal wall. </a:t>
            </a:r>
          </a:p>
          <a:p>
            <a:pPr algn="just"/>
            <a:r>
              <a:rPr lang="en-US" sz="2400" dirty="0">
                <a:solidFill>
                  <a:srgbClr val="FF0000"/>
                </a:solidFill>
                <a:latin typeface="Times New Roman" panose="02020603050405020304" pitchFamily="18" charset="0"/>
                <a:cs typeface="Times New Roman" panose="02020603050405020304" pitchFamily="18" charset="0"/>
              </a:rPr>
              <a:t>Parasympathetic fibers of the </a:t>
            </a:r>
            <a:r>
              <a:rPr lang="en-US" sz="2400" dirty="0" err="1">
                <a:solidFill>
                  <a:srgbClr val="FF0000"/>
                </a:solidFill>
                <a:latin typeface="Times New Roman" panose="02020603050405020304" pitchFamily="18" charset="0"/>
                <a:cs typeface="Times New Roman" panose="02020603050405020304" pitchFamily="18" charset="0"/>
              </a:rPr>
              <a:t>vagus</a:t>
            </a:r>
            <a:r>
              <a:rPr lang="en-US" sz="2400" dirty="0">
                <a:solidFill>
                  <a:srgbClr val="FF0000"/>
                </a:solidFill>
                <a:latin typeface="Times New Roman" panose="02020603050405020304" pitchFamily="18" charset="0"/>
                <a:cs typeface="Times New Roman" panose="02020603050405020304" pitchFamily="18" charset="0"/>
              </a:rPr>
              <a:t> innervate the smooth muscle; sympathetic innervation of the esophagus is minimal. </a:t>
            </a:r>
          </a:p>
          <a:p>
            <a:pPr algn="just"/>
            <a:r>
              <a:rPr lang="en-US" sz="2400" dirty="0">
                <a:latin typeface="Times New Roman" panose="02020603050405020304" pitchFamily="18" charset="0"/>
                <a:cs typeface="Times New Roman" panose="02020603050405020304" pitchFamily="18" charset="0"/>
              </a:rPr>
              <a:t>During swallowing, the upper esophageal sphincter closes immediately, the lower esophageal sphincter (LES) opens, and food passage is propelled via esophageal peristalsis.</a:t>
            </a:r>
          </a:p>
          <a:p>
            <a:pPr algn="just"/>
            <a:r>
              <a:rPr lang="en-US" sz="2400" dirty="0">
                <a:latin typeface="Times New Roman" panose="02020603050405020304" pitchFamily="18" charset="0"/>
                <a:cs typeface="Times New Roman" panose="02020603050405020304" pitchFamily="18" charset="0"/>
              </a:rPr>
              <a:t> </a:t>
            </a:r>
            <a:r>
              <a:rPr lang="en-US" sz="2400" dirty="0">
                <a:solidFill>
                  <a:srgbClr val="00B050"/>
                </a:solidFill>
                <a:latin typeface="Times New Roman" panose="02020603050405020304" pitchFamily="18" charset="0"/>
                <a:cs typeface="Times New Roman" panose="02020603050405020304" pitchFamily="18" charset="0"/>
              </a:rPr>
              <a:t>Gastric distention causes mechanical constriction of the LES while also triggering a vagal reflex that increases LES tone. </a:t>
            </a:r>
          </a:p>
          <a:p>
            <a:pPr algn="just"/>
            <a:r>
              <a:rPr lang="en-US" sz="2400" dirty="0">
                <a:latin typeface="Times New Roman" panose="02020603050405020304" pitchFamily="18" charset="0"/>
                <a:cs typeface="Times New Roman" panose="02020603050405020304" pitchFamily="18" charset="0"/>
              </a:rPr>
              <a:t>These factors normally prevent spontaneous reflux.</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33995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703EC-6AB4-4960-8255-ACB39DEDAB31}"/>
              </a:ext>
            </a:extLst>
          </p:cNvPr>
          <p:cNvSpPr>
            <a:spLocks noGrp="1"/>
          </p:cNvSpPr>
          <p:nvPr>
            <p:ph type="title"/>
          </p:nvPr>
        </p:nvSpPr>
        <p:spPr/>
        <p:txBody>
          <a:bodyPr>
            <a:normAutofit/>
          </a:bodyPr>
          <a:lstStyle/>
          <a:p>
            <a:pPr algn="ctr"/>
            <a:r>
              <a:rPr lang="en-IN" sz="3200" dirty="0" err="1">
                <a:solidFill>
                  <a:srgbClr val="C00000"/>
                </a:solidFill>
                <a:latin typeface="Times New Roman" panose="02020603050405020304" pitchFamily="18" charset="0"/>
                <a:cs typeface="Times New Roman" panose="02020603050405020304" pitchFamily="18" charset="0"/>
              </a:rPr>
              <a:t>Esophageal</a:t>
            </a:r>
            <a:r>
              <a:rPr lang="en-IN" sz="3200" dirty="0">
                <a:solidFill>
                  <a:srgbClr val="C00000"/>
                </a:solidFill>
                <a:latin typeface="Times New Roman" panose="02020603050405020304" pitchFamily="18" charset="0"/>
                <a:cs typeface="Times New Roman" panose="02020603050405020304" pitchFamily="18" charset="0"/>
              </a:rPr>
              <a:t> obstruction (Choke)</a:t>
            </a:r>
          </a:p>
        </p:txBody>
      </p:sp>
      <p:sp>
        <p:nvSpPr>
          <p:cNvPr id="3" name="Content Placeholder 2">
            <a:extLst>
              <a:ext uri="{FF2B5EF4-FFF2-40B4-BE49-F238E27FC236}">
                <a16:creationId xmlns:a16="http://schemas.microsoft.com/office/drawing/2014/main" id="{A0E55C8B-DF5F-4EC0-8F77-A224F30E49C6}"/>
              </a:ext>
            </a:extLst>
          </p:cNvPr>
          <p:cNvSpPr>
            <a:spLocks noGrp="1"/>
          </p:cNvSpPr>
          <p:nvPr>
            <p:ph idx="1"/>
          </p:nvPr>
        </p:nvSpPr>
        <p:spPr/>
        <p:txBody>
          <a:bodyPr>
            <a:normAutofit fontScale="85000" lnSpcReduction="20000"/>
          </a:bodyPr>
          <a:lstStyle/>
          <a:p>
            <a:pPr algn="just"/>
            <a:r>
              <a:rPr lang="en-IN" sz="2400" dirty="0">
                <a:solidFill>
                  <a:srgbClr val="00B050"/>
                </a:solidFill>
                <a:latin typeface="Times New Roman" panose="02020603050405020304" pitchFamily="18" charset="0"/>
                <a:cs typeface="Times New Roman" panose="02020603050405020304" pitchFamily="18" charset="0"/>
              </a:rPr>
              <a:t>Primary impaction with feed (typically roughage), bedding, or other material. </a:t>
            </a:r>
          </a:p>
          <a:p>
            <a:pPr algn="just"/>
            <a:r>
              <a:rPr lang="en-IN" sz="2400" dirty="0">
                <a:latin typeface="Times New Roman" panose="02020603050405020304" pitchFamily="18" charset="0"/>
                <a:cs typeface="Times New Roman" panose="02020603050405020304" pitchFamily="18" charset="0"/>
              </a:rPr>
              <a:t>Predisposing factors include poor dentition, prior </a:t>
            </a:r>
            <a:r>
              <a:rPr lang="en-IN" sz="2400" dirty="0" err="1">
                <a:latin typeface="Times New Roman" panose="02020603050405020304" pitchFamily="18" charset="0"/>
                <a:cs typeface="Times New Roman" panose="02020603050405020304" pitchFamily="18" charset="0"/>
              </a:rPr>
              <a:t>esophageal</a:t>
            </a:r>
            <a:r>
              <a:rPr lang="en-IN" sz="2400" dirty="0">
                <a:latin typeface="Times New Roman" panose="02020603050405020304" pitchFamily="18" charset="0"/>
                <a:cs typeface="Times New Roman" panose="02020603050405020304" pitchFamily="18" charset="0"/>
              </a:rPr>
              <a:t> trauma, gulping food, dry or improperly moistened feeds. </a:t>
            </a:r>
          </a:p>
          <a:p>
            <a:pPr algn="just"/>
            <a:r>
              <a:rPr lang="en-IN" sz="2400" dirty="0">
                <a:solidFill>
                  <a:srgbClr val="FF0000"/>
                </a:solidFill>
                <a:latin typeface="Times New Roman" panose="02020603050405020304" pitchFamily="18" charset="0"/>
                <a:cs typeface="Times New Roman" panose="02020603050405020304" pitchFamily="18" charset="0"/>
              </a:rPr>
              <a:t>Secondary impaction can result from intraluminal (foreign body), extramural (neoplasia, vascular ring anomaly, granuloma), intramural (abscess, granuloma, neoplasia, cyst, diverticulum, stenosis), or functional (dehydration, exhaustion, pharmacologic, primary </a:t>
            </a:r>
            <a:r>
              <a:rPr lang="en-IN" sz="2400" dirty="0" err="1">
                <a:solidFill>
                  <a:srgbClr val="FF0000"/>
                </a:solidFill>
                <a:latin typeface="Times New Roman" panose="02020603050405020304" pitchFamily="18" charset="0"/>
                <a:cs typeface="Times New Roman" panose="02020603050405020304" pitchFamily="18" charset="0"/>
              </a:rPr>
              <a:t>megaesophagus</a:t>
            </a:r>
            <a:r>
              <a:rPr lang="en-IN" sz="2400" dirty="0">
                <a:solidFill>
                  <a:srgbClr val="FF0000"/>
                </a:solidFill>
                <a:latin typeface="Times New Roman" panose="02020603050405020304" pitchFamily="18" charset="0"/>
                <a:cs typeface="Times New Roman" panose="02020603050405020304" pitchFamily="18" charset="0"/>
              </a:rPr>
              <a:t>, esophagitis, autonomic dysautonomia, vagal neuropathy, sedation) disorders.</a:t>
            </a:r>
          </a:p>
          <a:p>
            <a:pPr algn="just"/>
            <a:r>
              <a:rPr lang="en-US" sz="2400" dirty="0">
                <a:latin typeface="Times New Roman" panose="02020603050405020304" pitchFamily="18" charset="0"/>
                <a:cs typeface="Times New Roman" panose="02020603050405020304" pitchFamily="18" charset="0"/>
              </a:rPr>
              <a:t>Clinical signs are dysphagia, including nasal regurgitation of feed, saliva, or water. </a:t>
            </a:r>
          </a:p>
          <a:p>
            <a:pPr algn="just"/>
            <a:r>
              <a:rPr lang="en-US" sz="2400" dirty="0">
                <a:solidFill>
                  <a:srgbClr val="0070C0"/>
                </a:solidFill>
                <a:latin typeface="Times New Roman" panose="02020603050405020304" pitchFamily="18" charset="0"/>
                <a:cs typeface="Times New Roman" panose="02020603050405020304" pitchFamily="18" charset="0"/>
              </a:rPr>
              <a:t>Other signs include coughing, gagging or retching, ptyalism, nervousness, and an extended neck carriage. </a:t>
            </a:r>
            <a:endParaRPr lang="en-IN" sz="2400" dirty="0">
              <a:solidFill>
                <a:srgbClr val="0070C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1844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25644-589B-4C14-B3BD-BA6A4E58C684}"/>
              </a:ext>
            </a:extLst>
          </p:cNvPr>
          <p:cNvSpPr>
            <a:spLocks noGrp="1"/>
          </p:cNvSpPr>
          <p:nvPr>
            <p:ph type="title"/>
          </p:nvPr>
        </p:nvSpPr>
        <p:spPr/>
        <p:txBody>
          <a:bodyPr>
            <a:normAutofit/>
          </a:bodyPr>
          <a:lstStyle/>
          <a:p>
            <a:pPr algn="ctr"/>
            <a:r>
              <a:rPr lang="en-US" sz="3200" dirty="0">
                <a:solidFill>
                  <a:srgbClr val="C00000"/>
                </a:solidFill>
                <a:latin typeface="Times New Roman" panose="02020603050405020304" pitchFamily="18" charset="0"/>
                <a:cs typeface="Times New Roman" panose="02020603050405020304" pitchFamily="18" charset="0"/>
              </a:rPr>
              <a:t>Miscellaneous esophageal disorders</a:t>
            </a:r>
            <a:endParaRPr lang="en-IN" sz="3200" dirty="0">
              <a:solidFill>
                <a:srgbClr val="C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B1A8387-3D96-4EE4-B87F-3228D3D34822}"/>
              </a:ext>
            </a:extLst>
          </p:cNvPr>
          <p:cNvSpPr>
            <a:spLocks noGrp="1"/>
          </p:cNvSpPr>
          <p:nvPr>
            <p:ph idx="1"/>
          </p:nvPr>
        </p:nvSpPr>
        <p:spPr/>
        <p:txBody>
          <a:bodyPr>
            <a:noAutofit/>
          </a:bodyPr>
          <a:lstStyle/>
          <a:p>
            <a:pPr algn="just"/>
            <a:r>
              <a:rPr lang="en-US" sz="2400" dirty="0">
                <a:solidFill>
                  <a:srgbClr val="00B050"/>
                </a:solidFill>
                <a:latin typeface="Times New Roman" panose="02020603050405020304" pitchFamily="18" charset="0"/>
                <a:cs typeface="Times New Roman" panose="02020603050405020304" pitchFamily="18" charset="0"/>
              </a:rPr>
              <a:t>Esophagitis involves inflammation of the esophagus with or without ulceration. </a:t>
            </a:r>
          </a:p>
          <a:p>
            <a:pPr algn="just"/>
            <a:r>
              <a:rPr lang="en-US" sz="2400" dirty="0">
                <a:latin typeface="Times New Roman" panose="02020603050405020304" pitchFamily="18" charset="0"/>
                <a:cs typeface="Times New Roman" panose="02020603050405020304" pitchFamily="18" charset="0"/>
              </a:rPr>
              <a:t>Reflux esophagitis typically occurs secondary to functional esophageal disorders or delayed gastric emptying (severe gastric ulceration, ileus, functional gastric outflow obstructions, etc.). </a:t>
            </a:r>
          </a:p>
          <a:p>
            <a:pPr algn="just"/>
            <a:r>
              <a:rPr lang="en-US" sz="2400" dirty="0">
                <a:solidFill>
                  <a:srgbClr val="FF0000"/>
                </a:solidFill>
                <a:latin typeface="Times New Roman" panose="02020603050405020304" pitchFamily="18" charset="0"/>
                <a:cs typeface="Times New Roman" panose="02020603050405020304" pitchFamily="18" charset="0"/>
              </a:rPr>
              <a:t>Other causes of esophagitis include trauma, infection, and chemical injury. </a:t>
            </a:r>
          </a:p>
          <a:p>
            <a:pPr algn="just"/>
            <a:r>
              <a:rPr lang="en-US" sz="2400" dirty="0">
                <a:latin typeface="Times New Roman" panose="02020603050405020304" pitchFamily="18" charset="0"/>
                <a:cs typeface="Times New Roman" panose="02020603050405020304" pitchFamily="18" charset="0"/>
              </a:rPr>
              <a:t>For reflux esophagitis, reduction of gastric acid is critical.</a:t>
            </a:r>
          </a:p>
          <a:p>
            <a:pPr algn="just"/>
            <a:r>
              <a:rPr lang="en-US" sz="2400" dirty="0">
                <a:latin typeface="Times New Roman" panose="02020603050405020304" pitchFamily="18" charset="0"/>
                <a:cs typeface="Times New Roman" panose="02020603050405020304" pitchFamily="18" charset="0"/>
              </a:rPr>
              <a:t> </a:t>
            </a:r>
            <a:r>
              <a:rPr lang="en-US" sz="2400" dirty="0">
                <a:solidFill>
                  <a:srgbClr val="0070C0"/>
                </a:solidFill>
                <a:latin typeface="Times New Roman" panose="02020603050405020304" pitchFamily="18" charset="0"/>
                <a:cs typeface="Times New Roman" panose="02020603050405020304" pitchFamily="18" charset="0"/>
              </a:rPr>
              <a:t>Sucralfate may enhance mucosal healing, but these effects have not been proven. </a:t>
            </a:r>
          </a:p>
          <a:p>
            <a:pPr algn="just"/>
            <a:r>
              <a:rPr lang="en-US" sz="2400" dirty="0">
                <a:latin typeface="Times New Roman" panose="02020603050405020304" pitchFamily="18" charset="0"/>
                <a:cs typeface="Times New Roman" panose="02020603050405020304" pitchFamily="18" charset="0"/>
              </a:rPr>
              <a:t>Megaesophagus is typically acquired in the horse and can occur following repeated obstruction, extramural masses, neurologic disorders resulting in vagal neuropathy, or pleuropneumonia (also resulting in vagal neuropathy). </a:t>
            </a:r>
          </a:p>
        </p:txBody>
      </p:sp>
    </p:spTree>
    <p:extLst>
      <p:ext uri="{BB962C8B-B14F-4D97-AF65-F5344CB8AC3E}">
        <p14:creationId xmlns:p14="http://schemas.microsoft.com/office/powerpoint/2010/main" val="2050733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DEFD77-ADEE-47A3-948F-79516EC6DAB3}"/>
              </a:ext>
            </a:extLst>
          </p:cNvPr>
          <p:cNvSpPr>
            <a:spLocks noGrp="1"/>
          </p:cNvSpPr>
          <p:nvPr>
            <p:ph idx="1"/>
          </p:nvPr>
        </p:nvSpPr>
        <p:spPr/>
        <p:txBody>
          <a:bodyPr>
            <a:normAutofit fontScale="92500" lnSpcReduction="10000"/>
          </a:bodyPr>
          <a:lstStyle/>
          <a:p>
            <a:pPr algn="just"/>
            <a:r>
              <a:rPr lang="en-US" sz="2400" dirty="0">
                <a:solidFill>
                  <a:srgbClr val="00B050"/>
                </a:solidFill>
                <a:latin typeface="Times New Roman" panose="02020603050405020304" pitchFamily="18" charset="0"/>
                <a:cs typeface="Times New Roman" panose="02020603050405020304" pitchFamily="18" charset="0"/>
              </a:rPr>
              <a:t>Other causes include equine dysautonomia, myasthenia gravis (not yet reported definitively in the horse), or systemic disorders. </a:t>
            </a:r>
          </a:p>
          <a:p>
            <a:pPr algn="just"/>
            <a:r>
              <a:rPr lang="en-US" sz="2400" dirty="0">
                <a:latin typeface="Times New Roman" panose="02020603050405020304" pitchFamily="18" charset="0"/>
                <a:cs typeface="Times New Roman" panose="02020603050405020304" pitchFamily="18" charset="0"/>
              </a:rPr>
              <a:t>Idiopathic megaesophagus has also been reported in young horses.</a:t>
            </a:r>
          </a:p>
          <a:p>
            <a:pPr algn="just"/>
            <a:r>
              <a:rPr lang="en-US" sz="2400" dirty="0">
                <a:latin typeface="Times New Roman" panose="02020603050405020304" pitchFamily="18" charset="0"/>
                <a:cs typeface="Times New Roman" panose="02020603050405020304" pitchFamily="18" charset="0"/>
              </a:rPr>
              <a:t> </a:t>
            </a:r>
            <a:r>
              <a:rPr lang="en-US" sz="2400" dirty="0">
                <a:solidFill>
                  <a:srgbClr val="0070C0"/>
                </a:solidFill>
                <a:latin typeface="Times New Roman" panose="02020603050405020304" pitchFamily="18" charset="0"/>
                <a:cs typeface="Times New Roman" panose="02020603050405020304" pitchFamily="18" charset="0"/>
              </a:rPr>
              <a:t>Endoscopy and contrast radiography can aid the diagnosis. </a:t>
            </a:r>
          </a:p>
          <a:p>
            <a:pPr algn="just"/>
            <a:r>
              <a:rPr lang="en-US" sz="2400" dirty="0">
                <a:latin typeface="Times New Roman" panose="02020603050405020304" pitchFamily="18" charset="0"/>
                <a:cs typeface="Times New Roman" panose="02020603050405020304" pitchFamily="18" charset="0"/>
              </a:rPr>
              <a:t>Treatment is aimed at the underlying disorder. </a:t>
            </a:r>
          </a:p>
          <a:p>
            <a:pPr algn="just"/>
            <a:r>
              <a:rPr lang="en-US" sz="2400" dirty="0">
                <a:latin typeface="Times New Roman" panose="02020603050405020304" pitchFamily="18" charset="0"/>
                <a:cs typeface="Times New Roman" panose="02020603050405020304" pitchFamily="18" charset="0"/>
              </a:rPr>
              <a:t> </a:t>
            </a:r>
            <a:r>
              <a:rPr lang="en-US" sz="2400" dirty="0">
                <a:solidFill>
                  <a:srgbClr val="FF0000"/>
                </a:solidFill>
                <a:latin typeface="Times New Roman" panose="02020603050405020304" pitchFamily="18" charset="0"/>
                <a:cs typeface="Times New Roman" panose="02020603050405020304" pitchFamily="18" charset="0"/>
              </a:rPr>
              <a:t>Medical management is warranted for at least 60 days with anti-inflammatory and antimicrobial therapy in addition to dietary management.</a:t>
            </a:r>
            <a:r>
              <a:rPr lang="en-US" sz="2400" dirty="0">
                <a:latin typeface="Times New Roman" panose="02020603050405020304" pitchFamily="18" charset="0"/>
                <a:cs typeface="Times New Roman" panose="02020603050405020304" pitchFamily="18" charset="0"/>
              </a:rPr>
              <a:t> </a:t>
            </a:r>
          </a:p>
          <a:p>
            <a:pPr algn="just"/>
            <a:r>
              <a:rPr lang="en-US" sz="2400" dirty="0">
                <a:latin typeface="Times New Roman" panose="02020603050405020304" pitchFamily="18" charset="0"/>
                <a:cs typeface="Times New Roman" panose="02020603050405020304" pitchFamily="18" charset="0"/>
              </a:rPr>
              <a:t>Surgical management can include esophagostomy with fenestration, resection and anastomosis, </a:t>
            </a:r>
            <a:r>
              <a:rPr lang="en-US" sz="2400" dirty="0" err="1">
                <a:latin typeface="Times New Roman" panose="02020603050405020304" pitchFamily="18" charset="0"/>
                <a:cs typeface="Times New Roman" panose="02020603050405020304" pitchFamily="18" charset="0"/>
              </a:rPr>
              <a:t>esophagomyotomy</a:t>
            </a:r>
            <a:r>
              <a:rPr lang="en-US" sz="2400" dirty="0">
                <a:latin typeface="Times New Roman" panose="02020603050405020304" pitchFamily="18" charset="0"/>
                <a:cs typeface="Times New Roman" panose="02020603050405020304" pitchFamily="18" charset="0"/>
              </a:rPr>
              <a:t>, and patch grafting. </a:t>
            </a:r>
            <a:endParaRPr lang="en-IN" sz="2400"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952594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B0593-3949-4B98-86E0-E72AE45EFB89}"/>
              </a:ext>
            </a:extLst>
          </p:cNvPr>
          <p:cNvSpPr>
            <a:spLocks noGrp="1"/>
          </p:cNvSpPr>
          <p:nvPr>
            <p:ph type="title"/>
          </p:nvPr>
        </p:nvSpPr>
        <p:spPr/>
        <p:txBody>
          <a:bodyPr>
            <a:normAutofit/>
          </a:bodyPr>
          <a:lstStyle/>
          <a:p>
            <a:pPr algn="ctr"/>
            <a:r>
              <a:rPr lang="en-IN" sz="3200" dirty="0">
                <a:solidFill>
                  <a:srgbClr val="C00000"/>
                </a:solidFill>
                <a:latin typeface="Times New Roman" panose="02020603050405020304" pitchFamily="18" charset="0"/>
                <a:cs typeface="Times New Roman" panose="02020603050405020304" pitchFamily="18" charset="0"/>
              </a:rPr>
              <a:t>DISEASES OF THE STOMACH </a:t>
            </a:r>
          </a:p>
        </p:txBody>
      </p:sp>
      <p:sp>
        <p:nvSpPr>
          <p:cNvPr id="3" name="Content Placeholder 2">
            <a:extLst>
              <a:ext uri="{FF2B5EF4-FFF2-40B4-BE49-F238E27FC236}">
                <a16:creationId xmlns:a16="http://schemas.microsoft.com/office/drawing/2014/main" id="{B06F7F00-2065-4BE5-9B83-BE5DADBEF501}"/>
              </a:ext>
            </a:extLst>
          </p:cNvPr>
          <p:cNvSpPr>
            <a:spLocks noGrp="1"/>
          </p:cNvSpPr>
          <p:nvPr>
            <p:ph idx="1"/>
          </p:nvPr>
        </p:nvSpPr>
        <p:spPr>
          <a:xfrm>
            <a:off x="838200" y="1284270"/>
            <a:ext cx="10515600" cy="4892693"/>
          </a:xfrm>
        </p:spPr>
        <p:txBody>
          <a:bodyPr>
            <a:noAutofit/>
          </a:bodyPr>
          <a:lstStyle/>
          <a:p>
            <a:r>
              <a:rPr lang="en-US" sz="2400" dirty="0">
                <a:solidFill>
                  <a:srgbClr val="00B050"/>
                </a:solidFill>
                <a:latin typeface="Times New Roman" panose="02020603050405020304" pitchFamily="18" charset="0"/>
                <a:cs typeface="Times New Roman" panose="02020603050405020304" pitchFamily="18" charset="0"/>
              </a:rPr>
              <a:t>EQUINE GASTRIC ULCER SYNDROME.</a:t>
            </a:r>
          </a:p>
          <a:p>
            <a:r>
              <a:rPr lang="en-US" sz="2400" dirty="0">
                <a:latin typeface="Times New Roman" panose="02020603050405020304" pitchFamily="18" charset="0"/>
                <a:cs typeface="Times New Roman" panose="02020603050405020304" pitchFamily="18" charset="0"/>
              </a:rPr>
              <a:t> Peptic ulcer disease is defined as erosions or ulcers of any portion of the gastrointestinal tract normally exposed to acid. </a:t>
            </a:r>
          </a:p>
          <a:p>
            <a:r>
              <a:rPr lang="en-US" sz="2400" dirty="0">
                <a:solidFill>
                  <a:srgbClr val="FF0000"/>
                </a:solidFill>
                <a:latin typeface="Times New Roman" panose="02020603050405020304" pitchFamily="18" charset="0"/>
                <a:cs typeface="Times New Roman" panose="02020603050405020304" pitchFamily="18" charset="0"/>
              </a:rPr>
              <a:t>Mucosal damage can include inflammation, erosion (disruption of the superficial mucosa), or ulceration (penetration of the submucosa). </a:t>
            </a:r>
          </a:p>
          <a:p>
            <a:r>
              <a:rPr lang="en-US" sz="2400" dirty="0">
                <a:latin typeface="Times New Roman" panose="02020603050405020304" pitchFamily="18" charset="0"/>
                <a:cs typeface="Times New Roman" panose="02020603050405020304" pitchFamily="18" charset="0"/>
              </a:rPr>
              <a:t>In severe cases, full-thickness ulceration can occur, resulting in perforation. </a:t>
            </a:r>
          </a:p>
          <a:p>
            <a:r>
              <a:rPr lang="en-US" sz="2400" dirty="0">
                <a:solidFill>
                  <a:srgbClr val="0070C0"/>
                </a:solidFill>
                <a:latin typeface="Times New Roman" panose="02020603050405020304" pitchFamily="18" charset="0"/>
                <a:cs typeface="Times New Roman" panose="02020603050405020304" pitchFamily="18" charset="0"/>
              </a:rPr>
              <a:t>The oral portion of the equine stomach is lined by stratified squamous mucosa similar to that lining the esophagus. </a:t>
            </a:r>
          </a:p>
          <a:p>
            <a:r>
              <a:rPr lang="en-US" sz="2400" dirty="0">
                <a:latin typeface="Times New Roman" panose="02020603050405020304" pitchFamily="18" charset="0"/>
                <a:cs typeface="Times New Roman" panose="02020603050405020304" pitchFamily="18" charset="0"/>
              </a:rPr>
              <a:t>The aboral portion of the stomach is lined with glandular mucosa, and the distinct junction between the two regions is deemed the </a:t>
            </a:r>
            <a:r>
              <a:rPr lang="en-US" sz="2400" dirty="0" err="1">
                <a:latin typeface="Times New Roman" panose="02020603050405020304" pitchFamily="18" charset="0"/>
                <a:cs typeface="Times New Roman" panose="02020603050405020304" pitchFamily="18" charset="0"/>
              </a:rPr>
              <a:t>margo</a:t>
            </a:r>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plicatus</a:t>
            </a:r>
            <a:r>
              <a:rPr lang="en-US" sz="2400" dirty="0">
                <a:latin typeface="Times New Roman" panose="02020603050405020304" pitchFamily="18" charset="0"/>
                <a:cs typeface="Times New Roman" panose="02020603050405020304" pitchFamily="18" charset="0"/>
              </a:rPr>
              <a:t>.</a:t>
            </a:r>
          </a:p>
          <a:p>
            <a:r>
              <a:rPr lang="en-US" sz="2400" dirty="0">
                <a:latin typeface="Times New Roman" panose="02020603050405020304" pitchFamily="18" charset="0"/>
                <a:cs typeface="Times New Roman" panose="02020603050405020304" pitchFamily="18" charset="0"/>
              </a:rPr>
              <a:t> </a:t>
            </a:r>
            <a:r>
              <a:rPr lang="en-US" sz="2400" dirty="0">
                <a:solidFill>
                  <a:srgbClr val="C00000"/>
                </a:solidFill>
                <a:latin typeface="Times New Roman" panose="02020603050405020304" pitchFamily="18" charset="0"/>
                <a:cs typeface="Times New Roman" panose="02020603050405020304" pitchFamily="18" charset="0"/>
              </a:rPr>
              <a:t>Ulceration can occur in either or both gastric regions although different clinical syndromes and pathophysiologic mechanisms apply. </a:t>
            </a:r>
          </a:p>
          <a:p>
            <a:r>
              <a:rPr lang="en-US" sz="2400" dirty="0">
                <a:latin typeface="Times New Roman" panose="02020603050405020304" pitchFamily="18" charset="0"/>
                <a:cs typeface="Times New Roman" panose="02020603050405020304" pitchFamily="18" charset="0"/>
              </a:rPr>
              <a:t>As a result, the broad term “Equine gastric ulcer syndrome” (EGUS) has been used to encompass the wide array of associated clinical syndromes. </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62142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2B6BCE-42AE-4A4B-9883-BC6B67B4EE58}"/>
              </a:ext>
            </a:extLst>
          </p:cNvPr>
          <p:cNvSpPr>
            <a:spLocks noGrp="1"/>
          </p:cNvSpPr>
          <p:nvPr>
            <p:ph idx="1"/>
          </p:nvPr>
        </p:nvSpPr>
        <p:spPr/>
        <p:txBody>
          <a:bodyPr>
            <a:noAutofit/>
          </a:bodyPr>
          <a:lstStyle/>
          <a:p>
            <a:r>
              <a:rPr lang="en-US" sz="2400" dirty="0">
                <a:solidFill>
                  <a:srgbClr val="C00000"/>
                </a:solidFill>
                <a:latin typeface="Times New Roman" panose="02020603050405020304" pitchFamily="18" charset="0"/>
                <a:cs typeface="Times New Roman" panose="02020603050405020304" pitchFamily="18" charset="0"/>
              </a:rPr>
              <a:t>Pathophysiology: </a:t>
            </a:r>
          </a:p>
          <a:p>
            <a:r>
              <a:rPr lang="en-US" sz="2400" dirty="0">
                <a:latin typeface="Times New Roman" panose="02020603050405020304" pitchFamily="18" charset="0"/>
                <a:cs typeface="Times New Roman" panose="02020603050405020304" pitchFamily="18" charset="0"/>
              </a:rPr>
              <a:t>An imbalance between inciting and protective factors in the mucosal environment can result in ulcer formation. </a:t>
            </a:r>
          </a:p>
          <a:p>
            <a:r>
              <a:rPr lang="en-US" sz="2400" dirty="0">
                <a:solidFill>
                  <a:srgbClr val="00B050"/>
                </a:solidFill>
                <a:latin typeface="Times New Roman" panose="02020603050405020304" pitchFamily="18" charset="0"/>
                <a:cs typeface="Times New Roman" panose="02020603050405020304" pitchFamily="18" charset="0"/>
              </a:rPr>
              <a:t>The major intrinsic factors promoting ulcer formation include hydrochloric acid (HCl), bile acids, and pepsin, with HCl the predominant factor. </a:t>
            </a:r>
          </a:p>
          <a:p>
            <a:r>
              <a:rPr lang="en-US" sz="2400" dirty="0">
                <a:latin typeface="Times New Roman" panose="02020603050405020304" pitchFamily="18" charset="0"/>
                <a:cs typeface="Times New Roman" panose="02020603050405020304" pitchFamily="18" charset="0"/>
              </a:rPr>
              <a:t>Various intrinsic factors protect against ulcer formation such as the mucus-bicarbonate layer, mucosal perfusion, mucosal prostaglandin E2 and epidermal growth factor production, and gastroduodenal motility. </a:t>
            </a:r>
          </a:p>
          <a:p>
            <a:r>
              <a:rPr lang="en-US" sz="2400" dirty="0">
                <a:solidFill>
                  <a:srgbClr val="0070C0"/>
                </a:solidFill>
                <a:latin typeface="Times New Roman" panose="02020603050405020304" pitchFamily="18" charset="0"/>
                <a:cs typeface="Times New Roman" panose="02020603050405020304" pitchFamily="18" charset="0"/>
              </a:rPr>
              <a:t>Excess acid exposure is the predominant mechanism responsible for squamous ulceration, although many details remain unclear. </a:t>
            </a:r>
          </a:p>
          <a:p>
            <a:r>
              <a:rPr lang="en-US" sz="2400" dirty="0">
                <a:latin typeface="Times New Roman" panose="02020603050405020304" pitchFamily="18" charset="0"/>
                <a:cs typeface="Times New Roman" panose="02020603050405020304" pitchFamily="18" charset="0"/>
              </a:rPr>
              <a:t>HCl is secreted by parietal cells in the gastric glands via a hydrogen-potassium adenosine triphosphatase (H+,K+-ATPase) pump on the luminal side. </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27425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C6F9CE-996A-4816-B687-1660E837E6B6}"/>
              </a:ext>
            </a:extLst>
          </p:cNvPr>
          <p:cNvSpPr>
            <a:spLocks noGrp="1"/>
          </p:cNvSpPr>
          <p:nvPr>
            <p:ph idx="1"/>
          </p:nvPr>
        </p:nvSpPr>
        <p:spPr/>
        <p:txBody>
          <a:bodyPr>
            <a:noAutofit/>
          </a:bodyPr>
          <a:lstStyle/>
          <a:p>
            <a:r>
              <a:rPr lang="en-US" sz="2400" dirty="0">
                <a:solidFill>
                  <a:srgbClr val="FF0000"/>
                </a:solidFill>
                <a:latin typeface="Times New Roman" panose="02020603050405020304" pitchFamily="18" charset="0"/>
                <a:cs typeface="Times New Roman" panose="02020603050405020304" pitchFamily="18" charset="0"/>
              </a:rPr>
              <a:t>The predominant stimuli to hydrochloric acid secretion are gastrin, histamine, and acetylcholine.</a:t>
            </a:r>
          </a:p>
          <a:p>
            <a:r>
              <a:rPr lang="en-US" sz="2400" dirty="0">
                <a:latin typeface="Times New Roman" panose="02020603050405020304" pitchFamily="18" charset="0"/>
                <a:cs typeface="Times New Roman" panose="02020603050405020304" pitchFamily="18" charset="0"/>
              </a:rPr>
              <a:t> Gastrin is released by G cells within the antral mucosa, while histamine is released by mast cells and enterochromaffin-like (ECL) cells in the gastric gland. </a:t>
            </a:r>
          </a:p>
          <a:p>
            <a:r>
              <a:rPr lang="en-US" sz="2400" dirty="0">
                <a:solidFill>
                  <a:srgbClr val="00B050"/>
                </a:solidFill>
                <a:latin typeface="Times New Roman" panose="02020603050405020304" pitchFamily="18" charset="0"/>
                <a:cs typeface="Times New Roman" panose="02020603050405020304" pitchFamily="18" charset="0"/>
              </a:rPr>
              <a:t>Histamine binds to type 2 receptors on the parietal cell membrane, causing an increase in cAMP, resulting in activation of the proton pump. </a:t>
            </a:r>
          </a:p>
          <a:p>
            <a:r>
              <a:rPr lang="en-US" sz="2400" dirty="0">
                <a:latin typeface="Times New Roman" panose="02020603050405020304" pitchFamily="18" charset="0"/>
                <a:cs typeface="Times New Roman" panose="02020603050405020304" pitchFamily="18" charset="0"/>
              </a:rPr>
              <a:t>Gastrin and acetylcholine can also stimulate histamine release directly, and histamine is the primary stimulant of acid production. </a:t>
            </a:r>
          </a:p>
          <a:p>
            <a:r>
              <a:rPr lang="en-US" sz="2400" dirty="0">
                <a:solidFill>
                  <a:srgbClr val="0070C0"/>
                </a:solidFill>
                <a:latin typeface="Times New Roman" panose="02020603050405020304" pitchFamily="18" charset="0"/>
                <a:cs typeface="Times New Roman" panose="02020603050405020304" pitchFamily="18" charset="0"/>
              </a:rPr>
              <a:t>Gastric acid secretion by parietal cells is primarily inhibited by somatostatin, released by fundic and antral D cells. </a:t>
            </a:r>
          </a:p>
          <a:p>
            <a:r>
              <a:rPr lang="en-US" sz="2400" dirty="0">
                <a:latin typeface="Times New Roman" panose="02020603050405020304" pitchFamily="18" charset="0"/>
                <a:cs typeface="Times New Roman" panose="02020603050405020304" pitchFamily="18" charset="0"/>
              </a:rPr>
              <a:t>Gastric acid secretion also is inhibited by epidermal growth factor (EGF), a peptide produced in saliva.</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882971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1AF09-965F-47A1-A3B9-E860DCC6FBBD}"/>
              </a:ext>
            </a:extLst>
          </p:cNvPr>
          <p:cNvSpPr>
            <a:spLocks noGrp="1"/>
          </p:cNvSpPr>
          <p:nvPr>
            <p:ph type="title"/>
          </p:nvPr>
        </p:nvSpPr>
        <p:spPr/>
        <p:txBody>
          <a:bodyPr>
            <a:normAutofit/>
          </a:bodyPr>
          <a:lstStyle/>
          <a:p>
            <a:pPr algn="ctr"/>
            <a:r>
              <a:rPr lang="en-US" sz="3200" dirty="0">
                <a:solidFill>
                  <a:srgbClr val="C00000"/>
                </a:solidFill>
                <a:latin typeface="Times New Roman" panose="02020603050405020304" pitchFamily="18" charset="0"/>
                <a:cs typeface="Times New Roman" panose="02020603050405020304" pitchFamily="18" charset="0"/>
              </a:rPr>
              <a:t>Clinical syndrome in Yearlings and adult horses</a:t>
            </a:r>
            <a:endParaRPr lang="en-IN" sz="3200" dirty="0">
              <a:solidFill>
                <a:srgbClr val="C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AC40143-4AD3-414E-B9CE-EF1B0B0D4969}"/>
              </a:ext>
            </a:extLst>
          </p:cNvPr>
          <p:cNvSpPr>
            <a:spLocks noGrp="1"/>
          </p:cNvSpPr>
          <p:nvPr>
            <p:ph idx="1"/>
          </p:nvPr>
        </p:nvSpPr>
        <p:spPr/>
        <p:txBody>
          <a:bodyPr>
            <a:normAutofit fontScale="92500" lnSpcReduction="20000"/>
          </a:bodyPr>
          <a:lstStyle/>
          <a:p>
            <a:pPr algn="just"/>
            <a:r>
              <a:rPr lang="en-US" dirty="0">
                <a:solidFill>
                  <a:srgbClr val="00B050"/>
                </a:solidFill>
              </a:rPr>
              <a:t> </a:t>
            </a:r>
            <a:r>
              <a:rPr lang="en-US" sz="2400" dirty="0">
                <a:solidFill>
                  <a:srgbClr val="00B050"/>
                </a:solidFill>
                <a:latin typeface="Times New Roman" panose="02020603050405020304" pitchFamily="18" charset="0"/>
                <a:cs typeface="Times New Roman" panose="02020603050405020304" pitchFamily="18" charset="0"/>
              </a:rPr>
              <a:t>Clinical signs attributable to EGUS in older horses are variable and classically include anorexia, and chronic or intermittent colic of varying severity. </a:t>
            </a:r>
          </a:p>
          <a:p>
            <a:pPr algn="just"/>
            <a:r>
              <a:rPr lang="en-US" sz="2400" dirty="0">
                <a:latin typeface="Times New Roman" panose="02020603050405020304" pitchFamily="18" charset="0"/>
                <a:cs typeface="Times New Roman" panose="02020603050405020304" pitchFamily="18" charset="0"/>
              </a:rPr>
              <a:t>Many horses with endoscopic evidence of disease may appear to be clinically normal or have vague signs that include decreased consumption of concentrates, postprandial episodes of colic, poor performance, poor quality haircoat, and decreased condition or failure to thrive. </a:t>
            </a:r>
          </a:p>
          <a:p>
            <a:pPr algn="just"/>
            <a:r>
              <a:rPr lang="en-US" sz="2400" dirty="0">
                <a:solidFill>
                  <a:srgbClr val="FF0000"/>
                </a:solidFill>
                <a:latin typeface="Times New Roman" panose="02020603050405020304" pitchFamily="18" charset="0"/>
                <a:cs typeface="Times New Roman" panose="02020603050405020304" pitchFamily="18" charset="0"/>
              </a:rPr>
              <a:t>Diarrhea is not typically associated with gastric ulceration in adult horses, although ulceration can occur concurrently with other causes of diarrhea. </a:t>
            </a:r>
          </a:p>
          <a:p>
            <a:pPr algn="just"/>
            <a:r>
              <a:rPr lang="en-US" sz="2400" dirty="0">
                <a:latin typeface="Times New Roman" panose="02020603050405020304" pitchFamily="18" charset="0"/>
                <a:cs typeface="Times New Roman" panose="02020603050405020304" pitchFamily="18" charset="0"/>
              </a:rPr>
              <a:t>Bleeding from ulcers in the gastric squamous mucosa is typically not associated with anemia or hypoproteinemia</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83277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940A14-11B1-480D-94F6-D8FA19C5874B}"/>
              </a:ext>
            </a:extLst>
          </p:cNvPr>
          <p:cNvSpPr>
            <a:spLocks noGrp="1"/>
          </p:cNvSpPr>
          <p:nvPr>
            <p:ph idx="1"/>
          </p:nvPr>
        </p:nvSpPr>
        <p:spPr/>
        <p:txBody>
          <a:bodyPr>
            <a:normAutofit fontScale="92500"/>
          </a:bodyPr>
          <a:lstStyle/>
          <a:p>
            <a:r>
              <a:rPr lang="en-US" sz="2400" dirty="0">
                <a:solidFill>
                  <a:srgbClr val="C00000"/>
                </a:solidFill>
                <a:latin typeface="Times New Roman" panose="02020603050405020304" pitchFamily="18" charset="0"/>
                <a:cs typeface="Times New Roman" panose="02020603050405020304" pitchFamily="18" charset="0"/>
              </a:rPr>
              <a:t>Diagnosis </a:t>
            </a:r>
          </a:p>
          <a:p>
            <a:r>
              <a:rPr lang="en-US" sz="2400" dirty="0">
                <a:solidFill>
                  <a:srgbClr val="0070C0"/>
                </a:solidFill>
                <a:latin typeface="Times New Roman" panose="02020603050405020304" pitchFamily="18" charset="0"/>
                <a:cs typeface="Times New Roman" panose="02020603050405020304" pitchFamily="18" charset="0"/>
              </a:rPr>
              <a:t>only current method of confirmation is via gastroscopy, which can easily be performed in the standing horse or foal with mild sedation. </a:t>
            </a:r>
          </a:p>
          <a:p>
            <a:r>
              <a:rPr lang="en-US" sz="2400" dirty="0">
                <a:solidFill>
                  <a:srgbClr val="00B050"/>
                </a:solidFill>
                <a:latin typeface="Times New Roman" panose="02020603050405020304" pitchFamily="18" charset="0"/>
                <a:cs typeface="Times New Roman" panose="02020603050405020304" pitchFamily="18" charset="0"/>
              </a:rPr>
              <a:t>Urine and blood sucrose absorption testing have recently been evaluated as a measure of gastric mucosal permeability in horses with EGUS. </a:t>
            </a:r>
          </a:p>
          <a:p>
            <a:r>
              <a:rPr lang="en-US" sz="2400" dirty="0">
                <a:latin typeface="Times New Roman" panose="02020603050405020304" pitchFamily="18" charset="0"/>
                <a:cs typeface="Times New Roman" panose="02020603050405020304" pitchFamily="18" charset="0"/>
              </a:rPr>
              <a:t>Also, serum α1-antitrypsin was detectable more frequently in foals with gastric ulceration than normal foals. </a:t>
            </a:r>
          </a:p>
          <a:p>
            <a:r>
              <a:rPr lang="en-US" sz="2400" dirty="0">
                <a:solidFill>
                  <a:srgbClr val="FF0000"/>
                </a:solidFill>
                <a:latin typeface="Times New Roman" panose="02020603050405020304" pitchFamily="18" charset="0"/>
                <a:cs typeface="Times New Roman" panose="02020603050405020304" pitchFamily="18" charset="0"/>
              </a:rPr>
              <a:t>Duodenoscopy is used to diagnose duodenal ulceration or inflammation. </a:t>
            </a:r>
            <a:endParaRPr lang="en-IN" sz="2400"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90203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1113B-9310-47FE-BE58-7C710B46ADE4}"/>
              </a:ext>
            </a:extLst>
          </p:cNvPr>
          <p:cNvSpPr>
            <a:spLocks noGrp="1"/>
          </p:cNvSpPr>
          <p:nvPr>
            <p:ph type="title"/>
          </p:nvPr>
        </p:nvSpPr>
        <p:spPr/>
        <p:txBody>
          <a:bodyPr>
            <a:normAutofit/>
          </a:bodyPr>
          <a:lstStyle/>
          <a:p>
            <a:pPr algn="ctr"/>
            <a:r>
              <a:rPr lang="en-US" sz="3200" dirty="0">
                <a:solidFill>
                  <a:srgbClr val="C00000"/>
                </a:solidFill>
                <a:latin typeface="Times New Roman" panose="02020603050405020304" pitchFamily="18" charset="0"/>
                <a:cs typeface="Times New Roman" panose="02020603050405020304" pitchFamily="18" charset="0"/>
              </a:rPr>
              <a:t>Treatment</a:t>
            </a:r>
            <a:endParaRPr lang="en-IN" sz="3200" dirty="0">
              <a:solidFill>
                <a:srgbClr val="C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157F7B8-3301-417F-8438-4F63BF14EBCC}"/>
              </a:ext>
            </a:extLst>
          </p:cNvPr>
          <p:cNvSpPr>
            <a:spLocks noGrp="1"/>
          </p:cNvSpPr>
          <p:nvPr>
            <p:ph idx="1"/>
          </p:nvPr>
        </p:nvSpPr>
        <p:spPr/>
        <p:txBody>
          <a:bodyPr>
            <a:normAutofit/>
          </a:bodyPr>
          <a:lstStyle/>
          <a:p>
            <a:r>
              <a:rPr lang="en-US" sz="2400" dirty="0">
                <a:solidFill>
                  <a:srgbClr val="00B050"/>
                </a:solidFill>
                <a:latin typeface="Times New Roman" panose="02020603050405020304" pitchFamily="18" charset="0"/>
                <a:cs typeface="Times New Roman" panose="02020603050405020304" pitchFamily="18" charset="0"/>
              </a:rPr>
              <a:t>Anti-ulcer therapy centers on acid suppression. </a:t>
            </a:r>
          </a:p>
          <a:p>
            <a:r>
              <a:rPr lang="en-US" sz="2400" dirty="0">
                <a:latin typeface="Times New Roman" panose="02020603050405020304" pitchFamily="18" charset="0"/>
                <a:cs typeface="Times New Roman" panose="02020603050405020304" pitchFamily="18" charset="0"/>
              </a:rPr>
              <a:t>The principal therapeutic options for ulcer treatment include H2 antagonists (cimetidine, ranitidine, famotidine, nizatidine),</a:t>
            </a:r>
          </a:p>
          <a:p>
            <a:r>
              <a:rPr lang="en-US" sz="2400" dirty="0">
                <a:solidFill>
                  <a:srgbClr val="FF0000"/>
                </a:solidFill>
                <a:latin typeface="Times New Roman" panose="02020603050405020304" pitchFamily="18" charset="0"/>
                <a:cs typeface="Times New Roman" panose="02020603050405020304" pitchFamily="18" charset="0"/>
              </a:rPr>
              <a:t>Proton pump inhibitors (PPI; omeprazole, pantoprazole, rabeprazole, esomeprazole).</a:t>
            </a:r>
          </a:p>
          <a:p>
            <a:r>
              <a:rPr lang="en-US" sz="2400" dirty="0">
                <a:latin typeface="Times New Roman" panose="02020603050405020304" pitchFamily="18" charset="0"/>
                <a:cs typeface="Times New Roman" panose="02020603050405020304" pitchFamily="18" charset="0"/>
              </a:rPr>
              <a:t>The mucosal adherent sucralfate, and antacids.</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492784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2E11B-708F-4C9F-8051-DECBCFA69B7F}"/>
              </a:ext>
            </a:extLst>
          </p:cNvPr>
          <p:cNvSpPr>
            <a:spLocks noGrp="1"/>
          </p:cNvSpPr>
          <p:nvPr>
            <p:ph type="title"/>
          </p:nvPr>
        </p:nvSpPr>
        <p:spPr/>
        <p:txBody>
          <a:bodyPr>
            <a:normAutofit/>
          </a:bodyPr>
          <a:lstStyle/>
          <a:p>
            <a:pPr algn="ctr"/>
            <a:r>
              <a:rPr lang="en-US" sz="3200" dirty="0">
                <a:solidFill>
                  <a:srgbClr val="C00000"/>
                </a:solidFill>
                <a:latin typeface="Times New Roman" panose="02020603050405020304" pitchFamily="18" charset="0"/>
                <a:cs typeface="Times New Roman" panose="02020603050405020304" pitchFamily="18" charset="0"/>
              </a:rPr>
              <a:t>Pyloric stenosis and delayed gastric emptying</a:t>
            </a:r>
            <a:endParaRPr lang="en-IN" sz="3200" dirty="0">
              <a:solidFill>
                <a:srgbClr val="C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EB1F5BB-BE51-4A7F-A0B0-0E5CA14E9A58}"/>
              </a:ext>
            </a:extLst>
          </p:cNvPr>
          <p:cNvSpPr>
            <a:spLocks noGrp="1"/>
          </p:cNvSpPr>
          <p:nvPr>
            <p:ph idx="1"/>
          </p:nvPr>
        </p:nvSpPr>
        <p:spPr/>
        <p:txBody>
          <a:bodyPr>
            <a:normAutofit fontScale="92500" lnSpcReduction="10000"/>
          </a:bodyPr>
          <a:lstStyle/>
          <a:p>
            <a:pPr algn="just"/>
            <a:r>
              <a:rPr lang="en-US" sz="2400" dirty="0">
                <a:latin typeface="Times New Roman" panose="02020603050405020304" pitchFamily="18" charset="0"/>
                <a:cs typeface="Times New Roman" panose="02020603050405020304" pitchFamily="18" charset="0"/>
              </a:rPr>
              <a:t>Pyloric stenosis is a structural resistance to gastric outflow. </a:t>
            </a:r>
          </a:p>
          <a:p>
            <a:pPr algn="just"/>
            <a:r>
              <a:rPr lang="en-US" sz="2400" dirty="0">
                <a:solidFill>
                  <a:srgbClr val="FF0000"/>
                </a:solidFill>
                <a:latin typeface="Times New Roman" panose="02020603050405020304" pitchFamily="18" charset="0"/>
                <a:cs typeface="Times New Roman" panose="02020603050405020304" pitchFamily="18" charset="0"/>
              </a:rPr>
              <a:t>Congenital pyloric stenosis has been reported in foals and one yearling and results from hypertrophy of the pyloric musculature.  </a:t>
            </a:r>
          </a:p>
          <a:p>
            <a:pPr algn="just"/>
            <a:r>
              <a:rPr lang="en-US" sz="2400" dirty="0">
                <a:latin typeface="Times New Roman" panose="02020603050405020304" pitchFamily="18" charset="0"/>
                <a:cs typeface="Times New Roman" panose="02020603050405020304" pitchFamily="18" charset="0"/>
              </a:rPr>
              <a:t>Acquired pyloric stenosis can result from neoplasia or duodenal ulceration.  </a:t>
            </a:r>
          </a:p>
          <a:p>
            <a:pPr algn="just"/>
            <a:r>
              <a:rPr lang="en-US" sz="2400" dirty="0">
                <a:solidFill>
                  <a:srgbClr val="00B050"/>
                </a:solidFill>
                <a:latin typeface="Times New Roman" panose="02020603050405020304" pitchFamily="18" charset="0"/>
                <a:cs typeface="Times New Roman" panose="02020603050405020304" pitchFamily="18" charset="0"/>
              </a:rPr>
              <a:t>Clinical signs are dependent upon the degree of obstruction but include abdominal pain, salivation, and teeth grinding. </a:t>
            </a:r>
          </a:p>
          <a:p>
            <a:pPr algn="just"/>
            <a:r>
              <a:rPr lang="en-US" sz="2400" dirty="0">
                <a:latin typeface="Times New Roman" panose="02020603050405020304" pitchFamily="18" charset="0"/>
                <a:cs typeface="Times New Roman" panose="02020603050405020304" pitchFamily="18" charset="0"/>
              </a:rPr>
              <a:t>Complete or near complete obstruction can result in gastric reflux and reflux esophagitis</a:t>
            </a:r>
          </a:p>
          <a:p>
            <a:pPr algn="just"/>
            <a:r>
              <a:rPr lang="en-US" sz="2400" dirty="0">
                <a:solidFill>
                  <a:srgbClr val="0070C0"/>
                </a:solidFill>
                <a:latin typeface="Times New Roman" panose="02020603050405020304" pitchFamily="18" charset="0"/>
                <a:cs typeface="Times New Roman" panose="02020603050405020304" pitchFamily="18" charset="0"/>
              </a:rPr>
              <a:t>Measurement of gastric emptying can aid the diagnosis. </a:t>
            </a:r>
          </a:p>
        </p:txBody>
      </p:sp>
    </p:spTree>
    <p:extLst>
      <p:ext uri="{BB962C8B-B14F-4D97-AF65-F5344CB8AC3E}">
        <p14:creationId xmlns:p14="http://schemas.microsoft.com/office/powerpoint/2010/main" val="23216484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2DCF83-B370-4E65-B074-56EAAFD76F8A}"/>
              </a:ext>
            </a:extLst>
          </p:cNvPr>
          <p:cNvSpPr>
            <a:spLocks noGrp="1"/>
          </p:cNvSpPr>
          <p:nvPr>
            <p:ph idx="1"/>
          </p:nvPr>
        </p:nvSpPr>
        <p:spPr/>
        <p:txBody>
          <a:bodyPr>
            <a:normAutofit fontScale="92500" lnSpcReduction="10000"/>
          </a:bodyPr>
          <a:lstStyle/>
          <a:p>
            <a:r>
              <a:rPr lang="en-US" sz="2400" dirty="0">
                <a:solidFill>
                  <a:srgbClr val="C00000"/>
                </a:solidFill>
                <a:latin typeface="Times New Roman" panose="02020603050405020304" pitchFamily="18" charset="0"/>
                <a:cs typeface="Times New Roman" panose="02020603050405020304" pitchFamily="18" charset="0"/>
              </a:rPr>
              <a:t>Several methods of measurement are currently available, including nuclear scintigraphy, acetaminophen absorption, and post-consumption octanoic acid blood or breath testing. </a:t>
            </a:r>
          </a:p>
          <a:p>
            <a:r>
              <a:rPr lang="en-US" sz="2400" dirty="0">
                <a:latin typeface="Times New Roman" panose="02020603050405020304" pitchFamily="18" charset="0"/>
                <a:cs typeface="Times New Roman" panose="02020603050405020304" pitchFamily="18" charset="0"/>
              </a:rPr>
              <a:t>If complete obstruction is not present, medical therapy with a prokinetic such as </a:t>
            </a:r>
            <a:r>
              <a:rPr lang="en-US" sz="2400" dirty="0" err="1">
                <a:latin typeface="Times New Roman" panose="02020603050405020304" pitchFamily="18" charset="0"/>
                <a:cs typeface="Times New Roman" panose="02020603050405020304" pitchFamily="18" charset="0"/>
              </a:rPr>
              <a:t>bethanecol</a:t>
            </a:r>
            <a:r>
              <a:rPr lang="en-US" sz="2400" dirty="0">
                <a:latin typeface="Times New Roman" panose="02020603050405020304" pitchFamily="18" charset="0"/>
                <a:cs typeface="Times New Roman" panose="02020603050405020304" pitchFamily="18" charset="0"/>
              </a:rPr>
              <a:t> can increase the rate of gastric emptying. </a:t>
            </a:r>
          </a:p>
          <a:p>
            <a:r>
              <a:rPr lang="en-US" sz="2400" dirty="0">
                <a:solidFill>
                  <a:srgbClr val="00B050"/>
                </a:solidFill>
                <a:latin typeface="Times New Roman" panose="02020603050405020304" pitchFamily="18" charset="0"/>
                <a:cs typeface="Times New Roman" panose="02020603050405020304" pitchFamily="18" charset="0"/>
              </a:rPr>
              <a:t>Phenylbutazone and </a:t>
            </a:r>
            <a:r>
              <a:rPr lang="en-US" sz="2400" dirty="0" err="1">
                <a:solidFill>
                  <a:srgbClr val="00B050"/>
                </a:solidFill>
                <a:latin typeface="Times New Roman" panose="02020603050405020304" pitchFamily="18" charset="0"/>
                <a:cs typeface="Times New Roman" panose="02020603050405020304" pitchFamily="18" charset="0"/>
              </a:rPr>
              <a:t>cisapride</a:t>
            </a:r>
            <a:r>
              <a:rPr lang="en-US" sz="2400" dirty="0">
                <a:solidFill>
                  <a:srgbClr val="00B050"/>
                </a:solidFill>
                <a:latin typeface="Times New Roman" panose="02020603050405020304" pitchFamily="18" charset="0"/>
                <a:cs typeface="Times New Roman" panose="02020603050405020304" pitchFamily="18" charset="0"/>
              </a:rPr>
              <a:t> have also been shown to attenuate the delay in gastric emptying caused by endotoxin administration. </a:t>
            </a:r>
          </a:p>
          <a:p>
            <a:r>
              <a:rPr lang="en-US" sz="2400" dirty="0">
                <a:latin typeface="Times New Roman" panose="02020603050405020304" pitchFamily="18" charset="0"/>
                <a:cs typeface="Times New Roman" panose="02020603050405020304" pitchFamily="18" charset="0"/>
              </a:rPr>
              <a:t> Surgical repair is necessary for definitive treatment of complete or near-complete obstruction and consists of either gastroenterostomy or pyloroplasty. </a:t>
            </a:r>
            <a:endParaRPr lang="en-IN" sz="2400"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7784370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BBE4E-24BB-4110-BBA2-D0D2E86032D7}"/>
              </a:ext>
            </a:extLst>
          </p:cNvPr>
          <p:cNvSpPr>
            <a:spLocks noGrp="1"/>
          </p:cNvSpPr>
          <p:nvPr>
            <p:ph type="title"/>
          </p:nvPr>
        </p:nvSpPr>
        <p:spPr/>
        <p:txBody>
          <a:bodyPr>
            <a:normAutofit/>
          </a:bodyPr>
          <a:lstStyle/>
          <a:p>
            <a:pPr algn="ctr"/>
            <a:r>
              <a:rPr lang="en-US" sz="3200" dirty="0">
                <a:solidFill>
                  <a:srgbClr val="C00000"/>
                </a:solidFill>
                <a:latin typeface="Times New Roman" panose="02020603050405020304" pitchFamily="18" charset="0"/>
                <a:cs typeface="Times New Roman" panose="02020603050405020304" pitchFamily="18" charset="0"/>
              </a:rPr>
              <a:t>Gastric dilatation and rupture</a:t>
            </a:r>
            <a:endParaRPr lang="en-IN" sz="3200" dirty="0">
              <a:solidFill>
                <a:srgbClr val="C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87566A6-BB60-4050-BF2B-318AC10E4FBC}"/>
              </a:ext>
            </a:extLst>
          </p:cNvPr>
          <p:cNvSpPr>
            <a:spLocks noGrp="1"/>
          </p:cNvSpPr>
          <p:nvPr>
            <p:ph idx="1"/>
          </p:nvPr>
        </p:nvSpPr>
        <p:spPr>
          <a:xfrm>
            <a:off x="838200" y="1232900"/>
            <a:ext cx="10515600" cy="4944064"/>
          </a:xfrm>
        </p:spPr>
        <p:txBody>
          <a:bodyPr>
            <a:noAutofit/>
          </a:bodyPr>
          <a:lstStyle/>
          <a:p>
            <a:r>
              <a:rPr lang="en-US" sz="2400" dirty="0">
                <a:solidFill>
                  <a:srgbClr val="00B050"/>
                </a:solidFill>
                <a:latin typeface="Times New Roman" panose="02020603050405020304" pitchFamily="18" charset="0"/>
                <a:cs typeface="Times New Roman" panose="02020603050405020304" pitchFamily="18" charset="0"/>
              </a:rPr>
              <a:t>Gastric dilatation can be classified as primary, secondary, or idiopathic.</a:t>
            </a:r>
          </a:p>
          <a:p>
            <a:r>
              <a:rPr lang="en-US" sz="2400" dirty="0">
                <a:latin typeface="Times New Roman" panose="02020603050405020304" pitchFamily="18" charset="0"/>
                <a:cs typeface="Times New Roman" panose="02020603050405020304" pitchFamily="18" charset="0"/>
              </a:rPr>
              <a:t> Causes of primary gastric dilatation include gastric impaction, grain engorgement, excessive water intake after exercise, aerophagia, and parasitism. </a:t>
            </a:r>
          </a:p>
          <a:p>
            <a:r>
              <a:rPr lang="en-US" sz="2400" dirty="0">
                <a:latin typeface="Times New Roman" panose="02020603050405020304" pitchFamily="18" charset="0"/>
                <a:cs typeface="Times New Roman" panose="02020603050405020304" pitchFamily="18" charset="0"/>
              </a:rPr>
              <a:t> </a:t>
            </a:r>
            <a:r>
              <a:rPr lang="en-US" sz="2400" dirty="0">
                <a:solidFill>
                  <a:srgbClr val="C00000"/>
                </a:solidFill>
                <a:latin typeface="Times New Roman" panose="02020603050405020304" pitchFamily="18" charset="0"/>
                <a:cs typeface="Times New Roman" panose="02020603050405020304" pitchFamily="18" charset="0"/>
              </a:rPr>
              <a:t>Secondary gastric dilatation occurs more commonly and can result from primary intestinal ileus or small or large intestinal obstruction. </a:t>
            </a:r>
          </a:p>
          <a:p>
            <a:r>
              <a:rPr lang="en-US" sz="2400" dirty="0">
                <a:latin typeface="Times New Roman" panose="02020603050405020304" pitchFamily="18" charset="0"/>
                <a:cs typeface="Times New Roman" panose="02020603050405020304" pitchFamily="18" charset="0"/>
              </a:rPr>
              <a:t>Clinical signs of gastric dilatation include those associated with acute colic and, in severe cases, nasal discharge. </a:t>
            </a:r>
          </a:p>
          <a:p>
            <a:r>
              <a:rPr lang="en-US" sz="2400" dirty="0">
                <a:solidFill>
                  <a:srgbClr val="00B0F0"/>
                </a:solidFill>
                <a:latin typeface="Times New Roman" panose="02020603050405020304" pitchFamily="18" charset="0"/>
                <a:cs typeface="Times New Roman" panose="02020603050405020304" pitchFamily="18" charset="0"/>
              </a:rPr>
              <a:t>Associated laboratory abnormalities include hemoconcentration, hypokalemia, and hypochloremia. </a:t>
            </a:r>
          </a:p>
          <a:p>
            <a:r>
              <a:rPr lang="en-US" sz="2400" dirty="0">
                <a:latin typeface="Times New Roman" panose="02020603050405020304" pitchFamily="18" charset="0"/>
                <a:cs typeface="Times New Roman" panose="02020603050405020304" pitchFamily="18" charset="0"/>
              </a:rPr>
              <a:t>Regardless of the initiating cause, gastric rupture usually occurs along the greater curvature.</a:t>
            </a:r>
          </a:p>
          <a:p>
            <a:r>
              <a:rPr lang="en-US" sz="2400" dirty="0">
                <a:solidFill>
                  <a:srgbClr val="FF0000"/>
                </a:solidFill>
                <a:latin typeface="Times New Roman" panose="02020603050405020304" pitchFamily="18" charset="0"/>
                <a:cs typeface="Times New Roman" panose="02020603050405020304" pitchFamily="18" charset="0"/>
              </a:rPr>
              <a:t>Gastric rupture is usually fatal due to widespread contamination of the peritoneal cavity, septic peritonitis and septic shock. </a:t>
            </a:r>
          </a:p>
          <a:p>
            <a:r>
              <a:rPr lang="en-US" sz="2400" dirty="0">
                <a:latin typeface="Times New Roman" panose="02020603050405020304" pitchFamily="18" charset="0"/>
                <a:cs typeface="Times New Roman" panose="02020603050405020304" pitchFamily="18" charset="0"/>
              </a:rPr>
              <a:t>Surgical repair is thus limited.</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44173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29638-420F-4816-8F74-A76DA720E4B4}"/>
              </a:ext>
            </a:extLst>
          </p:cNvPr>
          <p:cNvSpPr>
            <a:spLocks noGrp="1"/>
          </p:cNvSpPr>
          <p:nvPr>
            <p:ph type="title"/>
          </p:nvPr>
        </p:nvSpPr>
        <p:spPr/>
        <p:txBody>
          <a:bodyPr>
            <a:normAutofit/>
          </a:bodyPr>
          <a:lstStyle/>
          <a:p>
            <a:pPr algn="ctr"/>
            <a:r>
              <a:rPr lang="en-US" sz="3200" dirty="0">
                <a:solidFill>
                  <a:srgbClr val="C00000"/>
                </a:solidFill>
                <a:latin typeface="Times New Roman" panose="02020603050405020304" pitchFamily="18" charset="0"/>
                <a:cs typeface="Times New Roman" panose="02020603050405020304" pitchFamily="18" charset="0"/>
              </a:rPr>
              <a:t>Gastric impaction</a:t>
            </a:r>
            <a:endParaRPr lang="en-IN" sz="3200" dirty="0">
              <a:solidFill>
                <a:srgbClr val="C0000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1F919A7-7F54-442A-83AF-D3B7642E2E14}"/>
              </a:ext>
            </a:extLst>
          </p:cNvPr>
          <p:cNvSpPr>
            <a:spLocks noGrp="1"/>
          </p:cNvSpPr>
          <p:nvPr>
            <p:ph idx="1"/>
          </p:nvPr>
        </p:nvSpPr>
        <p:spPr/>
        <p:txBody>
          <a:bodyPr>
            <a:normAutofit fontScale="92500" lnSpcReduction="10000"/>
          </a:bodyPr>
          <a:lstStyle/>
          <a:p>
            <a:pPr algn="just"/>
            <a:r>
              <a:rPr lang="en-US" dirty="0">
                <a:latin typeface="Times New Roman" panose="02020603050405020304" pitchFamily="18" charset="0"/>
                <a:cs typeface="Times New Roman" panose="02020603050405020304" pitchFamily="18" charset="0"/>
              </a:rPr>
              <a:t>Gastric impaction can result in either acute or chronic signs of colic. </a:t>
            </a:r>
          </a:p>
          <a:p>
            <a:pPr algn="just"/>
            <a:r>
              <a:rPr lang="en-US" dirty="0">
                <a:solidFill>
                  <a:srgbClr val="00B050"/>
                </a:solidFill>
                <a:latin typeface="Times New Roman" panose="02020603050405020304" pitchFamily="18" charset="0"/>
                <a:cs typeface="Times New Roman" panose="02020603050405020304" pitchFamily="18" charset="0"/>
              </a:rPr>
              <a:t>Although a specific cause is not always evident, ingestion of coarse roughage (straw bedding, poor quality forage), foreign objects (rubber fencing material), and feed that may swell after ingestion or improper mastication (persimmon seeds, mesquite beans, wheat, barley, sugar beet pulp) have been implicated. </a:t>
            </a:r>
          </a:p>
          <a:p>
            <a:pPr algn="just"/>
            <a:r>
              <a:rPr lang="en-US" dirty="0">
                <a:latin typeface="Times New Roman" panose="02020603050405020304" pitchFamily="18" charset="0"/>
                <a:cs typeface="Times New Roman" panose="02020603050405020304" pitchFamily="18" charset="0"/>
              </a:rPr>
              <a:t>Possible predisposing factors include poor dentition, poor mastication and rapid consumption of feedstuffs, and inadequate water consumption. </a:t>
            </a:r>
          </a:p>
          <a:p>
            <a:pPr algn="just"/>
            <a:r>
              <a:rPr lang="en-US" dirty="0">
                <a:solidFill>
                  <a:srgbClr val="FF0000"/>
                </a:solidFill>
                <a:latin typeface="Times New Roman" panose="02020603050405020304" pitchFamily="18" charset="0"/>
                <a:cs typeface="Times New Roman" panose="02020603050405020304" pitchFamily="18" charset="0"/>
              </a:rPr>
              <a:t>Clinical signs can vary from anorexia and weight loss to acute colic. </a:t>
            </a:r>
          </a:p>
          <a:p>
            <a:pPr algn="just"/>
            <a:r>
              <a:rPr lang="en-US" dirty="0">
                <a:latin typeface="Times New Roman" panose="02020603050405020304" pitchFamily="18" charset="0"/>
                <a:cs typeface="Times New Roman" panose="02020603050405020304" pitchFamily="18" charset="0"/>
              </a:rPr>
              <a:t>In severe cases, spontaneous reflux may occur. In cases presenting with acute colic, a diagnosis is often made via ultrasonography or during exploratory celiotomy. </a:t>
            </a:r>
          </a:p>
          <a:p>
            <a:pPr algn="just"/>
            <a:r>
              <a:rPr lang="en-US" dirty="0">
                <a:solidFill>
                  <a:srgbClr val="C00000"/>
                </a:solidFill>
                <a:latin typeface="Times New Roman" panose="02020603050405020304" pitchFamily="18" charset="0"/>
                <a:cs typeface="Times New Roman" panose="02020603050405020304" pitchFamily="18" charset="0"/>
              </a:rPr>
              <a:t>In addition to pain management, specific treatment consists of gastric lavage via nasogastric intubation or massage and injection of fluid to soften the impaction during laparotomy.</a:t>
            </a:r>
            <a:endParaRPr lang="en-IN" dirty="0">
              <a:solidFill>
                <a:srgbClr val="C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0658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style>
          <a:lnRef idx="3">
            <a:schemeClr val="lt1"/>
          </a:lnRef>
          <a:fillRef idx="1">
            <a:schemeClr val="accent4"/>
          </a:fillRef>
          <a:effectRef idx="1">
            <a:schemeClr val="accent4"/>
          </a:effectRef>
          <a:fontRef idx="minor">
            <a:schemeClr val="lt1"/>
          </a:fontRef>
        </p:style>
        <p:txBody>
          <a:bodyPr>
            <a:normAutofit/>
          </a:bodyPr>
          <a:lstStyle/>
          <a:p>
            <a:endParaRPr lang="en-IN" dirty="0"/>
          </a:p>
          <a:p>
            <a:endParaRPr lang="en-IN" dirty="0"/>
          </a:p>
          <a:p>
            <a:endParaRPr lang="en-IN" dirty="0"/>
          </a:p>
          <a:p>
            <a:endParaRPr lang="en-IN" dirty="0"/>
          </a:p>
          <a:p>
            <a:pPr lvl="7">
              <a:buNone/>
            </a:pPr>
            <a:r>
              <a:rPr lang="en-IN" sz="9600" dirty="0">
                <a:solidFill>
                  <a:srgbClr val="C00000"/>
                </a:solidFill>
                <a:latin typeface="AdineKirnberg-Script" pitchFamily="2" charset="0"/>
              </a:rPr>
              <a:t>Thank you</a:t>
            </a:r>
          </a:p>
        </p:txBody>
      </p:sp>
    </p:spTree>
    <p:extLst>
      <p:ext uri="{BB962C8B-B14F-4D97-AF65-F5344CB8AC3E}">
        <p14:creationId xmlns:p14="http://schemas.microsoft.com/office/powerpoint/2010/main" val="190591105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82</TotalTime>
  <Words>1907</Words>
  <Application>Microsoft Office PowerPoint</Application>
  <PresentationFormat>Widescreen</PresentationFormat>
  <Paragraphs>120</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AdineKirnberg-Script</vt:lpstr>
      <vt:lpstr>Arial</vt:lpstr>
      <vt:lpstr>Century Gothic</vt:lpstr>
      <vt:lpstr>Times New Roman</vt:lpstr>
      <vt:lpstr>Wingdings 3</vt:lpstr>
      <vt:lpstr>Wisp</vt:lpstr>
      <vt:lpstr>PowerPoint Presentation</vt:lpstr>
      <vt:lpstr>DISEASES OF GI TRACT</vt:lpstr>
      <vt:lpstr>Dysphagia</vt:lpstr>
      <vt:lpstr>Sialadenitis</vt:lpstr>
      <vt:lpstr>DISEASES OF THE ESOPHAGUS</vt:lpstr>
      <vt:lpstr>Esophageal obstruction (Choke)</vt:lpstr>
      <vt:lpstr>Miscellaneous esophageal disorders</vt:lpstr>
      <vt:lpstr>PowerPoint Presentation</vt:lpstr>
      <vt:lpstr>DISEASES OF THE STOMACH </vt:lpstr>
      <vt:lpstr>PowerPoint Presentation</vt:lpstr>
      <vt:lpstr>PowerPoint Presentation</vt:lpstr>
      <vt:lpstr>Clinical syndrome in Yearlings and adult horses</vt:lpstr>
      <vt:lpstr>PowerPoint Presentation</vt:lpstr>
      <vt:lpstr>Treatment</vt:lpstr>
      <vt:lpstr>Pyloric stenosis and delayed gastric emptying</vt:lpstr>
      <vt:lpstr>PowerPoint Presentation</vt:lpstr>
      <vt:lpstr>Gastric dilatation and rupture</vt:lpstr>
      <vt:lpstr>Gastric impaction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DISEASES OF GI TRACT</dc:title>
  <dc:creator>bks81025@gmail.com</dc:creator>
  <cp:lastModifiedBy>bks81025@gmail.com</cp:lastModifiedBy>
  <cp:revision>9</cp:revision>
  <dcterms:created xsi:type="dcterms:W3CDTF">2020-10-19T04:14:52Z</dcterms:created>
  <dcterms:modified xsi:type="dcterms:W3CDTF">2020-10-19T05:37:28Z</dcterms:modified>
</cp:coreProperties>
</file>