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92" r:id="rId2"/>
    <p:sldId id="432" r:id="rId3"/>
    <p:sldId id="419" r:id="rId4"/>
    <p:sldId id="436" r:id="rId5"/>
    <p:sldId id="435" r:id="rId6"/>
    <p:sldId id="445" r:id="rId7"/>
    <p:sldId id="434" r:id="rId8"/>
    <p:sldId id="443" r:id="rId9"/>
    <p:sldId id="444" r:id="rId10"/>
    <p:sldId id="440" r:id="rId11"/>
    <p:sldId id="438" r:id="rId12"/>
    <p:sldId id="441" r:id="rId13"/>
    <p:sldId id="442" r:id="rId14"/>
    <p:sldId id="446" r:id="rId15"/>
    <p:sldId id="437" r:id="rId16"/>
    <p:sldId id="439" r:id="rId17"/>
    <p:sldId id="399" r:id="rId18"/>
    <p:sldId id="447" r:id="rId19"/>
    <p:sldId id="41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117" autoAdjust="0"/>
  </p:normalViewPr>
  <p:slideViewPr>
    <p:cSldViewPr>
      <p:cViewPr varScale="1">
        <p:scale>
          <a:sx n="89" d="100"/>
          <a:sy n="89" d="100"/>
        </p:scale>
        <p:origin x="-22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6AC89-1D24-4F9E-982F-DA5BF7ECD9F4}" type="datetimeFigureOut">
              <a:rPr lang="en-IN" smtClean="0"/>
              <a:pPr/>
              <a:t>28-10-2020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56353-8F37-4299-9A00-D215CE4B5BD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0395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29387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pPr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01137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pPr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62719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pPr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48780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pPr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65807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pPr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29387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pPr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095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2938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2938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3219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3840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3219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7919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pPr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7919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pPr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7919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5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73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2090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09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5849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06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55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2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4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9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73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12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95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0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0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4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www.basu.org.in/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8"/>
            <a:ext cx="6477000" cy="214314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pt-BR" sz="2000" b="1" dirty="0">
                <a:solidFill>
                  <a:srgbClr val="7030A0"/>
                </a:solidFill>
                <a:latin typeface="Arial Black" panose="020B0A04020102020204" pitchFamily="34" charset="0"/>
              </a:rPr>
              <a:t>Dr. AJIT KUMAR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 b="1" dirty="0">
                <a:solidFill>
                  <a:srgbClr val="7030A0"/>
                </a:solidFill>
                <a:latin typeface="Arial Black" panose="020B0A04020102020204" pitchFamily="34" charset="0"/>
              </a:rPr>
              <a:t>Department of Veterinary Parasitology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 b="1" dirty="0">
                <a:solidFill>
                  <a:srgbClr val="7030A0"/>
                </a:solidFill>
                <a:latin typeface="Arial Black" panose="020B0A04020102020204" pitchFamily="34" charset="0"/>
              </a:rPr>
              <a:t>Bihar Veterinary College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 b="1" dirty="0">
                <a:solidFill>
                  <a:srgbClr val="7030A0"/>
                </a:solidFill>
                <a:latin typeface="Arial Black" panose="020B0A04020102020204" pitchFamily="34" charset="0"/>
              </a:rPr>
              <a:t>Bihar Animal Sciences University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 b="1" dirty="0">
                <a:solidFill>
                  <a:srgbClr val="7030A0"/>
                </a:solidFill>
                <a:latin typeface="Arial Black" panose="020B0A04020102020204" pitchFamily="34" charset="0"/>
              </a:rPr>
              <a:t>Patna-800014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000100" y="1174891"/>
            <a:ext cx="6477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General Control Measures of </a:t>
            </a:r>
            <a:r>
              <a:rPr lang="en-US" sz="3200" b="1">
                <a:solidFill>
                  <a:srgbClr val="FF0000"/>
                </a:solidFill>
                <a:latin typeface="Arial Black" panose="020B0A04020102020204" pitchFamily="34" charset="0"/>
              </a:rPr>
              <a:t>Parasitic </a:t>
            </a:r>
            <a:r>
              <a:rPr lang="en-US" sz="3200" b="1" smtClean="0">
                <a:solidFill>
                  <a:srgbClr val="FF0000"/>
                </a:solidFill>
                <a:latin typeface="Arial Black" panose="020B0A04020102020204" pitchFamily="34" charset="0"/>
              </a:rPr>
              <a:t>Infections -I</a:t>
            </a:r>
            <a:endParaRPr lang="en-US" sz="3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0" name="Picture 9" descr="Bihar Animal Sciences University | बिहार पशु विज्ञान विश्वविद्यालय">
            <a:hlinkClick r:id="rId3" tooltip="&quot;Bihar Animal Sciences University | बिहार पशु विज्ञान विश्वविद्यालय - 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428604"/>
            <a:ext cx="1149087" cy="119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olour Logofinal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8332" y="232060"/>
            <a:ext cx="1099890" cy="124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  <p:pic>
        <p:nvPicPr>
          <p:cNvPr id="9" name="Picture 8" descr="How To Drench A Goat: Beginner's Guide For Drenching A Goat">
            <a:extLst>
              <a:ext uri="{FF2B5EF4-FFF2-40B4-BE49-F238E27FC236}">
                <a16:creationId xmlns="" xmlns:a16="http://schemas.microsoft.com/office/drawing/2014/main" id="{F94F36B4-4CD1-4647-BC8F-27A0A604D27A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348880"/>
            <a:ext cx="2660842" cy="20551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Ivermectin: Possible Coronavirus Drug Identified | HealthWire">
            <a:extLst>
              <a:ext uri="{FF2B5EF4-FFF2-40B4-BE49-F238E27FC236}">
                <a16:creationId xmlns:lc="http://schemas.openxmlformats.org/drawingml/2006/lockedCanvas" xmlns="" xmlns:a16="http://schemas.microsoft.com/office/drawing/2014/main" id="{2D3F7EAC-A262-493A-8D2F-A294E9C9F823}"/>
              </a:ext>
            </a:extLst>
          </p:cNvPr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16" t="25604" r="10947" b="56177"/>
          <a:stretch/>
        </p:blipFill>
        <p:spPr bwMode="auto">
          <a:xfrm rot="1470301">
            <a:off x="890254" y="2737411"/>
            <a:ext cx="1694372" cy="57606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F:\images (2).jpg">
            <a:extLst>
              <a:ext uri="{FF2B5EF4-FFF2-40B4-BE49-F238E27FC236}">
                <a16:creationId xmlns:lc="http://schemas.openxmlformats.org/drawingml/2006/lockedCanvas" xmlns="" xmlns:a16="http://schemas.microsoft.com/office/drawing/2014/main" id="{AEED62CD-2271-4AB8-B20E-6E362F2454EB}"/>
              </a:ext>
            </a:extLst>
          </p:cNvPr>
          <p:cNvPicPr/>
          <p:nvPr/>
        </p:nvPicPr>
        <p:blipFill rotWithShape="1">
          <a:blip r:embed="rId8"/>
          <a:srcRect l="28571" t="28311" r="33101" b="61622"/>
          <a:stretch/>
        </p:blipFill>
        <p:spPr bwMode="auto">
          <a:xfrm rot="20402727">
            <a:off x="5281828" y="2890803"/>
            <a:ext cx="1479798" cy="2204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lc="http://schemas.openxmlformats.org/drawingml/2006/lockedCanvas" xmlns="" xmlns:a16="http://schemas.microsoft.com/office/drawing/2014/main" id="{68280858-68CD-4A38-82C3-7E6A1D8AED1D}"/>
              </a:ext>
            </a:extLst>
          </p:cNvPr>
          <p:cNvPicPr/>
          <p:nvPr/>
        </p:nvPicPr>
        <p:blipFill rotWithShape="1">
          <a:blip r:embed="rId9"/>
          <a:srcRect l="10360" t="20762" r="13525" b="69597"/>
          <a:stretch/>
        </p:blipFill>
        <p:spPr bwMode="auto">
          <a:xfrm>
            <a:off x="4479318" y="3933056"/>
            <a:ext cx="1618615" cy="257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4255935"/>
      </p:ext>
    </p:extLst>
  </p:cSld>
  <p:clrMapOvr>
    <a:masterClrMapping/>
  </p:clrMapOvr>
  <p:transition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874828" y="116632"/>
            <a:ext cx="62646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Arial Black" pitchFamily="34" charset="0"/>
              </a:rPr>
              <a:t>General Control Measures of Parasitic Infections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="" xmlns:a16="http://schemas.microsoft.com/office/drawing/2014/main" id="{599FDB76-6545-49B1-A70E-B7A56CAA4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13" y="947629"/>
            <a:ext cx="6471669" cy="4802358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Edectocidal</a:t>
            </a:r>
            <a:r>
              <a:rPr lang="en-US" sz="24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drugs: </a:t>
            </a:r>
          </a:p>
          <a:p>
            <a:pPr algn="just"/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          </a:t>
            </a:r>
            <a:r>
              <a:rPr lang="en-US" sz="2000" dirty="0">
                <a:solidFill>
                  <a:srgbClr val="7030A0"/>
                </a:solidFill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Act against both endoparasites (Helminths etc.) and ectoparasites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( Flies, ticks, mites etc.) </a:t>
            </a:r>
            <a:endParaRPr lang="en-US" sz="2000" dirty="0">
              <a:solidFill>
                <a:srgbClr val="7030A0"/>
              </a:solidFill>
              <a:effectLst/>
              <a:latin typeface="Arial Black" panose="020B0A040201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algn="just"/>
            <a:r>
              <a:rPr lang="en-US" sz="1800" dirty="0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         e.g. Ivermectin and </a:t>
            </a:r>
            <a:r>
              <a:rPr lang="en-US" sz="1800" dirty="0" err="1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Closantel</a:t>
            </a:r>
            <a:r>
              <a:rPr lang="en-US" sz="1800" dirty="0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Ivermectin is an antibiotic extracted from fermentation of </a:t>
            </a:r>
            <a:r>
              <a:rPr lang="en-US" sz="1800" i="1" dirty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Streptomyces</a:t>
            </a:r>
            <a:r>
              <a:rPr lang="en-US" sz="1800" i="1" spc="-5" dirty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i="1" dirty="0" err="1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avermitilis</a:t>
            </a:r>
            <a:r>
              <a:rPr lang="en-US" sz="1800" dirty="0" smtClean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.</a:t>
            </a:r>
          </a:p>
          <a:p>
            <a:pPr algn="just"/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Mechanism of action of </a:t>
            </a:r>
            <a:r>
              <a:rPr lang="en-US" dirty="0" err="1" smtClean="0">
                <a:solidFill>
                  <a:srgbClr val="7030A0"/>
                </a:solidFill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Ivermectin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: </a:t>
            </a:r>
            <a:endParaRPr lang="en-IN" sz="1800" dirty="0">
              <a:solidFill>
                <a:srgbClr val="7030A0"/>
              </a:solidFill>
              <a:effectLst/>
              <a:latin typeface="Arial Black" panose="020B0A040201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endParaRPr lang="en-IN" dirty="0">
              <a:solidFill>
                <a:srgbClr val="7030A0"/>
              </a:solidFill>
            </a:endParaRPr>
          </a:p>
        </p:txBody>
      </p:sp>
      <p:pic>
        <p:nvPicPr>
          <p:cNvPr id="10" name="Picture 9" descr="Buy Intas Neomec Strip of 10 Tablets (Pack of 6) Online at Low Prices in  India - Amazon.in">
            <a:extLst>
              <a:ext uri="{FF2B5EF4-FFF2-40B4-BE49-F238E27FC236}">
                <a16:creationId xmlns="" xmlns:a16="http://schemas.microsoft.com/office/drawing/2014/main" id="{F8F877C6-3356-43AF-B082-8EBBDD28D9E9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0" t="25800" r="9600" b="8200"/>
          <a:stretch/>
        </p:blipFill>
        <p:spPr bwMode="auto">
          <a:xfrm>
            <a:off x="7349870" y="3549927"/>
            <a:ext cx="1737171" cy="11521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Ivermectin: Possible Coronavirus Drug Identified | HealthWire">
            <a:extLst>
              <a:ext uri="{FF2B5EF4-FFF2-40B4-BE49-F238E27FC236}">
                <a16:creationId xmlns="" xmlns:a16="http://schemas.microsoft.com/office/drawing/2014/main" id="{2D3F7EAC-A262-493A-8D2F-A294E9C9F823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8" t="7829" r="3914" b="8185"/>
          <a:stretch/>
        </p:blipFill>
        <p:spPr bwMode="auto">
          <a:xfrm>
            <a:off x="7139524" y="1628800"/>
            <a:ext cx="2034540" cy="1798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9FAEDABA-0D34-4146-A0AF-A3CB5796F77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204" y="4797152"/>
            <a:ext cx="1821180" cy="1703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Avermectin (2)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5" t="22423" r="8305" b="57396"/>
          <a:stretch/>
        </p:blipFill>
        <p:spPr bwMode="auto">
          <a:xfrm>
            <a:off x="827583" y="4268403"/>
            <a:ext cx="4924425" cy="8572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reveals the mechanism of action of Ivermectin (36). | Download Scientific  Diagram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962525"/>
            <a:ext cx="2724150" cy="1895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0369133"/>
      </p:ext>
    </p:extLst>
  </p:cSld>
  <p:clrMapOvr>
    <a:masterClrMapping/>
  </p:clrMapOvr>
  <p:transition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42910" y="1428736"/>
            <a:ext cx="6521378" cy="5214974"/>
          </a:xfrm>
        </p:spPr>
        <p:txBody>
          <a:bodyPr>
            <a:normAutofit/>
          </a:bodyPr>
          <a:lstStyle/>
          <a:p>
            <a:pPr lvl="0" algn="just"/>
            <a:r>
              <a:rPr lang="en-IN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 Deworming: </a:t>
            </a:r>
            <a:r>
              <a:rPr lang="en-US" sz="20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202122"/>
                </a:solidFill>
                <a:latin typeface="Arial" panose="020B0604020202020204" pitchFamily="34" charset="0"/>
              </a:rPr>
              <a:t>It is a process in which an </a:t>
            </a:r>
            <a:r>
              <a:rPr lang="en-US" sz="2000" b="1" i="0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anthelmintic</a:t>
            </a:r>
            <a:r>
              <a:rPr lang="en-US" sz="20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drug </a:t>
            </a:r>
            <a:r>
              <a:rPr lang="en-US" sz="2000" b="1" dirty="0">
                <a:solidFill>
                  <a:srgbClr val="202122"/>
                </a:solidFill>
                <a:latin typeface="Arial" panose="020B0604020202020204" pitchFamily="34" charset="0"/>
              </a:rPr>
              <a:t>uses in </a:t>
            </a:r>
            <a:r>
              <a:rPr lang="en-US" sz="20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human or animal to rid them of </a:t>
            </a:r>
            <a:r>
              <a:rPr lang="en-US" sz="2000" b="1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helminths</a:t>
            </a:r>
            <a:r>
              <a:rPr lang="en-US" sz="20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000" b="1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parasites ( roundworms, Tapeworms and flukes)</a:t>
            </a:r>
            <a:r>
              <a:rPr lang="en-US" sz="20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endParaRPr lang="en-US" sz="2000" b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899592" y="285728"/>
            <a:ext cx="626469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  <a:latin typeface="Arial Black" pitchFamily="34" charset="0"/>
              </a:rPr>
              <a:t>General Control Measures of Parasitic Infections</a:t>
            </a:r>
          </a:p>
        </p:txBody>
      </p:sp>
      <p:pic>
        <p:nvPicPr>
          <p:cNvPr id="2" name="Picture 1" descr="F:\images (2).jpg">
            <a:extLst>
              <a:ext uri="{FF2B5EF4-FFF2-40B4-BE49-F238E27FC236}">
                <a16:creationId xmlns="" xmlns:a16="http://schemas.microsoft.com/office/drawing/2014/main" id="{AEED62CD-2271-4AB8-B20E-6E362F2454EB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64754" y="4980066"/>
            <a:ext cx="2730471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ow To Drench A Goat: Beginner's Guide For Drenching A Goat">
            <a:extLst>
              <a:ext uri="{FF2B5EF4-FFF2-40B4-BE49-F238E27FC236}">
                <a16:creationId xmlns="" xmlns:a16="http://schemas.microsoft.com/office/drawing/2014/main" id="{F94F36B4-4CD1-4647-BC8F-27A0A604D27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755" y="2924944"/>
            <a:ext cx="2660842" cy="205512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595821"/>
              </p:ext>
            </p:extLst>
          </p:nvPr>
        </p:nvGraphicFramePr>
        <p:xfrm>
          <a:off x="467544" y="3068960"/>
          <a:ext cx="5904656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383"/>
                <a:gridCol w="4065273"/>
              </a:tblGrid>
              <a:tr h="397971"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Arial Rounded MT Bold" panose="020F0704030504030204" pitchFamily="34" charset="0"/>
                        </a:rPr>
                        <a:t> Types of worms</a:t>
                      </a:r>
                      <a:endParaRPr lang="en-IN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Arial Rounded MT Bold" panose="020F0704030504030204" pitchFamily="34" charset="0"/>
                        </a:rPr>
                        <a:t> Deworming Schedule in cattle</a:t>
                      </a:r>
                      <a:endParaRPr lang="en-IN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</a:tr>
              <a:tr h="1443534"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7030A0"/>
                          </a:solidFill>
                          <a:latin typeface="Arial Rounded MT Bold" panose="020F0704030504030204" pitchFamily="34" charset="0"/>
                        </a:rPr>
                        <a:t>Round worms </a:t>
                      </a:r>
                      <a:endParaRPr lang="en-IN" dirty="0">
                        <a:solidFill>
                          <a:srgbClr val="7030A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7030A0"/>
                          </a:solidFill>
                          <a:latin typeface="Arial Rounded MT Bold" panose="020F0704030504030204" pitchFamily="34" charset="0"/>
                        </a:rPr>
                        <a:t>First dose at 10 days of age and thereafter</a:t>
                      </a:r>
                      <a:r>
                        <a:rPr lang="en-IN" baseline="0" dirty="0" smtClean="0">
                          <a:solidFill>
                            <a:srgbClr val="7030A0"/>
                          </a:solidFill>
                          <a:latin typeface="Arial Rounded MT Bold" panose="020F0704030504030204" pitchFamily="34" charset="0"/>
                        </a:rPr>
                        <a:t> at monthly interval up to 6 months.</a:t>
                      </a:r>
                    </a:p>
                    <a:p>
                      <a:r>
                        <a:rPr lang="en-IN" baseline="0" dirty="0" smtClean="0">
                          <a:solidFill>
                            <a:srgbClr val="7030A0"/>
                          </a:solidFill>
                          <a:latin typeface="Arial Rounded MT Bold" panose="020F0704030504030204" pitchFamily="34" charset="0"/>
                        </a:rPr>
                        <a:t>After 6 months of age, deworming to be done at an interval of 2 months</a:t>
                      </a:r>
                      <a:endParaRPr lang="en-IN" dirty="0">
                        <a:solidFill>
                          <a:srgbClr val="7030A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</a:tr>
              <a:tr h="541257"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Arial Rounded MT Bold" panose="020F0704030504030204" pitchFamily="34" charset="0"/>
                        </a:rPr>
                        <a:t>Liver Flukes</a:t>
                      </a:r>
                      <a:endParaRPr lang="en-IN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Arial Rounded MT Bold" panose="020F0704030504030204" pitchFamily="34" charset="0"/>
                        </a:rPr>
                        <a:t>Twice in a year in endemic</a:t>
                      </a:r>
                      <a:r>
                        <a:rPr lang="en-IN" baseline="0" dirty="0" smtClean="0">
                          <a:latin typeface="Arial Rounded MT Bold" panose="020F0704030504030204" pitchFamily="34" charset="0"/>
                        </a:rPr>
                        <a:t> areas      ( before and after monsoon)</a:t>
                      </a:r>
                      <a:endParaRPr lang="en-IN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</a:tr>
              <a:tr h="486068"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0070C0"/>
                          </a:solidFill>
                          <a:latin typeface="Arial Rounded MT Bold" panose="020F0704030504030204" pitchFamily="34" charset="0"/>
                        </a:rPr>
                        <a:t>Tapeworms</a:t>
                      </a:r>
                      <a:endParaRPr lang="en-IN" dirty="0">
                        <a:solidFill>
                          <a:srgbClr val="0070C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0070C0"/>
                          </a:solidFill>
                          <a:latin typeface="Arial Rounded MT Bold" panose="020F0704030504030204" pitchFamily="34" charset="0"/>
                        </a:rPr>
                        <a:t>Twice in a year ( January and June in calves in problem herds)</a:t>
                      </a:r>
                      <a:endParaRPr lang="en-IN" dirty="0">
                        <a:solidFill>
                          <a:srgbClr val="0070C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79658"/>
      </p:ext>
    </p:extLst>
  </p:cSld>
  <p:clrMapOvr>
    <a:masterClrMapping/>
  </p:clrMapOvr>
  <p:transition>
    <p:blinds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42910" y="1428736"/>
            <a:ext cx="6443690" cy="5214974"/>
          </a:xfrm>
        </p:spPr>
        <p:txBody>
          <a:bodyPr>
            <a:normAutofit/>
          </a:bodyPr>
          <a:lstStyle/>
          <a:p>
            <a:pPr lvl="0" algn="just">
              <a:spcBef>
                <a:spcPts val="160"/>
              </a:spcBef>
              <a:spcAft>
                <a:spcPts val="0"/>
              </a:spcAft>
              <a:buClr>
                <a:srgbClr val="010202"/>
              </a:buClr>
              <a:buSzPts val="1100"/>
              <a:tabLst>
                <a:tab pos="304165" algn="l"/>
                <a:tab pos="304800" algn="l"/>
              </a:tabLst>
            </a:pPr>
            <a:r>
              <a:rPr lang="en-US" sz="2400" dirty="0" err="1">
                <a:solidFill>
                  <a:srgbClr val="FF0000"/>
                </a:solidFill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Anthelmimtic</a:t>
            </a:r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and Immunostimulant:</a:t>
            </a:r>
          </a:p>
          <a:p>
            <a:pPr lvl="0" algn="just">
              <a:spcBef>
                <a:spcPts val="160"/>
              </a:spcBef>
              <a:spcAft>
                <a:spcPts val="0"/>
              </a:spcAft>
              <a:buClr>
                <a:srgbClr val="010202"/>
              </a:buClr>
              <a:buSzPts val="1100"/>
              <a:tabLst>
                <a:tab pos="304165" algn="l"/>
                <a:tab pos="304800" algn="l"/>
              </a:tabLst>
            </a:pPr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>
                <a:solidFill>
                  <a:srgbClr val="7030A0"/>
                </a:solidFill>
                <a:latin typeface="Arial Black" panose="020B0A04020102020204" pitchFamily="34" charset="0"/>
              </a:rPr>
              <a:t>work as anthelmintic and immunity enhancer.</a:t>
            </a:r>
          </a:p>
          <a:p>
            <a:pPr lvl="0" algn="just">
              <a:spcBef>
                <a:spcPts val="160"/>
              </a:spcBef>
              <a:spcAft>
                <a:spcPts val="0"/>
              </a:spcAft>
              <a:buClr>
                <a:srgbClr val="010202"/>
              </a:buClr>
              <a:buSzPts val="1100"/>
              <a:tabLst>
                <a:tab pos="304165" algn="l"/>
                <a:tab pos="304800" algn="l"/>
              </a:tabLst>
            </a:pPr>
            <a:r>
              <a:rPr lang="en-US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e.g. </a:t>
            </a:r>
            <a:r>
              <a:rPr lang="en-US" sz="2000" b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Levamsiole</a:t>
            </a:r>
            <a:endParaRPr lang="en-US" sz="20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642910" y="285728"/>
            <a:ext cx="692948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  <a:latin typeface="Arial Black" pitchFamily="34" charset="0"/>
              </a:rPr>
              <a:t>General Control Measures of Parasitic Infections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  <p:pic>
        <p:nvPicPr>
          <p:cNvPr id="6" name="Picture 5" descr="MYSOL (Levamisole Hydrochloride Premix), Packaging Type: HDPE Bottle, | ID:  22311467248">
            <a:extLst>
              <a:ext uri="{FF2B5EF4-FFF2-40B4-BE49-F238E27FC236}">
                <a16:creationId xmlns="" xmlns:a16="http://schemas.microsoft.com/office/drawing/2014/main" id="{AA4B3FA4-B347-44A2-AF31-326685F4BD99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60" t="8640" r="29120" b="11519"/>
          <a:stretch/>
        </p:blipFill>
        <p:spPr bwMode="auto">
          <a:xfrm>
            <a:off x="7397351" y="1628800"/>
            <a:ext cx="1737762" cy="22964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Levamisole HCI And Oxyclozanide Bolus Vet, For Animal Feed Supplement,  Packaging Type: Box, Rs 50 /piece | ID: 21798946233">
            <a:extLst>
              <a:ext uri="{FF2B5EF4-FFF2-40B4-BE49-F238E27FC236}">
                <a16:creationId xmlns="" xmlns:a16="http://schemas.microsoft.com/office/drawing/2014/main" id="{95E6410C-1F4F-4443-A876-ED018DD57677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0" t="19680" r="16000" b="18880"/>
          <a:stretch/>
        </p:blipFill>
        <p:spPr bwMode="auto">
          <a:xfrm>
            <a:off x="7366489" y="4100910"/>
            <a:ext cx="1744960" cy="14804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identifies the mechanism of action of levamisole (41).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15" y="3531697"/>
            <a:ext cx="3153787" cy="330090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Understanding molecular mechanisms in multivariant actions of levamisole as  an anti-helminthic, anti-inflammatory, antioxidant, anti-neoplastic and  immunomodulatory drug - ScienceDirect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384550"/>
            <a:ext cx="2085975" cy="34480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971600" y="2996953"/>
            <a:ext cx="2088232" cy="534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Anthelmintic Action</a:t>
            </a:r>
            <a:endParaRPr lang="en-IN" sz="1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88024" y="2852936"/>
            <a:ext cx="2232248" cy="411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err="1" smtClean="0">
                <a:solidFill>
                  <a:srgbClr val="7030A0"/>
                </a:solidFill>
              </a:rPr>
              <a:t>Immunostimulant</a:t>
            </a:r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46671268"/>
      </p:ext>
    </p:extLst>
  </p:cSld>
  <p:clrMapOvr>
    <a:masterClrMapping/>
  </p:clrMapOvr>
  <p:transition>
    <p:blinds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42910" y="1428736"/>
            <a:ext cx="6443690" cy="5214974"/>
          </a:xfrm>
        </p:spPr>
        <p:txBody>
          <a:bodyPr>
            <a:normAutofit/>
          </a:bodyPr>
          <a:lstStyle/>
          <a:p>
            <a:pPr lvl="0" algn="just">
              <a:spcBef>
                <a:spcPts val="160"/>
              </a:spcBef>
              <a:spcAft>
                <a:spcPts val="0"/>
              </a:spcAft>
              <a:buClr>
                <a:srgbClr val="010202"/>
              </a:buClr>
              <a:buSzPts val="1100"/>
              <a:tabLst>
                <a:tab pos="304165" algn="l"/>
                <a:tab pos="304800" algn="l"/>
              </a:tabLst>
            </a:pPr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Methods of anthelmintics Administration:</a:t>
            </a:r>
          </a:p>
          <a:p>
            <a:pPr lvl="0" algn="just">
              <a:spcBef>
                <a:spcPts val="160"/>
              </a:spcBef>
              <a:spcAft>
                <a:spcPts val="0"/>
              </a:spcAft>
              <a:buClr>
                <a:srgbClr val="010202"/>
              </a:buClr>
              <a:buSzPts val="1100"/>
              <a:tabLst>
                <a:tab pos="304165" algn="l"/>
                <a:tab pos="304800" algn="l"/>
              </a:tabLst>
            </a:pPr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</a:p>
          <a:p>
            <a:pPr lvl="0" algn="just">
              <a:spcBef>
                <a:spcPts val="160"/>
              </a:spcBef>
              <a:spcAft>
                <a:spcPts val="0"/>
              </a:spcAft>
              <a:buClr>
                <a:srgbClr val="010202"/>
              </a:buClr>
              <a:buSzPts val="1100"/>
              <a:tabLst>
                <a:tab pos="304165" algn="l"/>
                <a:tab pos="304800" algn="l"/>
              </a:tabLst>
            </a:pPr>
            <a:r>
              <a:rPr lang="en-US" sz="2400" b="1" dirty="0">
                <a:solidFill>
                  <a:srgbClr val="7030A0"/>
                </a:solidFill>
                <a:latin typeface="Arial Black" panose="020B0A04020102020204" pitchFamily="34" charset="0"/>
              </a:rPr>
              <a:t>Oral</a:t>
            </a:r>
          </a:p>
          <a:p>
            <a:pPr lvl="0" algn="l">
              <a:spcBef>
                <a:spcPts val="160"/>
              </a:spcBef>
              <a:spcAft>
                <a:spcPts val="0"/>
              </a:spcAft>
              <a:buClr>
                <a:srgbClr val="010202"/>
              </a:buClr>
              <a:buSzPts val="1100"/>
              <a:tabLst>
                <a:tab pos="304165" algn="l"/>
                <a:tab pos="304800" algn="l"/>
              </a:tabLst>
            </a:pPr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      </a:t>
            </a:r>
            <a:r>
              <a:rPr lang="en-US" sz="2400" b="1" dirty="0">
                <a:solidFill>
                  <a:srgbClr val="00B050"/>
                </a:solidFill>
                <a:latin typeface="Arial Black" panose="020B0A04020102020204" pitchFamily="34" charset="0"/>
              </a:rPr>
              <a:t>Drenching ( Liquid or suspension)</a:t>
            </a:r>
          </a:p>
          <a:p>
            <a:pPr lvl="0" algn="just">
              <a:spcBef>
                <a:spcPts val="160"/>
              </a:spcBef>
              <a:spcAft>
                <a:spcPts val="0"/>
              </a:spcAft>
              <a:buClr>
                <a:srgbClr val="010202"/>
              </a:buClr>
              <a:buSzPts val="1100"/>
              <a:tabLst>
                <a:tab pos="304165" algn="l"/>
                <a:tab pos="304800" algn="l"/>
              </a:tabLst>
            </a:pPr>
            <a:r>
              <a:rPr lang="en-US" sz="2400" b="1" dirty="0">
                <a:solidFill>
                  <a:srgbClr val="00B050"/>
                </a:solidFill>
                <a:latin typeface="Arial Black" panose="020B0A04020102020204" pitchFamily="34" charset="0"/>
              </a:rPr>
              <a:t>       Licking –</a:t>
            </a:r>
          </a:p>
          <a:p>
            <a:pPr lvl="0" algn="just">
              <a:spcBef>
                <a:spcPts val="160"/>
              </a:spcBef>
              <a:spcAft>
                <a:spcPts val="0"/>
              </a:spcAft>
              <a:buClr>
                <a:srgbClr val="010202"/>
              </a:buClr>
              <a:buSzPts val="1100"/>
              <a:tabLst>
                <a:tab pos="304165" algn="l"/>
                <a:tab pos="304800" algn="l"/>
              </a:tabLst>
            </a:pPr>
            <a:r>
              <a:rPr lang="en-US" sz="2400" b="1" dirty="0">
                <a:solidFill>
                  <a:srgbClr val="00B050"/>
                </a:solidFill>
                <a:latin typeface="Arial Black" panose="020B0A04020102020204" pitchFamily="34" charset="0"/>
              </a:rPr>
              <a:t>       Through the feed: - Tablets </a:t>
            </a:r>
          </a:p>
          <a:p>
            <a:pPr lvl="0" algn="just">
              <a:spcBef>
                <a:spcPts val="160"/>
              </a:spcBef>
              <a:spcAft>
                <a:spcPts val="0"/>
              </a:spcAft>
              <a:buClr>
                <a:srgbClr val="010202"/>
              </a:buClr>
              <a:buSzPts val="1100"/>
              <a:tabLst>
                <a:tab pos="304165" algn="l"/>
                <a:tab pos="304800" algn="l"/>
              </a:tabLst>
            </a:pPr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         </a:t>
            </a:r>
          </a:p>
          <a:p>
            <a:pPr lvl="0" algn="just">
              <a:spcBef>
                <a:spcPts val="160"/>
              </a:spcBef>
              <a:spcAft>
                <a:spcPts val="0"/>
              </a:spcAft>
              <a:buClr>
                <a:srgbClr val="010202"/>
              </a:buClr>
              <a:buSzPts val="1100"/>
              <a:tabLst>
                <a:tab pos="304165" algn="l"/>
                <a:tab pos="304800" algn="l"/>
              </a:tabLst>
            </a:pPr>
            <a:r>
              <a:rPr lang="en-US" sz="2400" b="1" dirty="0">
                <a:solidFill>
                  <a:srgbClr val="7030A0"/>
                </a:solidFill>
                <a:latin typeface="Arial Black" panose="020B0A04020102020204" pitchFamily="34" charset="0"/>
              </a:rPr>
              <a:t>Injection –</a:t>
            </a:r>
          </a:p>
          <a:p>
            <a:pPr lvl="0" algn="just">
              <a:spcBef>
                <a:spcPts val="160"/>
              </a:spcBef>
              <a:spcAft>
                <a:spcPts val="0"/>
              </a:spcAft>
              <a:buClr>
                <a:srgbClr val="010202"/>
              </a:buClr>
              <a:buSzPts val="1100"/>
              <a:tabLst>
                <a:tab pos="304165" algn="l"/>
                <a:tab pos="304800" algn="l"/>
              </a:tabLst>
            </a:pPr>
            <a:r>
              <a:rPr lang="en-US" sz="2400" b="1" dirty="0">
                <a:solidFill>
                  <a:srgbClr val="002060"/>
                </a:solidFill>
                <a:latin typeface="Arial Black" panose="020B0A04020102020204" pitchFamily="34" charset="0"/>
              </a:rPr>
              <a:t>               </a:t>
            </a:r>
            <a:r>
              <a:rPr lang="en-US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Subcutaneous:- </a:t>
            </a:r>
            <a:r>
              <a:rPr lang="en-US" sz="2400" b="1" dirty="0">
                <a:solidFill>
                  <a:srgbClr val="002060"/>
                </a:solidFill>
                <a:latin typeface="Arial Black" panose="020B0A04020102020204" pitchFamily="34" charset="0"/>
              </a:rPr>
              <a:t>Ivermectin</a:t>
            </a:r>
          </a:p>
          <a:p>
            <a:pPr lvl="0" algn="just">
              <a:spcBef>
                <a:spcPts val="160"/>
              </a:spcBef>
              <a:spcAft>
                <a:spcPts val="0"/>
              </a:spcAft>
              <a:buClr>
                <a:srgbClr val="010202"/>
              </a:buClr>
              <a:buSzPts val="1100"/>
              <a:tabLst>
                <a:tab pos="304165" algn="l"/>
                <a:tab pos="304800" algn="l"/>
              </a:tabLst>
            </a:pPr>
            <a:r>
              <a:rPr lang="en-US" sz="2400" b="1" dirty="0">
                <a:solidFill>
                  <a:srgbClr val="002060"/>
                </a:solidFill>
                <a:latin typeface="Arial Black" panose="020B0A04020102020204" pitchFamily="34" charset="0"/>
              </a:rPr>
              <a:t>                </a:t>
            </a:r>
            <a:r>
              <a:rPr lang="en-US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Intramuscular:- </a:t>
            </a:r>
            <a:r>
              <a:rPr lang="en-US" sz="2400" b="1" dirty="0">
                <a:solidFill>
                  <a:srgbClr val="002060"/>
                </a:solidFill>
                <a:latin typeface="Arial Black" panose="020B0A04020102020204" pitchFamily="34" charset="0"/>
              </a:rPr>
              <a:t>Doramectin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642910" y="285728"/>
            <a:ext cx="692948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  <a:latin typeface="Arial Black" pitchFamily="34" charset="0"/>
              </a:rPr>
              <a:t>General Control Measures of Parasitic Infections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1919102736"/>
      </p:ext>
    </p:extLst>
  </p:cSld>
  <p:clrMapOvr>
    <a:masterClrMapping/>
  </p:clrMapOvr>
  <p:transition>
    <p:blinds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42910" y="1428736"/>
            <a:ext cx="6443690" cy="5214974"/>
          </a:xfrm>
        </p:spPr>
        <p:txBody>
          <a:bodyPr>
            <a:normAutofit/>
          </a:bodyPr>
          <a:lstStyle/>
          <a:p>
            <a:pPr lvl="0" algn="just">
              <a:spcBef>
                <a:spcPts val="160"/>
              </a:spcBef>
              <a:spcAft>
                <a:spcPts val="0"/>
              </a:spcAft>
              <a:buClr>
                <a:srgbClr val="010202"/>
              </a:buClr>
              <a:buSzPts val="1100"/>
              <a:tabLst>
                <a:tab pos="304165" algn="l"/>
                <a:tab pos="304800" algn="l"/>
              </a:tabLst>
            </a:pPr>
            <a:r>
              <a:rPr lang="en-US" sz="24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Insecticides :</a:t>
            </a:r>
          </a:p>
          <a:p>
            <a:pPr lvl="0" algn="just">
              <a:spcBef>
                <a:spcPts val="160"/>
              </a:spcBef>
              <a:spcAft>
                <a:spcPts val="0"/>
              </a:spcAft>
              <a:buClr>
                <a:srgbClr val="010202"/>
              </a:buClr>
              <a:buSzPts val="1100"/>
              <a:tabLst>
                <a:tab pos="304165" algn="l"/>
                <a:tab pos="304800" algn="l"/>
              </a:tabLst>
            </a:pPr>
            <a:r>
              <a:rPr lang="en-US" sz="2000" dirty="0">
                <a:solidFill>
                  <a:srgbClr val="010202"/>
                </a:solidFill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      </a:t>
            </a:r>
            <a:r>
              <a:rPr lang="en-US" sz="2000" dirty="0">
                <a:solidFill>
                  <a:srgbClr val="7030A0"/>
                </a:solidFill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en-US" sz="2000" dirty="0">
                <a:solidFill>
                  <a:srgbClr val="7030A0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ct against insects ( Flies, lice, ticks , mites etc.) . </a:t>
            </a:r>
          </a:p>
          <a:p>
            <a:pPr lvl="0" algn="just">
              <a:spcBef>
                <a:spcPts val="160"/>
              </a:spcBef>
              <a:spcAft>
                <a:spcPts val="0"/>
              </a:spcAft>
              <a:buClr>
                <a:srgbClr val="010202"/>
              </a:buClr>
              <a:buSzPts val="1100"/>
              <a:tabLst>
                <a:tab pos="304165" algn="l"/>
                <a:tab pos="304800" algn="l"/>
              </a:tabLst>
            </a:pPr>
            <a:r>
              <a:rPr lang="en-US" sz="2000" dirty="0">
                <a:solidFill>
                  <a:srgbClr val="010202"/>
                </a:solidFill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                         </a:t>
            </a:r>
            <a:r>
              <a:rPr lang="en-US" sz="2000" dirty="0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e.g. </a:t>
            </a:r>
            <a:r>
              <a:rPr lang="en-US" sz="2000" spc="-15" dirty="0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D.D.T., </a:t>
            </a:r>
            <a:r>
              <a:rPr lang="en-US" sz="2000" dirty="0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Cypermethrin, Deltamethrin </a:t>
            </a:r>
            <a:r>
              <a:rPr lang="en-US" sz="2000" spc="15" dirty="0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etc.</a:t>
            </a:r>
          </a:p>
          <a:p>
            <a:pPr lvl="0" algn="just">
              <a:spcBef>
                <a:spcPts val="160"/>
              </a:spcBef>
              <a:spcAft>
                <a:spcPts val="0"/>
              </a:spcAft>
              <a:buClr>
                <a:srgbClr val="010202"/>
              </a:buClr>
              <a:buSzPts val="1100"/>
              <a:tabLst>
                <a:tab pos="304165" algn="l"/>
                <a:tab pos="304800" algn="l"/>
              </a:tabLst>
            </a:pPr>
            <a:endParaRPr lang="en-IN" sz="2000" dirty="0">
              <a:latin typeface="Arial Black" panose="020B0A040201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lvl="0" algn="just">
              <a:spcBef>
                <a:spcPts val="160"/>
              </a:spcBef>
              <a:spcAft>
                <a:spcPts val="0"/>
              </a:spcAft>
              <a:buClr>
                <a:srgbClr val="010202"/>
              </a:buClr>
              <a:buSzPts val="1100"/>
              <a:tabLst>
                <a:tab pos="304165" algn="l"/>
                <a:tab pos="304800" algn="l"/>
              </a:tabLst>
            </a:pPr>
            <a:endParaRPr lang="en-US" sz="2400" dirty="0">
              <a:solidFill>
                <a:srgbClr val="FF0000"/>
              </a:solidFill>
              <a:effectLst/>
              <a:latin typeface="Arial Black" panose="020B0A040201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lvl="0" algn="just">
              <a:spcBef>
                <a:spcPts val="160"/>
              </a:spcBef>
              <a:spcAft>
                <a:spcPts val="0"/>
              </a:spcAft>
              <a:buClr>
                <a:srgbClr val="010202"/>
              </a:buClr>
              <a:buSzPts val="1100"/>
              <a:tabLst>
                <a:tab pos="304165" algn="l"/>
                <a:tab pos="304800" algn="l"/>
              </a:tabLst>
            </a:pPr>
            <a:r>
              <a:rPr lang="en-US" sz="24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Acaricides : </a:t>
            </a:r>
          </a:p>
          <a:p>
            <a:pPr lvl="0" algn="just">
              <a:spcBef>
                <a:spcPts val="160"/>
              </a:spcBef>
              <a:spcAft>
                <a:spcPts val="0"/>
              </a:spcAft>
              <a:buClr>
                <a:srgbClr val="010202"/>
              </a:buClr>
              <a:buSzPts val="1100"/>
              <a:tabLst>
                <a:tab pos="304165" algn="l"/>
                <a:tab pos="304800" algn="l"/>
              </a:tabLst>
            </a:pPr>
            <a:r>
              <a:rPr lang="en-US" sz="2000" dirty="0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             </a:t>
            </a:r>
            <a:r>
              <a:rPr lang="en-US" sz="2000" dirty="0">
                <a:solidFill>
                  <a:srgbClr val="7030A0"/>
                </a:solidFill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</a:t>
            </a:r>
            <a:r>
              <a:rPr lang="en-US" sz="2000" dirty="0">
                <a:solidFill>
                  <a:srgbClr val="7030A0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rugs which act against ticks and mites. </a:t>
            </a:r>
          </a:p>
          <a:p>
            <a:pPr lvl="0" algn="just">
              <a:spcBef>
                <a:spcPts val="160"/>
              </a:spcBef>
              <a:spcAft>
                <a:spcPts val="0"/>
              </a:spcAft>
              <a:buClr>
                <a:srgbClr val="010202"/>
              </a:buClr>
              <a:buSzPts val="1100"/>
              <a:tabLst>
                <a:tab pos="304165" algn="l"/>
                <a:tab pos="304800" algn="l"/>
              </a:tabLst>
            </a:pPr>
            <a:r>
              <a:rPr lang="en-US" sz="2000" dirty="0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                 e.g. Amitraz, Deltamethrin</a:t>
            </a:r>
            <a:r>
              <a:rPr lang="en-US" sz="2000" spc="-155" dirty="0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etc.</a:t>
            </a:r>
            <a:endParaRPr lang="en-IN" sz="2000" dirty="0">
              <a:effectLst/>
              <a:latin typeface="Arial Black" panose="020B0A040201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algn="ctr" eaLnBrk="1" hangingPunct="1">
              <a:lnSpc>
                <a:spcPct val="80000"/>
              </a:lnSpc>
            </a:pPr>
            <a:endParaRPr lang="en-US" sz="2000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642910" y="285728"/>
            <a:ext cx="692948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  <a:latin typeface="Arial Black" pitchFamily="34" charset="0"/>
              </a:rPr>
              <a:t>General Control Measures of Parasitic Infections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355EAE5C-94DD-4965-AA28-9C177363463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892" y="1362946"/>
            <a:ext cx="1643572" cy="2786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4746591"/>
      </p:ext>
    </p:extLst>
  </p:cSld>
  <p:clrMapOvr>
    <a:masterClrMapping/>
  </p:clrMapOvr>
  <p:transition>
    <p:blinds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42910" y="1428736"/>
            <a:ext cx="7200928" cy="5214974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</a:pPr>
            <a:endParaRPr lang="en-US" sz="2000" b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151659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Arial Black" pitchFamily="34" charset="0"/>
              </a:rPr>
              <a:t>General Control Measures of Parasitic Infections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EE04335F-22B7-40D1-BE8D-B2B896E2A909}"/>
              </a:ext>
            </a:extLst>
          </p:cNvPr>
          <p:cNvGraphicFramePr>
            <a:graphicFrameLocks noGrp="1"/>
          </p:cNvGraphicFramePr>
          <p:nvPr/>
        </p:nvGraphicFramePr>
        <p:xfrm>
          <a:off x="0" y="613326"/>
          <a:ext cx="9144000" cy="6427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9742">
                  <a:extLst>
                    <a:ext uri="{9D8B030D-6E8A-4147-A177-3AD203B41FA5}">
                      <a16:colId xmlns="" xmlns:a16="http://schemas.microsoft.com/office/drawing/2014/main" val="1931116834"/>
                    </a:ext>
                  </a:extLst>
                </a:gridCol>
                <a:gridCol w="3796434">
                  <a:extLst>
                    <a:ext uri="{9D8B030D-6E8A-4147-A177-3AD203B41FA5}">
                      <a16:colId xmlns="" xmlns:a16="http://schemas.microsoft.com/office/drawing/2014/main" val="2037062858"/>
                    </a:ext>
                  </a:extLst>
                </a:gridCol>
                <a:gridCol w="2987824">
                  <a:extLst>
                    <a:ext uri="{9D8B030D-6E8A-4147-A177-3AD203B41FA5}">
                      <a16:colId xmlns="" xmlns:a16="http://schemas.microsoft.com/office/drawing/2014/main" val="3585871481"/>
                    </a:ext>
                  </a:extLst>
                </a:gridCol>
              </a:tblGrid>
              <a:tr h="376073">
                <a:tc gridSpan="3">
                  <a:txBody>
                    <a:bodyPr/>
                    <a:lstStyle/>
                    <a:p>
                      <a:pPr marL="491490" algn="l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cs typeface="Mangal" panose="02040503050203030202" pitchFamily="18" charset="0"/>
                        </a:rPr>
                        <a:t>                                                         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cs typeface="Mangal" panose="02040503050203030202" pitchFamily="18" charset="0"/>
                        </a:rPr>
                        <a:t>Insecticides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491490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Examples</a:t>
                      </a:r>
                      <a:endParaRPr lang="en-IN" sz="1600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Mechanism of action</a:t>
                      </a:r>
                      <a:endParaRPr lang="en-IN" sz="1600" dirty="0">
                        <a:solidFill>
                          <a:srgbClr val="7030A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05415439"/>
                  </a:ext>
                </a:extLst>
              </a:tr>
              <a:tr h="649582">
                <a:tc>
                  <a:txBody>
                    <a:bodyPr/>
                    <a:lstStyle/>
                    <a:p>
                      <a:pPr marL="17145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Chemical groups</a:t>
                      </a:r>
                      <a:endParaRPr lang="en-IN" sz="1600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marL="171450" algn="ctr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endParaRPr lang="en-IN" sz="1600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49149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Examples</a:t>
                      </a:r>
                      <a:endParaRPr lang="en-IN" sz="1600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marL="491490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endParaRPr lang="en-IN" sz="1600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Mechanism of action</a:t>
                      </a:r>
                      <a:endParaRPr lang="en-IN" sz="1600" dirty="0">
                        <a:solidFill>
                          <a:srgbClr val="7030A0"/>
                        </a:solidFill>
                        <a:latin typeface="Arial Black" panose="020B0A04020102020204" pitchFamily="34" charset="0"/>
                      </a:endParaRPr>
                    </a:p>
                    <a:p>
                      <a:endParaRPr lang="en-IN" sz="1600" dirty="0">
                        <a:solidFill>
                          <a:srgbClr val="7030A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3941018980"/>
                  </a:ext>
                </a:extLst>
              </a:tr>
              <a:tr h="1012530">
                <a:tc>
                  <a:txBody>
                    <a:bodyPr/>
                    <a:lstStyle/>
                    <a:p>
                      <a:pPr marL="63500" algn="ctr">
                        <a:lnSpc>
                          <a:spcPct val="15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marL="25400" algn="ctr">
                        <a:lnSpc>
                          <a:spcPct val="15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Organophosphates</a:t>
                      </a:r>
                      <a:endParaRPr lang="en-IN" sz="14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 marR="22479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Fenthion, diazinon, </a:t>
                      </a:r>
                      <a:r>
                        <a:rPr lang="en-US" sz="1400" dirty="0" err="1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phosmet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, Dichlorvos (used orally), Haloxon and </a:t>
                      </a:r>
                      <a:r>
                        <a:rPr lang="en-US" sz="1400" dirty="0" err="1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Trichlorphon</a:t>
                      </a:r>
                      <a:endParaRPr lang="en-IN" sz="14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 marR="46355">
                        <a:lnSpc>
                          <a:spcPct val="150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Irreversible acetylcholinesterase inhibitor</a:t>
                      </a:r>
                      <a:endParaRPr lang="en-IN" sz="14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97259308"/>
                  </a:ext>
                </a:extLst>
              </a:tr>
              <a:tr h="590548">
                <a:tc>
                  <a:txBody>
                    <a:bodyPr/>
                    <a:lstStyle/>
                    <a:p>
                      <a:pPr marL="24765" marR="327660" algn="ctr">
                        <a:lnSpc>
                          <a:spcPct val="150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Chlorinaed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 hydrocarbons</a:t>
                      </a:r>
                      <a:endParaRPr lang="en-IN" sz="1400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 marR="16510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DDT, Lindane(r-BHC), Aldrin, Dieldrin, Chlordane &amp;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Toxophene</a:t>
                      </a:r>
                      <a:endParaRPr lang="en-IN" sz="1400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5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892819658"/>
                  </a:ext>
                </a:extLst>
              </a:tr>
              <a:tr h="674573">
                <a:tc>
                  <a:txBody>
                    <a:bodyPr/>
                    <a:lstStyle/>
                    <a:p>
                      <a:pPr marL="24765" algn="ctr">
                        <a:lnSpc>
                          <a:spcPct val="150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231F2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Carbamates</a:t>
                      </a:r>
                      <a:endParaRPr lang="en-IN" sz="1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 marR="44005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231F2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Carbaryl, Carbanolate &amp; Propoxur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 marR="1714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tabLst>
                          <a:tab pos="938530" algn="l"/>
                        </a:tabLst>
                      </a:pPr>
                      <a:r>
                        <a:rPr lang="en-US" sz="1400" dirty="0">
                          <a:solidFill>
                            <a:srgbClr val="231F2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Reversible	</a:t>
                      </a:r>
                      <a:r>
                        <a:rPr lang="en-US" sz="1400" spc="-5" dirty="0">
                          <a:solidFill>
                            <a:srgbClr val="231F2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cholinesterase </a:t>
                      </a:r>
                      <a:r>
                        <a:rPr lang="en-US" sz="1400" dirty="0">
                          <a:solidFill>
                            <a:srgbClr val="231F2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Inhibitor</a:t>
                      </a:r>
                      <a:endParaRPr lang="en-IN" sz="1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84366032"/>
                  </a:ext>
                </a:extLst>
              </a:tr>
              <a:tr h="901949">
                <a:tc>
                  <a:txBody>
                    <a:bodyPr/>
                    <a:lstStyle/>
                    <a:p>
                      <a:pPr marL="24765" marR="434975" algn="ctr">
                        <a:lnSpc>
                          <a:spcPct val="150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Synthetic pyrethroids</a:t>
                      </a:r>
                      <a:endParaRPr lang="en-IN" sz="1400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 marR="245745">
                        <a:lnSpc>
                          <a:spcPct val="150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Pyrethrins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, Cypermethrin, Deltamethrin, </a:t>
                      </a:r>
                      <a:r>
                        <a:rPr lang="en-US" sz="1400" dirty="0" err="1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Fenvalerate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 &amp; Permethrin</a:t>
                      </a:r>
                      <a:endParaRPr lang="en-IN" sz="1400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50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Block nicotinic receptors and increase GABA release</a:t>
                      </a:r>
                      <a:endParaRPr lang="en-IN" sz="1400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710990828"/>
                  </a:ext>
                </a:extLst>
              </a:tr>
              <a:tr h="638047">
                <a:tc>
                  <a:txBody>
                    <a:bodyPr/>
                    <a:lstStyle/>
                    <a:p>
                      <a:pPr marL="24765" algn="ctr">
                        <a:lnSpc>
                          <a:spcPct val="150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231F2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Formamidines</a:t>
                      </a:r>
                      <a:endParaRPr lang="en-IN" sz="1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50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231F2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Amitraz</a:t>
                      </a:r>
                      <a:endParaRPr lang="en-IN" sz="14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50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231F2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Octopamine receptor agonist in insects</a:t>
                      </a:r>
                      <a:endParaRPr lang="en-IN" sz="1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726109212"/>
                  </a:ext>
                </a:extLst>
              </a:tr>
              <a:tr h="499424">
                <a:tc>
                  <a:txBody>
                    <a:bodyPr/>
                    <a:lstStyle/>
                    <a:p>
                      <a:pPr marL="24765" algn="ctr">
                        <a:lnSpc>
                          <a:spcPct val="15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Fly repellents</a:t>
                      </a:r>
                      <a:endParaRPr lang="en-IN" sz="1400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5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Dimethyl phthalate</a:t>
                      </a:r>
                      <a:endParaRPr lang="en-IN" sz="140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5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Used for mosquitoes.</a:t>
                      </a:r>
                      <a:endParaRPr lang="en-IN" sz="1400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50837600"/>
                  </a:ext>
                </a:extLst>
              </a:tr>
              <a:tr h="901949">
                <a:tc>
                  <a:txBody>
                    <a:bodyPr/>
                    <a:lstStyle/>
                    <a:p>
                      <a:pPr marL="63500" algn="ctr">
                        <a:lnSpc>
                          <a:spcPct val="15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marL="24765" algn="ctr">
                        <a:lnSpc>
                          <a:spcPct val="15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Growth regulators</a:t>
                      </a:r>
                      <a:endParaRPr lang="en-IN" sz="1400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5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400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marL="24130">
                        <a:lnSpc>
                          <a:spcPct val="15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Methopreme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 &amp; Triflumuron</a:t>
                      </a:r>
                      <a:endParaRPr lang="en-IN" sz="1400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 marR="17145" algn="just">
                        <a:lnSpc>
                          <a:spcPct val="150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Prevent insects from reaching maturity by arresting larval development.</a:t>
                      </a:r>
                      <a:endParaRPr lang="en-IN" sz="1400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38226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186884"/>
      </p:ext>
    </p:extLst>
  </p:cSld>
  <p:clrMapOvr>
    <a:masterClrMapping/>
  </p:clrMapOvr>
  <p:transition>
    <p:blinds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4106"/>
            <a:ext cx="8458200" cy="6056293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n-IN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Antiprotozoal drugs - </a:t>
            </a:r>
            <a:r>
              <a:rPr lang="en-IN" sz="2400" b="1" dirty="0">
                <a:solidFill>
                  <a:srgbClr val="7030A0"/>
                </a:solidFill>
                <a:latin typeface="Arial Black" panose="020B0A04020102020204" pitchFamily="34" charset="0"/>
              </a:rPr>
              <a:t>Effective against Protozoan parasites</a:t>
            </a:r>
          </a:p>
          <a:p>
            <a:pPr marL="0" lvl="0" indent="0" algn="just">
              <a:buNone/>
            </a:pPr>
            <a:endParaRPr lang="en-US" sz="3200" b="1" dirty="0">
              <a:latin typeface="Arial Rounded MT Bold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8915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 Black" pitchFamily="34" charset="0"/>
              </a:rPr>
              <a:t>General Control Measures of Parasitic Infections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="" xmlns:a16="http://schemas.microsoft.com/office/drawing/2014/main" id="{6E5D2FD2-296B-4E34-898F-89EA2555A7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952579"/>
              </p:ext>
            </p:extLst>
          </p:nvPr>
        </p:nvGraphicFramePr>
        <p:xfrm>
          <a:off x="537320" y="1905000"/>
          <a:ext cx="7920880" cy="4841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6890">
                  <a:extLst>
                    <a:ext uri="{9D8B030D-6E8A-4147-A177-3AD203B41FA5}">
                      <a16:colId xmlns="" xmlns:a16="http://schemas.microsoft.com/office/drawing/2014/main" val="3440095644"/>
                    </a:ext>
                  </a:extLst>
                </a:gridCol>
                <a:gridCol w="4143990">
                  <a:extLst>
                    <a:ext uri="{9D8B030D-6E8A-4147-A177-3AD203B41FA5}">
                      <a16:colId xmlns="" xmlns:a16="http://schemas.microsoft.com/office/drawing/2014/main" val="2113673781"/>
                    </a:ext>
                  </a:extLst>
                </a:gridCol>
              </a:tblGrid>
              <a:tr h="509770">
                <a:tc>
                  <a:txBody>
                    <a:bodyPr/>
                    <a:lstStyle/>
                    <a:p>
                      <a:r>
                        <a:rPr lang="en-US" sz="2400" b="1" dirty="0"/>
                        <a:t>Antiprotozoal drugs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 Effective against  Protozoa</a:t>
                      </a:r>
                      <a:endParaRPr lang="en-IN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7340730"/>
                  </a:ext>
                </a:extLst>
              </a:tr>
              <a:tr h="594959">
                <a:tc>
                  <a:txBody>
                    <a:bodyPr/>
                    <a:lstStyle/>
                    <a:p>
                      <a:r>
                        <a:rPr lang="en-IN" sz="18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Buparvaquone (</a:t>
                      </a:r>
                      <a:r>
                        <a:rPr lang="en-IN" sz="1800" b="1" dirty="0" err="1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Butalex</a:t>
                      </a:r>
                      <a:r>
                        <a:rPr lang="en-IN" sz="18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endParaRPr lang="en-IN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1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Theileria</a:t>
                      </a:r>
                      <a:r>
                        <a:rPr lang="en-US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spp. ( Theileriosis)</a:t>
                      </a:r>
                      <a:endParaRPr lang="en-IN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1492377"/>
                  </a:ext>
                </a:extLst>
              </a:tr>
              <a:tr h="881450">
                <a:tc>
                  <a:txBody>
                    <a:bodyPr/>
                    <a:lstStyle/>
                    <a:p>
                      <a:r>
                        <a:rPr lang="en-IN" sz="1800" b="1" dirty="0" err="1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Quinapyramine</a:t>
                      </a:r>
                      <a:r>
                        <a:rPr lang="en-IN" sz="1800" b="1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sulphate and </a:t>
                      </a:r>
                      <a:r>
                        <a:rPr lang="en-IN" sz="1800" b="1" dirty="0" err="1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Quinapyramine</a:t>
                      </a:r>
                      <a:r>
                        <a:rPr lang="en-IN" sz="1800" b="1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chloride (</a:t>
                      </a:r>
                      <a:r>
                        <a:rPr lang="en-IN" sz="1800" b="1" dirty="0" err="1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Triquin</a:t>
                      </a:r>
                      <a:r>
                        <a:rPr lang="en-IN" sz="1800" b="1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IN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Trypanosoma</a:t>
                      </a:r>
                      <a:r>
                        <a:rPr lang="en-US" b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spp. </a:t>
                      </a:r>
                    </a:p>
                    <a:p>
                      <a:r>
                        <a:rPr lang="en-US" b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b="1" dirty="0" err="1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Trypanosomosis</a:t>
                      </a:r>
                      <a:r>
                        <a:rPr lang="en-US" b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endParaRPr lang="en-IN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44622680"/>
                  </a:ext>
                </a:extLst>
              </a:tr>
              <a:tr h="61701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Isometamedium</a:t>
                      </a:r>
                      <a:r>
                        <a:rPr lang="en-IN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chloride</a:t>
                      </a:r>
                    </a:p>
                    <a:p>
                      <a:endParaRPr lang="en-IN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Trypanosoma</a:t>
                      </a:r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spp. </a:t>
                      </a:r>
                      <a:endParaRPr lang="en-IN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37647070"/>
                  </a:ext>
                </a:extLst>
              </a:tr>
              <a:tr h="114588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dirty="0" err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Diminazene</a:t>
                      </a:r>
                      <a:r>
                        <a:rPr lang="en-IN" sz="18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aceturate </a:t>
                      </a:r>
                      <a:endParaRPr lang="en-IN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1" i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Babesia</a:t>
                      </a:r>
                      <a:r>
                        <a:rPr lang="en-US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spp. ( Babesiosis), </a:t>
                      </a:r>
                      <a:r>
                        <a:rPr lang="en-US" b="1" i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Trypanosoma</a:t>
                      </a:r>
                      <a:r>
                        <a:rPr lang="en-US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spp., </a:t>
                      </a:r>
                      <a:r>
                        <a:rPr lang="en-US" b="1" i="1" dirty="0" err="1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Theileria</a:t>
                      </a:r>
                      <a:r>
                        <a:rPr lang="en-US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spp.</a:t>
                      </a:r>
                      <a:endParaRPr lang="en-IN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IN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38456263"/>
                  </a:ext>
                </a:extLst>
              </a:tr>
              <a:tr h="396647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Imidocarb</a:t>
                      </a:r>
                      <a:endParaRPr lang="en-IN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Babesia spp. </a:t>
                      </a:r>
                      <a:endParaRPr lang="en-IN" b="1" i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56308729"/>
                  </a:ext>
                </a:extLst>
              </a:tr>
              <a:tr h="61701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Metronodazole</a:t>
                      </a:r>
                      <a:endParaRPr lang="en-IN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IN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Entamoeba</a:t>
                      </a:r>
                      <a:r>
                        <a:rPr lang="en-US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spp. ( Amoebic dysentery )</a:t>
                      </a:r>
                      <a:endParaRPr lang="en-IN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56256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153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8458200" cy="5741640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n-IN" sz="3200" b="1" dirty="0">
                <a:solidFill>
                  <a:srgbClr val="7030A0"/>
                </a:solidFill>
                <a:latin typeface="Arial Black" panose="020B0A04020102020204" pitchFamily="34" charset="0"/>
              </a:rPr>
              <a:t>Chemical control-</a:t>
            </a:r>
          </a:p>
          <a:p>
            <a:pPr marL="514350" lvl="0" indent="-514350" algn="just">
              <a:buFont typeface="Wingdings" pitchFamily="2" charset="2"/>
              <a:buChar char="q"/>
            </a:pPr>
            <a:r>
              <a:rPr lang="en-IN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IN" sz="2800" b="1" dirty="0" smtClean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Antiprotozoal </a:t>
            </a:r>
            <a:r>
              <a:rPr lang="en-IN" sz="2800" b="1" dirty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Drugs:</a:t>
            </a:r>
            <a:endParaRPr lang="en-IN" sz="3400" dirty="0">
              <a:latin typeface="Arial Rounded MT Bold" panose="020F0704030504030204" pitchFamily="34" charset="0"/>
            </a:endParaRPr>
          </a:p>
          <a:p>
            <a:pPr>
              <a:buNone/>
            </a:pPr>
            <a:endParaRPr lang="en-US" sz="3200" b="1" dirty="0">
              <a:latin typeface="Arial Rounded MT Bold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8915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 Black" pitchFamily="34" charset="0"/>
              </a:rPr>
              <a:t>General Control Measures of Parasitic Infections</a:t>
            </a:r>
          </a:p>
        </p:txBody>
      </p:sp>
      <p:pic>
        <p:nvPicPr>
          <p:cNvPr id="7" name="Picture 6" descr="F:\triqui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105" y="3140968"/>
            <a:ext cx="2438400" cy="267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9D9E11AE-0F20-4B31-A0F8-9D8BEE14B81A}"/>
              </a:ext>
            </a:extLst>
          </p:cNvPr>
          <p:cNvPicPr/>
          <p:nvPr/>
        </p:nvPicPr>
        <p:blipFill rotWithShape="1">
          <a:blip r:embed="rId3"/>
          <a:srcRect l="36520" t="18596" r="35787" b="7498"/>
          <a:stretch/>
        </p:blipFill>
        <p:spPr bwMode="auto">
          <a:xfrm>
            <a:off x="6212955" y="3089300"/>
            <a:ext cx="1224136" cy="24869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BE4F06D-C6C1-4482-B74C-669FC626D386}"/>
              </a:ext>
            </a:extLst>
          </p:cNvPr>
          <p:cNvSpPr/>
          <p:nvPr/>
        </p:nvSpPr>
        <p:spPr>
          <a:xfrm>
            <a:off x="934749" y="2617803"/>
            <a:ext cx="1728192" cy="5231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Trypanosoma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spp.</a:t>
            </a:r>
            <a:endParaRPr lang="en-IN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68280858-68CD-4A38-82C3-7E6A1D8AED1D}"/>
              </a:ext>
            </a:extLst>
          </p:cNvPr>
          <p:cNvPicPr/>
          <p:nvPr/>
        </p:nvPicPr>
        <p:blipFill rotWithShape="1">
          <a:blip r:embed="rId4"/>
          <a:srcRect l="10360" t="8265" r="13525" b="7975"/>
          <a:stretch/>
        </p:blipFill>
        <p:spPr bwMode="auto">
          <a:xfrm>
            <a:off x="3646170" y="3212976"/>
            <a:ext cx="1623060" cy="22396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E30256E-F0A9-4D3C-9BC1-B2F0FB5245DF}"/>
              </a:ext>
            </a:extLst>
          </p:cNvPr>
          <p:cNvSpPr/>
          <p:nvPr/>
        </p:nvSpPr>
        <p:spPr>
          <a:xfrm>
            <a:off x="3760470" y="2811450"/>
            <a:ext cx="1623060" cy="38099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Babesia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spp.</a:t>
            </a:r>
            <a:endParaRPr lang="en-IN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853775F6-F501-483C-B177-AA07A42DB181}"/>
              </a:ext>
            </a:extLst>
          </p:cNvPr>
          <p:cNvSpPr/>
          <p:nvPr/>
        </p:nvSpPr>
        <p:spPr>
          <a:xfrm>
            <a:off x="6045284" y="2549868"/>
            <a:ext cx="1623060" cy="5231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Theileria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spp.</a:t>
            </a:r>
            <a:endParaRPr lang="en-IN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126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4106"/>
            <a:ext cx="8458200" cy="6056293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   Chemoprophylaxis :-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</a:p>
          <a:p>
            <a:pPr lvl="0" algn="just">
              <a:buNone/>
            </a:pPr>
            <a:r>
              <a:rPr lang="en-US" sz="24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                   </a:t>
            </a:r>
            <a:r>
              <a:rPr lang="en-US" sz="20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it </a:t>
            </a:r>
            <a:r>
              <a:rPr lang="en-US" sz="20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is a type of prophylactic measure where the drugs are used in susceptible animals to prevent the infection</a:t>
            </a:r>
            <a:r>
              <a:rPr lang="en-US" sz="20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.</a:t>
            </a:r>
          </a:p>
          <a:p>
            <a:pPr lvl="0" algn="just">
              <a:buNone/>
            </a:pPr>
            <a:r>
              <a:rPr lang="en-US" sz="20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          </a:t>
            </a:r>
            <a:r>
              <a:rPr lang="en-US" sz="2000" b="1" dirty="0" smtClean="0">
                <a:latin typeface="Arial Rounded MT Bold" panose="020F0704030504030204" pitchFamily="34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e.g. </a:t>
            </a:r>
            <a:r>
              <a:rPr lang="en-US" sz="2000" b="1" dirty="0" err="1">
                <a:solidFill>
                  <a:srgbClr val="002060"/>
                </a:solidFill>
                <a:latin typeface="Arial Rounded MT Bold" panose="020F0704030504030204" pitchFamily="34" charset="0"/>
              </a:rPr>
              <a:t>Quinapyramine</a:t>
            </a:r>
            <a:r>
              <a:rPr lang="en-US" sz="20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 chloride for </a:t>
            </a:r>
            <a:r>
              <a:rPr lang="en-US" sz="2000" b="1" i="1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Trypanosoma </a:t>
            </a:r>
            <a:r>
              <a:rPr lang="en-US" sz="2000" b="1" i="1" dirty="0" err="1">
                <a:solidFill>
                  <a:srgbClr val="002060"/>
                </a:solidFill>
                <a:latin typeface="Arial Rounded MT Bold" panose="020F0704030504030204" pitchFamily="34" charset="0"/>
              </a:rPr>
              <a:t>evansi</a:t>
            </a:r>
            <a:r>
              <a:rPr lang="en-US" sz="2000" b="1" i="1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.</a:t>
            </a:r>
            <a:endParaRPr lang="en-US" sz="2000" b="1" i="1" dirty="0">
              <a:latin typeface="Arial Rounded MT Bold" panose="020F0704030504030204" pitchFamily="34" charset="0"/>
            </a:endParaRPr>
          </a:p>
          <a:p>
            <a:pPr algn="just">
              <a:buNone/>
            </a:pPr>
            <a:r>
              <a:rPr lang="en-US" sz="2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     </a:t>
            </a:r>
            <a:r>
              <a:rPr lang="en-US" sz="24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       </a:t>
            </a:r>
            <a:r>
              <a:rPr lang="en-US" sz="20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Broad spectrum </a:t>
            </a:r>
            <a:r>
              <a:rPr lang="en-US" sz="2000" b="1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anthelmintics</a:t>
            </a:r>
            <a:r>
              <a:rPr lang="en-US" sz="20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like </a:t>
            </a:r>
            <a:r>
              <a:rPr lang="en-US" sz="2000" b="1" dirty="0" err="1">
                <a:solidFill>
                  <a:srgbClr val="002060"/>
                </a:solidFill>
                <a:latin typeface="Arial Rounded MT Bold" panose="020F0704030504030204" pitchFamily="34" charset="0"/>
              </a:rPr>
              <a:t>Albendazole</a:t>
            </a:r>
            <a:r>
              <a:rPr lang="en-US" sz="20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, </a:t>
            </a:r>
            <a:r>
              <a:rPr lang="en-US" sz="2000" b="1" dirty="0" err="1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Fenbendazole</a:t>
            </a:r>
            <a:r>
              <a:rPr lang="en-US" sz="2000" b="1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 etc. </a:t>
            </a:r>
            <a:r>
              <a:rPr lang="en-US" sz="20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used for round worms infections as chemoprophylaxis</a:t>
            </a:r>
            <a:r>
              <a:rPr lang="en-US" sz="2000" b="1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.</a:t>
            </a:r>
            <a:endParaRPr lang="en-US" sz="2000" b="1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8915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 Black" pitchFamily="34" charset="0"/>
              </a:rPr>
              <a:t>General Control Measures of Parasitic Infections</a:t>
            </a:r>
          </a:p>
        </p:txBody>
      </p:sp>
      <p:pic>
        <p:nvPicPr>
          <p:cNvPr id="7" name="Picture 6" descr="F:\triqui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5" y="4581128"/>
            <a:ext cx="1728193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BE4F06D-C6C1-4482-B74C-669FC626D386}"/>
              </a:ext>
            </a:extLst>
          </p:cNvPr>
          <p:cNvSpPr/>
          <p:nvPr/>
        </p:nvSpPr>
        <p:spPr>
          <a:xfrm>
            <a:off x="899592" y="4147947"/>
            <a:ext cx="1584176" cy="5231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Trypanosoma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spp.</a:t>
            </a:r>
            <a:endParaRPr lang="en-IN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 descr="Veterinary Oral Suspension - Albendazole Oral Suspension Wholesaler from  New Delhi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00" t="13000" r="22000" b="11400"/>
          <a:stretch/>
        </p:blipFill>
        <p:spPr bwMode="auto">
          <a:xfrm>
            <a:off x="4139952" y="3933056"/>
            <a:ext cx="2304256" cy="29193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18765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371600"/>
            <a:ext cx="6347713" cy="350520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838200" y="2967335"/>
            <a:ext cx="60198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>
                <a:ln/>
                <a:solidFill>
                  <a:schemeClr val="accent3"/>
                </a:solidFill>
                <a:effectLst/>
              </a:rPr>
              <a:t>THANK U</a:t>
            </a:r>
          </a:p>
        </p:txBody>
      </p:sp>
    </p:spTree>
    <p:extLst>
      <p:ext uri="{BB962C8B-B14F-4D97-AF65-F5344CB8AC3E}">
        <p14:creationId xmlns:p14="http://schemas.microsoft.com/office/powerpoint/2010/main" val="3757680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42910" y="1071546"/>
            <a:ext cx="6305354" cy="557216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600" b="1" dirty="0">
                <a:solidFill>
                  <a:srgbClr val="FF0000"/>
                </a:solidFill>
                <a:latin typeface="Arial Rounded MT Bold" pitchFamily="34" charset="0"/>
              </a:rPr>
              <a:t> Methods used to control parasitic infections are as follows-</a:t>
            </a:r>
          </a:p>
          <a:p>
            <a:pPr marL="342900" lvl="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rgbClr val="7030A0"/>
                </a:solidFill>
                <a:latin typeface="Arial Rounded MT Bold" pitchFamily="34" charset="0"/>
              </a:rPr>
              <a:t>Chemotherapy </a:t>
            </a:r>
          </a:p>
          <a:p>
            <a:pPr marL="342900" lvl="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rgbClr val="7030A0"/>
                </a:solidFill>
                <a:latin typeface="Arial Rounded MT Bold" pitchFamily="34" charset="0"/>
              </a:rPr>
              <a:t>Immunological control</a:t>
            </a:r>
          </a:p>
          <a:p>
            <a:pPr marL="342900" lvl="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rgbClr val="7030A0"/>
                </a:solidFill>
                <a:latin typeface="Arial Rounded MT Bold" pitchFamily="34" charset="0"/>
              </a:rPr>
              <a:t>Biological Control</a:t>
            </a: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rgbClr val="7030A0"/>
                </a:solidFill>
                <a:latin typeface="Arial Rounded MT Bold" pitchFamily="34" charset="0"/>
              </a:rPr>
              <a:t>Intermediate hosts control</a:t>
            </a:r>
          </a:p>
          <a:p>
            <a:pPr marL="342900" lvl="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rgbClr val="7030A0"/>
                </a:solidFill>
                <a:latin typeface="Arial Rounded MT Bold" pitchFamily="34" charset="0"/>
              </a:rPr>
              <a:t>Pasture management</a:t>
            </a:r>
          </a:p>
          <a:p>
            <a:pPr marL="342900" lvl="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rgbClr val="7030A0"/>
                </a:solidFill>
                <a:latin typeface="Arial Rounded MT Bold" pitchFamily="34" charset="0"/>
              </a:rPr>
              <a:t>Managemental control</a:t>
            </a:r>
          </a:p>
          <a:p>
            <a:pPr marL="342900" lvl="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rgbClr val="7030A0"/>
                </a:solidFill>
                <a:latin typeface="Arial Rounded MT Bold" pitchFamily="34" charset="0"/>
              </a:rPr>
              <a:t>Genetic control</a:t>
            </a:r>
          </a:p>
          <a:p>
            <a:pPr lvl="0" algn="just"/>
            <a:endParaRPr lang="en-US" sz="2400" b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lvl="0" algn="just"/>
            <a:endParaRPr lang="en-US" sz="2000" b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lvl="0" algn="just"/>
            <a:endParaRPr lang="en-US" sz="2000" b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lvl="0" algn="just"/>
            <a:endParaRPr lang="en-US" sz="2000" b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642910" y="61555"/>
            <a:ext cx="692948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2800" b="1" dirty="0">
                <a:solidFill>
                  <a:srgbClr val="7030A0"/>
                </a:solidFill>
                <a:latin typeface="Arial Black" pitchFamily="34" charset="0"/>
              </a:rPr>
              <a:t>General Control Measures of Parasitic Infections</a:t>
            </a:r>
          </a:p>
        </p:txBody>
      </p:sp>
    </p:spTree>
    <p:extLst>
      <p:ext uri="{BB962C8B-B14F-4D97-AF65-F5344CB8AC3E}">
        <p14:creationId xmlns:p14="http://schemas.microsoft.com/office/powerpoint/2010/main" val="1054255935"/>
      </p:ext>
    </p:extLst>
  </p:cSld>
  <p:clrMapOvr>
    <a:masterClrMapping/>
  </p:clrMapOvr>
  <p:transition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42910" y="1428736"/>
            <a:ext cx="7200928" cy="5214974"/>
          </a:xfrm>
        </p:spPr>
        <p:txBody>
          <a:bodyPr>
            <a:normAutofit/>
          </a:bodyPr>
          <a:lstStyle/>
          <a:p>
            <a:pPr lvl="0" algn="just"/>
            <a:r>
              <a:rPr lang="en-IN" sz="2600" b="1" dirty="0">
                <a:solidFill>
                  <a:srgbClr val="C00000"/>
                </a:solidFill>
                <a:latin typeface="Arial Black" panose="020B0A04020102020204" pitchFamily="34" charset="0"/>
              </a:rPr>
              <a:t>Chemotherapy: -</a:t>
            </a:r>
          </a:p>
          <a:p>
            <a:pPr lvl="0" algn="just"/>
            <a:r>
              <a:rPr lang="en-IN" sz="2000" b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IN" sz="2000" b="1" dirty="0">
                <a:latin typeface="Arial Black" panose="020B0A04020102020204" pitchFamily="34" charset="0"/>
              </a:rPr>
              <a:t>Chemotherapy (Antiparasitic drugs) is still considered as the most important control measures against parasitic </a:t>
            </a:r>
            <a:r>
              <a:rPr lang="en-IN" sz="2000" b="1" dirty="0" smtClean="0">
                <a:latin typeface="Arial Black" panose="020B0A04020102020204" pitchFamily="34" charset="0"/>
              </a:rPr>
              <a:t>infections.</a:t>
            </a:r>
            <a:endParaRPr lang="en-IN" sz="2000" b="1" dirty="0">
              <a:latin typeface="Arial Black" panose="020B0A04020102020204" pitchFamily="34" charset="0"/>
            </a:endParaRPr>
          </a:p>
          <a:p>
            <a:pPr marL="342900" marR="86995" lvl="0" indent="-342900" algn="just">
              <a:lnSpc>
                <a:spcPct val="150000"/>
              </a:lnSpc>
              <a:spcBef>
                <a:spcPts val="455"/>
              </a:spcBef>
              <a:spcAft>
                <a:spcPts val="0"/>
              </a:spcAft>
              <a:buClr>
                <a:srgbClr val="010202"/>
              </a:buClr>
              <a:buSzPts val="1100"/>
              <a:buFont typeface="Courier New" panose="02070309020205020404" pitchFamily="49" charset="0"/>
              <a:buChar char="o"/>
              <a:tabLst>
                <a:tab pos="304800" algn="l"/>
              </a:tabLst>
            </a:pPr>
            <a:r>
              <a:rPr lang="en-IN" sz="2000" b="1" dirty="0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Anthelmintics</a:t>
            </a:r>
          </a:p>
          <a:p>
            <a:pPr marL="342900" marR="86995" lvl="0" indent="-342900" algn="just">
              <a:lnSpc>
                <a:spcPct val="150000"/>
              </a:lnSpc>
              <a:spcBef>
                <a:spcPts val="455"/>
              </a:spcBef>
              <a:spcAft>
                <a:spcPts val="0"/>
              </a:spcAft>
              <a:buClr>
                <a:srgbClr val="010202"/>
              </a:buClr>
              <a:buSzPts val="1100"/>
              <a:buFont typeface="Courier New" panose="02070309020205020404" pitchFamily="49" charset="0"/>
              <a:buChar char="o"/>
              <a:tabLst>
                <a:tab pos="304800" algn="l"/>
              </a:tabLst>
            </a:pPr>
            <a:r>
              <a:rPr lang="en-IN" sz="2000" b="1" dirty="0">
                <a:solidFill>
                  <a:srgbClr val="010202"/>
                </a:solidFill>
                <a:latin typeface="Arial Black" panose="020B0A04020102020204" pitchFamily="34" charset="0"/>
              </a:rPr>
              <a:t>Insecticides</a:t>
            </a:r>
          </a:p>
          <a:p>
            <a:pPr marL="342900" marR="86995" lvl="0" indent="-342900" algn="just">
              <a:lnSpc>
                <a:spcPct val="150000"/>
              </a:lnSpc>
              <a:spcBef>
                <a:spcPts val="455"/>
              </a:spcBef>
              <a:spcAft>
                <a:spcPts val="0"/>
              </a:spcAft>
              <a:buClr>
                <a:srgbClr val="010202"/>
              </a:buClr>
              <a:buSzPts val="1100"/>
              <a:buFont typeface="Courier New" panose="02070309020205020404" pitchFamily="49" charset="0"/>
              <a:buChar char="o"/>
              <a:tabLst>
                <a:tab pos="304800" algn="l"/>
              </a:tabLst>
            </a:pPr>
            <a:r>
              <a:rPr lang="en-IN" sz="2000" b="1" dirty="0">
                <a:solidFill>
                  <a:srgbClr val="010202"/>
                </a:solidFill>
                <a:latin typeface="Arial Black" panose="020B0A04020102020204" pitchFamily="34" charset="0"/>
              </a:rPr>
              <a:t>Acaricides</a:t>
            </a:r>
          </a:p>
          <a:p>
            <a:pPr marL="342900" marR="86995" lvl="0" indent="-342900" algn="just">
              <a:lnSpc>
                <a:spcPct val="150000"/>
              </a:lnSpc>
              <a:spcBef>
                <a:spcPts val="455"/>
              </a:spcBef>
              <a:spcAft>
                <a:spcPts val="0"/>
              </a:spcAft>
              <a:buClr>
                <a:srgbClr val="010202"/>
              </a:buClr>
              <a:buSzPts val="1100"/>
              <a:buFont typeface="Courier New" panose="02070309020205020404" pitchFamily="49" charset="0"/>
              <a:buChar char="o"/>
              <a:tabLst>
                <a:tab pos="304800" algn="l"/>
              </a:tabLst>
            </a:pPr>
            <a:r>
              <a:rPr lang="en-IN" sz="2000" b="1" dirty="0">
                <a:solidFill>
                  <a:srgbClr val="010202"/>
                </a:solidFill>
                <a:latin typeface="Arial Black" panose="020B0A04020102020204" pitchFamily="34" charset="0"/>
              </a:rPr>
              <a:t>Antiprotozoal drugs</a:t>
            </a:r>
            <a:endParaRPr lang="en-US" sz="2000" b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899592" y="285728"/>
            <a:ext cx="626469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3200" b="1">
                <a:solidFill>
                  <a:srgbClr val="7030A0"/>
                </a:solidFill>
                <a:latin typeface="Arial Black" pitchFamily="34" charset="0"/>
              </a:rPr>
              <a:t>General Control Measures of Parasitic Infections</a:t>
            </a:r>
            <a:endParaRPr lang="en-US" sz="32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255935"/>
      </p:ext>
    </p:extLst>
  </p:cSld>
  <p:clrMapOvr>
    <a:masterClrMapping/>
  </p:clrMapOvr>
  <p:transition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42910" y="1428736"/>
            <a:ext cx="7200928" cy="5214974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IN" sz="2600" b="1" dirty="0">
                <a:solidFill>
                  <a:srgbClr val="C00000"/>
                </a:solidFill>
                <a:latin typeface="Arial Black" panose="020B0A04020102020204" pitchFamily="34" charset="0"/>
              </a:rPr>
              <a:t>Chemotherapy: -</a:t>
            </a:r>
          </a:p>
          <a:p>
            <a:pPr marL="342900" marR="86995" lvl="0" indent="-342900" algn="just">
              <a:lnSpc>
                <a:spcPct val="150000"/>
              </a:lnSpc>
              <a:spcBef>
                <a:spcPts val="455"/>
              </a:spcBef>
              <a:spcAft>
                <a:spcPts val="0"/>
              </a:spcAft>
              <a:buClr>
                <a:srgbClr val="010202"/>
              </a:buClr>
              <a:buSzPts val="1100"/>
              <a:buFont typeface="Wingdings" panose="05000000000000000000" pitchFamily="2" charset="2"/>
              <a:buChar char="Ø"/>
              <a:tabLst>
                <a:tab pos="304800" algn="l"/>
              </a:tabLst>
            </a:pPr>
            <a:r>
              <a:rPr lang="en-IN" sz="2000" b="1" dirty="0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Anthelmintics: </a:t>
            </a:r>
            <a:r>
              <a:rPr lang="en-US" sz="2000" dirty="0">
                <a:solidFill>
                  <a:srgbClr val="7030A0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Drugs use to expel the helminth parasites from the body of the host by either stunning or killing are called Anthelmintics e.g. </a:t>
            </a:r>
            <a:r>
              <a:rPr lang="en-US" sz="2000" dirty="0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Albendazole, Levamisole, Piperazine salts etc.</a:t>
            </a:r>
          </a:p>
          <a:p>
            <a:pPr marL="342900" marR="86995" lvl="0" indent="-342900" algn="just">
              <a:lnSpc>
                <a:spcPct val="150000"/>
              </a:lnSpc>
              <a:spcBef>
                <a:spcPts val="455"/>
              </a:spcBef>
              <a:spcAft>
                <a:spcPts val="0"/>
              </a:spcAft>
              <a:buClr>
                <a:srgbClr val="010202"/>
              </a:buClr>
              <a:buSzPts val="1100"/>
              <a:buFont typeface="Wingdings" panose="05000000000000000000" pitchFamily="2" charset="2"/>
              <a:buChar char="Ø"/>
              <a:tabLst>
                <a:tab pos="304800" algn="l"/>
              </a:tabLst>
            </a:pPr>
            <a:r>
              <a:rPr lang="en-US" sz="2000" dirty="0">
                <a:solidFill>
                  <a:srgbClr val="00B0F0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They may also termed vermifuge (those that stun) or vermicide (those that</a:t>
            </a:r>
            <a:r>
              <a:rPr lang="en-US" sz="2000" spc="-10" dirty="0">
                <a:solidFill>
                  <a:srgbClr val="00B0F0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solidFill>
                  <a:srgbClr val="00B0F0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kill).</a:t>
            </a:r>
            <a:endParaRPr lang="en-IN" sz="2000" dirty="0">
              <a:solidFill>
                <a:srgbClr val="00B0F0"/>
              </a:solidFill>
              <a:effectLst/>
              <a:latin typeface="Arial Black" panose="020B0A040201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>
                <a:srgbClr val="010202"/>
              </a:buClr>
              <a:buSzPts val="1100"/>
              <a:buFont typeface="Wingdings" panose="05000000000000000000" pitchFamily="2" charset="2"/>
              <a:buChar char="Ø"/>
              <a:tabLst>
                <a:tab pos="304800" algn="l"/>
              </a:tabLst>
            </a:pPr>
            <a:r>
              <a:rPr lang="en-US" sz="2000" spc="-40" dirty="0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First</a:t>
            </a:r>
            <a:r>
              <a:rPr lang="en-US" sz="2000" spc="-85" dirty="0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spc="-40" dirty="0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chemical</a:t>
            </a:r>
            <a:r>
              <a:rPr lang="en-US" sz="2000" spc="-85" dirty="0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spc="-40" dirty="0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class</a:t>
            </a:r>
            <a:r>
              <a:rPr lang="en-US" sz="2000" spc="-80" dirty="0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spc="-25" dirty="0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of</a:t>
            </a:r>
            <a:r>
              <a:rPr lang="en-US" sz="2000" spc="-85" dirty="0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spc="-40" dirty="0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modern</a:t>
            </a:r>
            <a:r>
              <a:rPr lang="en-US" sz="2000" spc="-80" dirty="0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spc="-45" dirty="0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anthelmintics</a:t>
            </a:r>
            <a:r>
              <a:rPr lang="en-US" sz="2000" spc="-85" dirty="0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spc="-40" dirty="0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developed</a:t>
            </a:r>
            <a:r>
              <a:rPr lang="en-US" sz="2000" spc="-80" dirty="0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spc="-30" dirty="0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was</a:t>
            </a:r>
            <a:r>
              <a:rPr lang="en-US" sz="2000" spc="-85" dirty="0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spc="-30" dirty="0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the</a:t>
            </a:r>
            <a:r>
              <a:rPr lang="en-US" sz="2000" spc="-80" dirty="0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spc="-45" dirty="0">
                <a:solidFill>
                  <a:srgbClr val="010202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benzimidazoles.</a:t>
            </a:r>
            <a:endParaRPr lang="en-IN" sz="2000" dirty="0">
              <a:effectLst/>
              <a:latin typeface="Arial Black" panose="020B0A040201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55"/>
              </a:spcBef>
              <a:spcAft>
                <a:spcPts val="0"/>
              </a:spcAft>
              <a:buClr>
                <a:srgbClr val="010202"/>
              </a:buClr>
              <a:buSzPts val="1100"/>
              <a:buFont typeface="Wingdings" panose="05000000000000000000" pitchFamily="2" charset="2"/>
              <a:buChar char="Ø"/>
              <a:tabLst>
                <a:tab pos="304800" algn="l"/>
              </a:tabLst>
            </a:pPr>
            <a:r>
              <a:rPr lang="en-US" sz="2000" dirty="0">
                <a:solidFill>
                  <a:srgbClr val="92D050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Thiabendazole was first drug introduced in this class (benzimidazoles)</a:t>
            </a:r>
            <a:r>
              <a:rPr lang="en-US" sz="2000" spc="195" dirty="0">
                <a:solidFill>
                  <a:srgbClr val="92D050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solidFill>
                  <a:srgbClr val="92D050"/>
                </a:solidFill>
                <a:effectLst/>
                <a:latin typeface="Arial Black" panose="020B0A040201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in</a:t>
            </a:r>
            <a:r>
              <a:rPr lang="en-US" sz="2000" dirty="0">
                <a:solidFill>
                  <a:srgbClr val="92D05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1961.</a:t>
            </a:r>
            <a:endParaRPr lang="en-IN" sz="2000" dirty="0">
              <a:solidFill>
                <a:srgbClr val="92D05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n-US" sz="2000" b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899592" y="285728"/>
            <a:ext cx="626469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3200" b="1">
                <a:solidFill>
                  <a:srgbClr val="7030A0"/>
                </a:solidFill>
                <a:latin typeface="Arial Black" pitchFamily="34" charset="0"/>
              </a:rPr>
              <a:t>General Control Measures of Parasitic Infections</a:t>
            </a:r>
            <a:endParaRPr lang="en-US" sz="32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559548"/>
      </p:ext>
    </p:extLst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42910" y="1428736"/>
            <a:ext cx="7200928" cy="5214974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</a:pPr>
            <a:endParaRPr lang="en-US" sz="2000" b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151659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Arial Black" pitchFamily="34" charset="0"/>
              </a:rPr>
              <a:t>General Control Measures of Parasitic Infections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EE04335F-22B7-40D1-BE8D-B2B896E2A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816856"/>
              </p:ext>
            </p:extLst>
          </p:nvPr>
        </p:nvGraphicFramePr>
        <p:xfrm>
          <a:off x="0" y="613326"/>
          <a:ext cx="9144000" cy="6244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736">
                  <a:extLst>
                    <a:ext uri="{9D8B030D-6E8A-4147-A177-3AD203B41FA5}">
                      <a16:colId xmlns="" xmlns:a16="http://schemas.microsoft.com/office/drawing/2014/main" val="1931116834"/>
                    </a:ext>
                  </a:extLst>
                </a:gridCol>
                <a:gridCol w="2753768">
                  <a:extLst>
                    <a:ext uri="{9D8B030D-6E8A-4147-A177-3AD203B41FA5}">
                      <a16:colId xmlns="" xmlns:a16="http://schemas.microsoft.com/office/drawing/2014/main" val="2037062858"/>
                    </a:ext>
                  </a:extLst>
                </a:gridCol>
                <a:gridCol w="4194496">
                  <a:extLst>
                    <a:ext uri="{9D8B030D-6E8A-4147-A177-3AD203B41FA5}">
                      <a16:colId xmlns="" xmlns:a16="http://schemas.microsoft.com/office/drawing/2014/main" val="3585871481"/>
                    </a:ext>
                  </a:extLst>
                </a:gridCol>
              </a:tblGrid>
              <a:tr h="386507">
                <a:tc gridSpan="3">
                  <a:txBody>
                    <a:bodyPr/>
                    <a:lstStyle/>
                    <a:p>
                      <a:pPr marL="491490" algn="l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cs typeface="Mangal" panose="02040503050203030202" pitchFamily="18" charset="0"/>
                        </a:rPr>
                        <a:t>                                                        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cs typeface="Mangal" panose="02040503050203030202" pitchFamily="18" charset="0"/>
                        </a:rPr>
                        <a:t>Anthelmintics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491490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Examples</a:t>
                      </a:r>
                      <a:endParaRPr lang="en-IN" sz="1600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Mechanism of action</a:t>
                      </a:r>
                      <a:endParaRPr lang="en-IN" sz="1600" dirty="0">
                        <a:solidFill>
                          <a:srgbClr val="7030A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05415439"/>
                  </a:ext>
                </a:extLst>
              </a:tr>
              <a:tr h="667604">
                <a:tc>
                  <a:txBody>
                    <a:bodyPr/>
                    <a:lstStyle/>
                    <a:p>
                      <a:pPr marL="17145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Chemical groups</a:t>
                      </a:r>
                      <a:endParaRPr lang="en-IN" sz="1600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marL="171450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endParaRPr lang="en-IN" sz="1600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49149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Examples</a:t>
                      </a:r>
                      <a:endParaRPr lang="en-IN" sz="1600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marL="491490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endParaRPr lang="en-IN" sz="1600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Mechanism of action</a:t>
                      </a:r>
                      <a:endParaRPr lang="en-IN" sz="1600" dirty="0">
                        <a:solidFill>
                          <a:srgbClr val="7030A0"/>
                        </a:solidFill>
                        <a:latin typeface="Arial Black" panose="020B0A04020102020204" pitchFamily="34" charset="0"/>
                      </a:endParaRPr>
                    </a:p>
                    <a:p>
                      <a:endParaRPr lang="en-IN" sz="1600" dirty="0">
                        <a:solidFill>
                          <a:srgbClr val="7030A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3941018980"/>
                  </a:ext>
                </a:extLst>
              </a:tr>
              <a:tr h="1040622">
                <a:tc>
                  <a:txBody>
                    <a:bodyPr/>
                    <a:lstStyle/>
                    <a:p>
                      <a:pPr marL="24765" algn="ctr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Benzimidazoles</a:t>
                      </a:r>
                      <a:endParaRPr lang="en-IN" sz="1200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marR="18415" algn="ctr">
                        <a:lnSpc>
                          <a:spcPct val="105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Thiabendazole, Mebendazole Fenbendazole, Albendazole, Triclabendazole, Oxfendazole &amp;</a:t>
                      </a:r>
                      <a:r>
                        <a:rPr lang="en-US" sz="1200" spc="-14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Oxibendazole</a:t>
                      </a:r>
                      <a:endParaRPr lang="en-IN" sz="1200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marR="21590" algn="just"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200" spc="-4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Interfere </a:t>
                      </a:r>
                      <a:r>
                        <a:rPr lang="en-US" sz="1200" spc="-3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with </a:t>
                      </a:r>
                      <a:r>
                        <a:rPr lang="en-US" sz="1200" spc="-4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energy metabolism </a:t>
                      </a:r>
                      <a:r>
                        <a:rPr lang="en-US" sz="1200" spc="-2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by </a:t>
                      </a:r>
                      <a:r>
                        <a:rPr lang="en-US" sz="1200" spc="-4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inhibition </a:t>
                      </a:r>
                      <a:r>
                        <a:rPr lang="en-US" sz="1200" spc="-2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of </a:t>
                      </a:r>
                      <a:r>
                        <a:rPr lang="en-US" sz="1200" spc="-4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polymerization of microtubules </a:t>
                      </a:r>
                      <a:r>
                        <a:rPr lang="en-US" sz="1200" spc="-35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leads </a:t>
                      </a:r>
                      <a:r>
                        <a:rPr lang="en-US" sz="1200" spc="-2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to </a:t>
                      </a:r>
                      <a:r>
                        <a:rPr lang="en-US" sz="1200" spc="-4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starvation of parasite. Wide margin </a:t>
                      </a:r>
                      <a:r>
                        <a:rPr lang="en-US" sz="1200" spc="-2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of </a:t>
                      </a:r>
                      <a:r>
                        <a:rPr lang="en-US" sz="1200" spc="-35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safety </a:t>
                      </a:r>
                      <a:r>
                        <a:rPr lang="en-US" sz="1200" spc="-4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and frequently</a:t>
                      </a:r>
                      <a:r>
                        <a:rPr lang="en-US" sz="1200" spc="-95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US" sz="1200" spc="-35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develop</a:t>
                      </a:r>
                      <a:r>
                        <a:rPr lang="en-US" sz="1200" spc="-9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US" sz="1200" spc="-4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resistance</a:t>
                      </a:r>
                      <a:r>
                        <a:rPr lang="en-US" sz="1200" spc="-95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US" sz="1200" spc="-4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against nematodes</a:t>
                      </a:r>
                      <a:r>
                        <a:rPr lang="en-US" sz="1200" spc="-8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US" sz="1200" spc="-2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of</a:t>
                      </a:r>
                      <a:r>
                        <a:rPr lang="en-US" sz="1200" spc="-75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US" sz="1200" spc="-35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sheep</a:t>
                      </a:r>
                      <a:r>
                        <a:rPr lang="en-US" sz="1200" spc="-75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US" sz="1200" spc="-3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and</a:t>
                      </a:r>
                      <a:r>
                        <a:rPr lang="en-US" sz="1200" spc="-75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US" sz="1200" spc="-4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horses.</a:t>
                      </a:r>
                      <a:endParaRPr lang="en-IN" sz="1200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97259308"/>
                  </a:ext>
                </a:extLst>
              </a:tr>
              <a:tr h="473348">
                <a:tc>
                  <a:txBody>
                    <a:bodyPr/>
                    <a:lstStyle/>
                    <a:p>
                      <a:pPr marL="24765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Imidazothiazoles</a:t>
                      </a:r>
                      <a:endParaRPr lang="en-IN" sz="12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231F2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Tetramisole</a:t>
                      </a: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 and Levamisole</a:t>
                      </a:r>
                      <a:endParaRPr lang="en-IN" sz="12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marR="17145" algn="just"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tabLst>
                          <a:tab pos="775335" algn="l"/>
                          <a:tab pos="1354455" algn="l"/>
                        </a:tabLst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Cholinergic	agonists	</a:t>
                      </a:r>
                      <a:r>
                        <a:rPr lang="en-US" sz="1200" spc="-15" dirty="0">
                          <a:solidFill>
                            <a:srgbClr val="231F2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result </a:t>
                      </a: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spastic</a:t>
                      </a:r>
                      <a:r>
                        <a:rPr lang="en-US" sz="1200" spc="-10" dirty="0">
                          <a:solidFill>
                            <a:srgbClr val="231F2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paralysis</a:t>
                      </a:r>
                      <a:endParaRPr lang="en-IN" sz="12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892819658"/>
                  </a:ext>
                </a:extLst>
              </a:tr>
              <a:tr h="693289">
                <a:tc>
                  <a:txBody>
                    <a:bodyPr/>
                    <a:lstStyle/>
                    <a:p>
                      <a:pPr marL="24765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Tetrahydropyrimidines</a:t>
                      </a:r>
                      <a:endParaRPr lang="en-IN" sz="12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Morantel and Pyrantel</a:t>
                      </a:r>
                      <a:endParaRPr lang="en-IN" sz="12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marR="17780" algn="just"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Acetylcholine agonist and depolarizing neuromuscular blocking which result spastic paralysis.</a:t>
                      </a:r>
                      <a:endParaRPr lang="en-IN" sz="12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84366032"/>
                  </a:ext>
                </a:extLst>
              </a:tr>
              <a:tr h="553672">
                <a:tc>
                  <a:txBody>
                    <a:bodyPr/>
                    <a:lstStyle/>
                    <a:p>
                      <a:pPr marL="25400" algn="ctr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Organophosphates</a:t>
                      </a:r>
                      <a:endParaRPr lang="en-IN" sz="1200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marR="224790" algn="ctr">
                        <a:lnSpc>
                          <a:spcPts val="11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Dichlorvos, Haloxon and </a:t>
                      </a:r>
                      <a:r>
                        <a:rPr lang="en-US" sz="1200" dirty="0" err="1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Trichlorphon</a:t>
                      </a:r>
                      <a:endParaRPr lang="en-IN" sz="1200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marR="17145" algn="just">
                        <a:lnSpc>
                          <a:spcPts val="11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tabLst>
                          <a:tab pos="880745" algn="l"/>
                          <a:tab pos="1447800" algn="l"/>
                        </a:tabLst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Cholinesterase	Inhibitor	</a:t>
                      </a:r>
                      <a:r>
                        <a:rPr lang="en-US" sz="1200" spc="-30" dirty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and </a:t>
                      </a:r>
                      <a:r>
                        <a:rPr lang="en-US" sz="1200" dirty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causes spastic</a:t>
                      </a:r>
                      <a:r>
                        <a:rPr lang="en-US" sz="1200" spc="-10" dirty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paralysis</a:t>
                      </a:r>
                      <a:endParaRPr lang="en-IN" sz="1200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710990828"/>
                  </a:ext>
                </a:extLst>
              </a:tr>
              <a:tr h="581918">
                <a:tc>
                  <a:txBody>
                    <a:bodyPr/>
                    <a:lstStyle/>
                    <a:p>
                      <a:pPr marL="25400" algn="ctr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231F2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Piperazines</a:t>
                      </a:r>
                      <a:endParaRPr lang="en-IN" sz="12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Piperazine salts</a:t>
                      </a:r>
                      <a:endParaRPr lang="en-IN" sz="12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marR="17145" algn="just"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Anticholinergic action – block neuromuscular </a:t>
                      </a:r>
                      <a:r>
                        <a:rPr lang="en-US" sz="1200" spc="-10" dirty="0">
                          <a:solidFill>
                            <a:srgbClr val="231F2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transmission </a:t>
                      </a: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leads to flaccid</a:t>
                      </a:r>
                      <a:r>
                        <a:rPr lang="en-US" sz="1200" spc="-25" dirty="0">
                          <a:solidFill>
                            <a:srgbClr val="231F2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paralysis.</a:t>
                      </a:r>
                      <a:endParaRPr lang="en-IN" sz="12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726109212"/>
                  </a:ext>
                </a:extLst>
              </a:tr>
              <a:tr h="513280">
                <a:tc>
                  <a:txBody>
                    <a:bodyPr/>
                    <a:lstStyle/>
                    <a:p>
                      <a:pPr marL="25400" marR="102870" algn="ctr">
                        <a:lnSpc>
                          <a:spcPct val="105000"/>
                        </a:lnSpc>
                        <a:spcBef>
                          <a:spcPts val="62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Macrocyclic Lactones (Macrolides)</a:t>
                      </a:r>
                      <a:endParaRPr lang="en-IN" sz="1200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114300" algn="ctr">
                        <a:lnSpc>
                          <a:spcPct val="105000"/>
                        </a:lnSpc>
                        <a:spcBef>
                          <a:spcPts val="62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Ivermectin, Doramectin, Moxidectin and </a:t>
                      </a:r>
                      <a:r>
                        <a:rPr lang="en-US" sz="1200" dirty="0" err="1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Selamectin</a:t>
                      </a:r>
                      <a:endParaRPr lang="en-IN" sz="1200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17145" algn="just"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Potentiate GABA or bind to glutamate chlorine channels causing flaccid paralysis</a:t>
                      </a:r>
                      <a:endParaRPr lang="en-IN" sz="1200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50837600"/>
                  </a:ext>
                </a:extLst>
              </a:tr>
              <a:tr h="625329">
                <a:tc>
                  <a:txBody>
                    <a:bodyPr/>
                    <a:lstStyle/>
                    <a:p>
                      <a:pPr marL="25400" marR="243205" algn="ctr">
                        <a:lnSpc>
                          <a:spcPct val="105000"/>
                        </a:lnSpc>
                        <a:spcBef>
                          <a:spcPts val="62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Salicylanilides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 or substituted phenols</a:t>
                      </a:r>
                      <a:endParaRPr lang="en-IN" sz="12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71120" algn="ctr">
                        <a:lnSpc>
                          <a:spcPct val="105000"/>
                        </a:lnSpc>
                        <a:spcBef>
                          <a:spcPts val="62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Niclosamide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, Oxyclozanide,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Closantel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 and Rafoxanide</a:t>
                      </a:r>
                      <a:endParaRPr lang="en-IN" sz="12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17145" algn="just"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Interfering </a:t>
                      </a:r>
                      <a:r>
                        <a:rPr lang="en-US" sz="1200" spc="-4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ATP 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production </a:t>
                      </a:r>
                      <a:r>
                        <a:rPr lang="en-US" sz="1200" spc="-4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in 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parasites</a:t>
                      </a:r>
                      <a:r>
                        <a:rPr lang="en-US" sz="1200" spc="-1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by</a:t>
                      </a:r>
                      <a:r>
                        <a:rPr lang="en-US" sz="1200" spc="-95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uncoupling</a:t>
                      </a:r>
                      <a:r>
                        <a:rPr lang="en-US" sz="1200" spc="-1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oxidative phosphorylation.</a:t>
                      </a:r>
                    </a:p>
                    <a:p>
                      <a:pPr marL="25400" marR="17145" algn="just"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marL="25400" marR="17145" algn="just"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en-IN" sz="12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38226182"/>
                  </a:ext>
                </a:extLst>
              </a:tr>
              <a:tr h="709107">
                <a:tc>
                  <a:txBody>
                    <a:bodyPr/>
                    <a:lstStyle/>
                    <a:p>
                      <a:pPr marL="25400" algn="ctr">
                        <a:lnSpc>
                          <a:spcPct val="107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Isoquinolones</a:t>
                      </a:r>
                      <a:endParaRPr lang="en-IN" sz="1200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ct val="107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Praziquantel and </a:t>
                      </a:r>
                      <a:r>
                        <a:rPr lang="en-US" sz="1200" dirty="0" err="1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Epsiprantel</a:t>
                      </a:r>
                      <a:endParaRPr lang="en-IN" sz="1200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5400" marR="17145" algn="ctr"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tabLst>
                          <a:tab pos="716280" algn="l"/>
                          <a:tab pos="1146175" algn="l"/>
                        </a:tabLst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Paralysis	and	</a:t>
                      </a:r>
                      <a:r>
                        <a:rPr lang="en-US" sz="1200" spc="-5" dirty="0" err="1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tegumental</a:t>
                      </a:r>
                      <a:r>
                        <a:rPr lang="en-US" sz="1200" spc="-5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destruction of parasite</a:t>
                      </a:r>
                      <a:endParaRPr lang="en-IN" sz="1200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363800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188617"/>
      </p:ext>
    </p:extLst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42910" y="1428736"/>
            <a:ext cx="7200928" cy="5214974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</a:pPr>
            <a:endParaRPr lang="en-US" sz="2000" b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899592" y="285728"/>
            <a:ext cx="626469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3200" b="1">
                <a:solidFill>
                  <a:srgbClr val="7030A0"/>
                </a:solidFill>
                <a:latin typeface="Arial Black" pitchFamily="34" charset="0"/>
              </a:rPr>
              <a:t>General Control Measures of Parasitic Infections</a:t>
            </a:r>
            <a:endParaRPr lang="en-US" sz="32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4" name="Picture 3" descr="Difference Between Flaccid and Spastic Paralysis | Compare the Difference  Between Similar Term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6840760" cy="5112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2217393"/>
      </p:ext>
    </p:extLst>
  </p:cSld>
  <p:clrMapOvr>
    <a:masterClrMapping/>
  </p:clrMapOvr>
  <p:transition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42910" y="1428736"/>
            <a:ext cx="7200928" cy="5214974"/>
          </a:xfrm>
        </p:spPr>
        <p:txBody>
          <a:bodyPr>
            <a:normAutofit/>
          </a:bodyPr>
          <a:lstStyle/>
          <a:p>
            <a:pPr lvl="0" algn="just"/>
            <a:r>
              <a:rPr lang="en-IN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IN" sz="2400" b="1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Anthelmintics : </a:t>
            </a:r>
          </a:p>
          <a:p>
            <a:pPr lvl="0" algn="just"/>
            <a:endParaRPr lang="en-IN" sz="2000" b="1" dirty="0">
              <a:solidFill>
                <a:srgbClr val="C00000"/>
              </a:solidFill>
            </a:endParaRPr>
          </a:p>
          <a:p>
            <a:pPr lvl="0" algn="just"/>
            <a:endParaRPr lang="en-IN" sz="2000" b="1" dirty="0"/>
          </a:p>
          <a:p>
            <a:pPr marL="514350" lvl="0" indent="-514350" algn="just">
              <a:buFont typeface="Wingdings" pitchFamily="2" charset="2"/>
              <a:buChar char="q"/>
            </a:pPr>
            <a:endParaRPr lang="en-IN" sz="2000" b="1" dirty="0">
              <a:solidFill>
                <a:srgbClr val="7030A0"/>
              </a:solidFill>
            </a:endParaRPr>
          </a:p>
          <a:p>
            <a:pPr marL="514350" lvl="0" indent="-514350" algn="just">
              <a:buFont typeface="Wingdings" pitchFamily="2" charset="2"/>
              <a:buChar char="q"/>
            </a:pPr>
            <a:endParaRPr lang="en-IN" sz="2000" b="1" dirty="0">
              <a:solidFill>
                <a:srgbClr val="7030A0"/>
              </a:solidFill>
            </a:endParaRPr>
          </a:p>
          <a:p>
            <a:pPr algn="ctr" eaLnBrk="1" hangingPunct="1">
              <a:lnSpc>
                <a:spcPct val="80000"/>
              </a:lnSpc>
            </a:pPr>
            <a:endParaRPr lang="en-US" sz="2000" b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899592" y="285728"/>
            <a:ext cx="626469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3200" b="1">
                <a:solidFill>
                  <a:srgbClr val="7030A0"/>
                </a:solidFill>
                <a:latin typeface="Arial Black" pitchFamily="34" charset="0"/>
              </a:rPr>
              <a:t>General Control Measures of Parasitic Infections</a:t>
            </a:r>
            <a:endParaRPr lang="en-US" sz="32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2" name="Picture 1" descr="F:\images (2).jpg">
            <a:extLst>
              <a:ext uri="{FF2B5EF4-FFF2-40B4-BE49-F238E27FC236}">
                <a16:creationId xmlns="" xmlns:a16="http://schemas.microsoft.com/office/drawing/2014/main" id="{AEED62CD-2271-4AB8-B20E-6E362F2454EB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9663" y="4654378"/>
            <a:ext cx="33242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F:\download (5).jpg">
            <a:extLst>
              <a:ext uri="{FF2B5EF4-FFF2-40B4-BE49-F238E27FC236}">
                <a16:creationId xmlns="" xmlns:a16="http://schemas.microsoft.com/office/drawing/2014/main" id="{250B203E-D599-464F-B52B-BFB3A69C366F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98837" y="4294120"/>
            <a:ext cx="21050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537416F0-C1D1-4479-976E-9EF2795D50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540968"/>
              </p:ext>
            </p:extLst>
          </p:nvPr>
        </p:nvGraphicFramePr>
        <p:xfrm>
          <a:off x="755576" y="1909570"/>
          <a:ext cx="6552728" cy="2795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5528">
                  <a:extLst>
                    <a:ext uri="{9D8B030D-6E8A-4147-A177-3AD203B41FA5}">
                      <a16:colId xmlns="" xmlns:a16="http://schemas.microsoft.com/office/drawing/2014/main" val="1439837858"/>
                    </a:ext>
                  </a:extLst>
                </a:gridCol>
                <a:gridCol w="3237200">
                  <a:extLst>
                    <a:ext uri="{9D8B030D-6E8A-4147-A177-3AD203B41FA5}">
                      <a16:colId xmlns="" xmlns:a16="http://schemas.microsoft.com/office/drawing/2014/main" val="3364130099"/>
                    </a:ext>
                  </a:extLst>
                </a:gridCol>
              </a:tblGrid>
              <a:tr h="38836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Anthelmintics </a:t>
                      </a:r>
                      <a:endParaRPr lang="en-IN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Effective   against</a:t>
                      </a:r>
                      <a:endParaRPr lang="en-IN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4701085"/>
                  </a:ext>
                </a:extLst>
              </a:tr>
              <a:tr h="699022">
                <a:tc>
                  <a:txBody>
                    <a:bodyPr/>
                    <a:lstStyle/>
                    <a:p>
                      <a:r>
                        <a:rPr lang="en-IN" sz="1800" b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Fenbendazole </a:t>
                      </a:r>
                      <a:endParaRPr lang="en-IN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r>
                        <a:rPr lang="en-IN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sually </a:t>
                      </a:r>
                      <a:r>
                        <a:rPr lang="en-IN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Nematodes and tapeworms</a:t>
                      </a:r>
                      <a:endParaRPr lang="en-IN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88218546"/>
                  </a:ext>
                </a:extLst>
              </a:tr>
              <a:tr h="388360">
                <a:tc>
                  <a:txBody>
                    <a:bodyPr/>
                    <a:lstStyle/>
                    <a:p>
                      <a:r>
                        <a:rPr lang="en-IN" sz="18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Praziquantel </a:t>
                      </a:r>
                      <a:endParaRPr lang="en-IN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IN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Tapeworms &amp; </a:t>
                      </a:r>
                      <a:r>
                        <a:rPr lang="en-IN" sz="1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Schistosomes</a:t>
                      </a:r>
                      <a:r>
                        <a:rPr lang="en-IN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IN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91916343"/>
                  </a:ext>
                </a:extLst>
              </a:tr>
              <a:tr h="67963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Oxyclozanide</a:t>
                      </a:r>
                      <a:endParaRPr lang="en-IN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Fasciola </a:t>
                      </a:r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spp. ( Liver fluke)  and </a:t>
                      </a:r>
                      <a:r>
                        <a:rPr lang="en-US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Amphistomes</a:t>
                      </a:r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en-IN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99418283"/>
                  </a:ext>
                </a:extLst>
              </a:tr>
              <a:tr h="38836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Triclabendazole</a:t>
                      </a:r>
                      <a:endParaRPr lang="en-IN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Fasciola </a:t>
                      </a:r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spp.</a:t>
                      </a:r>
                      <a:endParaRPr lang="en-IN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4071946992"/>
                  </a:ext>
                </a:extLst>
              </a:tr>
            </a:tbl>
          </a:graphicData>
        </a:graphic>
      </p:graphicFrame>
      <p:pic>
        <p:nvPicPr>
          <p:cNvPr id="8" name="Picture 7" descr="FLUKNIDE BOLUS – Excellar.in">
            <a:extLst>
              <a:ext uri="{FF2B5EF4-FFF2-40B4-BE49-F238E27FC236}">
                <a16:creationId xmlns="" xmlns:a16="http://schemas.microsoft.com/office/drawing/2014/main" id="{364DA2EE-EC91-4226-9B4F-0977180108B3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0" t="25920" r="20960" b="22240"/>
          <a:stretch/>
        </p:blipFill>
        <p:spPr bwMode="auto">
          <a:xfrm>
            <a:off x="6350167" y="4675120"/>
            <a:ext cx="2295892" cy="1828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74075521"/>
      </p:ext>
    </p:extLst>
  </p:cSld>
  <p:clrMapOvr>
    <a:masterClrMapping/>
  </p:clrMapOvr>
  <p:transition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42910" y="1428736"/>
            <a:ext cx="7200928" cy="5214974"/>
          </a:xfrm>
        </p:spPr>
        <p:txBody>
          <a:bodyPr>
            <a:normAutofit/>
          </a:bodyPr>
          <a:lstStyle/>
          <a:p>
            <a:pPr lvl="0" algn="just"/>
            <a:r>
              <a:rPr lang="en-IN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IN" sz="2400" b="1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Anthelmintics : </a:t>
            </a:r>
          </a:p>
          <a:p>
            <a:pPr lvl="0" algn="just"/>
            <a:endParaRPr lang="en-IN" sz="2000" b="1" dirty="0">
              <a:solidFill>
                <a:srgbClr val="C00000"/>
              </a:solidFill>
            </a:endParaRPr>
          </a:p>
          <a:p>
            <a:pPr lvl="0" algn="just"/>
            <a:endParaRPr lang="en-IN" sz="2000" b="1" dirty="0"/>
          </a:p>
          <a:p>
            <a:pPr marL="514350" lvl="0" indent="-514350" algn="just">
              <a:buFont typeface="Wingdings" pitchFamily="2" charset="2"/>
              <a:buChar char="q"/>
            </a:pPr>
            <a:endParaRPr lang="en-IN" sz="2000" b="1" dirty="0">
              <a:solidFill>
                <a:srgbClr val="7030A0"/>
              </a:solidFill>
            </a:endParaRPr>
          </a:p>
          <a:p>
            <a:pPr marL="514350" lvl="0" indent="-514350" algn="just">
              <a:buFont typeface="Wingdings" pitchFamily="2" charset="2"/>
              <a:buChar char="q"/>
            </a:pPr>
            <a:endParaRPr lang="en-IN" sz="2000" b="1" dirty="0">
              <a:solidFill>
                <a:srgbClr val="7030A0"/>
              </a:solidFill>
            </a:endParaRPr>
          </a:p>
          <a:p>
            <a:pPr algn="ctr" eaLnBrk="1" hangingPunct="1">
              <a:lnSpc>
                <a:spcPct val="80000"/>
              </a:lnSpc>
            </a:pPr>
            <a:endParaRPr lang="en-US" sz="2000" b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899592" y="285728"/>
            <a:ext cx="626469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3200" b="1">
                <a:solidFill>
                  <a:srgbClr val="7030A0"/>
                </a:solidFill>
                <a:latin typeface="Arial Black" pitchFamily="34" charset="0"/>
              </a:rPr>
              <a:t>General Control Measures of Parasitic Infections</a:t>
            </a:r>
            <a:endParaRPr lang="en-US" sz="32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2" name="Picture 1" descr="F:\images (2).jpg">
            <a:extLst>
              <a:ext uri="{FF2B5EF4-FFF2-40B4-BE49-F238E27FC236}">
                <a16:creationId xmlns="" xmlns:a16="http://schemas.microsoft.com/office/drawing/2014/main" id="{AEED62CD-2271-4AB8-B20E-6E362F2454EB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3728" y="5229200"/>
            <a:ext cx="33242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537416F0-C1D1-4479-976E-9EF2795D50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722449"/>
              </p:ext>
            </p:extLst>
          </p:nvPr>
        </p:nvGraphicFramePr>
        <p:xfrm>
          <a:off x="755576" y="1909570"/>
          <a:ext cx="6552728" cy="1087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5528">
                  <a:extLst>
                    <a:ext uri="{9D8B030D-6E8A-4147-A177-3AD203B41FA5}">
                      <a16:colId xmlns="" xmlns:a16="http://schemas.microsoft.com/office/drawing/2014/main" val="1439837858"/>
                    </a:ext>
                  </a:extLst>
                </a:gridCol>
                <a:gridCol w="3237200">
                  <a:extLst>
                    <a:ext uri="{9D8B030D-6E8A-4147-A177-3AD203B41FA5}">
                      <a16:colId xmlns="" xmlns:a16="http://schemas.microsoft.com/office/drawing/2014/main" val="3364130099"/>
                    </a:ext>
                  </a:extLst>
                </a:gridCol>
              </a:tblGrid>
              <a:tr h="38836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Anthelmintic </a:t>
                      </a:r>
                      <a:endParaRPr lang="en-IN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Effective   against</a:t>
                      </a:r>
                      <a:endParaRPr lang="en-IN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4701085"/>
                  </a:ext>
                </a:extLst>
              </a:tr>
              <a:tr h="699022">
                <a:tc>
                  <a:txBody>
                    <a:bodyPr/>
                    <a:lstStyle/>
                    <a:p>
                      <a:r>
                        <a:rPr lang="en-IN" sz="1800" b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Fenbendazole </a:t>
                      </a:r>
                      <a:endParaRPr lang="en-IN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usually Nematodes and tapeworms</a:t>
                      </a:r>
                      <a:endParaRPr lang="en-IN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88218546"/>
                  </a:ext>
                </a:extLst>
              </a:tr>
            </a:tbl>
          </a:graphicData>
        </a:graphic>
      </p:graphicFrame>
      <p:pic>
        <p:nvPicPr>
          <p:cNvPr id="9" name="Picture 8" descr="Anthelmintics Pharmacology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1" t="27300" r="8138" b="47283"/>
          <a:stretch/>
        </p:blipFill>
        <p:spPr bwMode="auto">
          <a:xfrm>
            <a:off x="1475656" y="3068960"/>
            <a:ext cx="5688632" cy="13167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Parasitic high yield ONLY Flashcards | Quizlet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0" t="52703" r="9800" b="23514"/>
          <a:stretch/>
        </p:blipFill>
        <p:spPr bwMode="auto">
          <a:xfrm>
            <a:off x="1475656" y="4391000"/>
            <a:ext cx="5688633" cy="9102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71358125"/>
      </p:ext>
    </p:extLst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42910" y="1428736"/>
            <a:ext cx="7200928" cy="5214974"/>
          </a:xfrm>
        </p:spPr>
        <p:txBody>
          <a:bodyPr>
            <a:normAutofit/>
          </a:bodyPr>
          <a:lstStyle/>
          <a:p>
            <a:pPr lvl="0" algn="just"/>
            <a:r>
              <a:rPr lang="en-IN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IN" sz="2400" b="1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Anthelmintics : </a:t>
            </a:r>
          </a:p>
          <a:p>
            <a:pPr lvl="0" algn="just"/>
            <a:endParaRPr lang="en-IN" sz="2000" b="1" dirty="0">
              <a:solidFill>
                <a:srgbClr val="C00000"/>
              </a:solidFill>
            </a:endParaRPr>
          </a:p>
          <a:p>
            <a:pPr lvl="0" algn="just"/>
            <a:endParaRPr lang="en-IN" sz="2000" b="1" dirty="0"/>
          </a:p>
          <a:p>
            <a:pPr marL="514350" lvl="0" indent="-514350" algn="just">
              <a:buFont typeface="Wingdings" pitchFamily="2" charset="2"/>
              <a:buChar char="q"/>
            </a:pPr>
            <a:endParaRPr lang="en-IN" sz="2000" b="1" dirty="0">
              <a:solidFill>
                <a:srgbClr val="7030A0"/>
              </a:solidFill>
            </a:endParaRPr>
          </a:p>
          <a:p>
            <a:pPr marL="514350" lvl="0" indent="-514350" algn="just">
              <a:buFont typeface="Wingdings" pitchFamily="2" charset="2"/>
              <a:buChar char="q"/>
            </a:pPr>
            <a:r>
              <a:rPr lang="en-IN" sz="20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Mechanism of action:</a:t>
            </a:r>
            <a:endParaRPr lang="en-IN" sz="2000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n-US" sz="2000" b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899592" y="285728"/>
            <a:ext cx="626469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3200" b="1">
                <a:solidFill>
                  <a:srgbClr val="7030A0"/>
                </a:solidFill>
                <a:latin typeface="Arial Black" pitchFamily="34" charset="0"/>
              </a:rPr>
              <a:t>General Control Measures of Parasitic Infections</a:t>
            </a:r>
            <a:endParaRPr lang="en-US" sz="32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3" name="Picture 2" descr="F:\download (5).jpg">
            <a:extLst>
              <a:ext uri="{FF2B5EF4-FFF2-40B4-BE49-F238E27FC236}">
                <a16:creationId xmlns="" xmlns:a16="http://schemas.microsoft.com/office/drawing/2014/main" id="{250B203E-D599-464F-B52B-BFB3A69C366F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20347" y="4706293"/>
            <a:ext cx="21050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537416F0-C1D1-4479-976E-9EF2795D50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685694"/>
              </p:ext>
            </p:extLst>
          </p:nvPr>
        </p:nvGraphicFramePr>
        <p:xfrm>
          <a:off x="755576" y="1909570"/>
          <a:ext cx="6552728" cy="1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5528">
                  <a:extLst>
                    <a:ext uri="{9D8B030D-6E8A-4147-A177-3AD203B41FA5}">
                      <a16:colId xmlns="" xmlns:a16="http://schemas.microsoft.com/office/drawing/2014/main" val="1439837858"/>
                    </a:ext>
                  </a:extLst>
                </a:gridCol>
                <a:gridCol w="3237200">
                  <a:extLst>
                    <a:ext uri="{9D8B030D-6E8A-4147-A177-3AD203B41FA5}">
                      <a16:colId xmlns="" xmlns:a16="http://schemas.microsoft.com/office/drawing/2014/main" val="3364130099"/>
                    </a:ext>
                  </a:extLst>
                </a:gridCol>
              </a:tblGrid>
              <a:tr h="38836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Anthelmintic</a:t>
                      </a:r>
                      <a:endParaRPr lang="en-IN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Effective   against</a:t>
                      </a:r>
                      <a:endParaRPr lang="en-IN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4701085"/>
                  </a:ext>
                </a:extLst>
              </a:tr>
              <a:tr h="388360">
                <a:tc>
                  <a:txBody>
                    <a:bodyPr/>
                    <a:lstStyle/>
                    <a:p>
                      <a:r>
                        <a:rPr lang="en-IN" sz="18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Praziquantel </a:t>
                      </a:r>
                      <a:endParaRPr lang="en-IN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IN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Tapeworms &amp;  </a:t>
                      </a:r>
                    </a:p>
                    <a:p>
                      <a:r>
                        <a:rPr lang="en-IN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en-IN" sz="1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Schistosomes</a:t>
                      </a:r>
                      <a:r>
                        <a:rPr lang="en-IN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IN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( Blood flukes)</a:t>
                      </a:r>
                      <a:endParaRPr lang="en-IN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91916343"/>
                  </a:ext>
                </a:extLst>
              </a:tr>
            </a:tbl>
          </a:graphicData>
        </a:graphic>
      </p:graphicFrame>
      <p:pic>
        <p:nvPicPr>
          <p:cNvPr id="9" name="Picture 8" descr="Anti helminthic drugs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6" t="36728" r="11794" b="49997"/>
          <a:stretch/>
        </p:blipFill>
        <p:spPr bwMode="auto">
          <a:xfrm>
            <a:off x="889542" y="3645024"/>
            <a:ext cx="5904656" cy="12961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93190195"/>
      </p:ext>
    </p:extLst>
  </p:cSld>
  <p:clrMapOvr>
    <a:masterClrMapping/>
  </p:clrMapOvr>
  <p:transition>
    <p:blinds dir="vert"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2173</TotalTime>
  <Words>963</Words>
  <Application>Microsoft Office PowerPoint</Application>
  <PresentationFormat>On-screen Show (4:3)</PresentationFormat>
  <Paragraphs>221</Paragraphs>
  <Slides>19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 </vt:lpstr>
      <vt:lpstr>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VETERINARY PARASITOLOGY</dc:title>
  <dc:creator>Dr.Ajit</dc:creator>
  <cp:lastModifiedBy>Ajit Kumar</cp:lastModifiedBy>
  <cp:revision>269</cp:revision>
  <dcterms:created xsi:type="dcterms:W3CDTF">2006-08-16T00:00:00Z</dcterms:created>
  <dcterms:modified xsi:type="dcterms:W3CDTF">2020-10-28T06:17:40Z</dcterms:modified>
</cp:coreProperties>
</file>