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92" r:id="rId2"/>
    <p:sldId id="432" r:id="rId3"/>
    <p:sldId id="446" r:id="rId4"/>
    <p:sldId id="437" r:id="rId5"/>
    <p:sldId id="439" r:id="rId6"/>
    <p:sldId id="399" r:id="rId7"/>
    <p:sldId id="447" r:id="rId8"/>
    <p:sldId id="448" r:id="rId9"/>
    <p:sldId id="449" r:id="rId10"/>
    <p:sldId id="459" r:id="rId11"/>
    <p:sldId id="450" r:id="rId12"/>
    <p:sldId id="451" r:id="rId13"/>
    <p:sldId id="452" r:id="rId14"/>
    <p:sldId id="453" r:id="rId15"/>
    <p:sldId id="454" r:id="rId16"/>
    <p:sldId id="455" r:id="rId17"/>
    <p:sldId id="456" r:id="rId18"/>
    <p:sldId id="457" r:id="rId19"/>
    <p:sldId id="458" r:id="rId20"/>
    <p:sldId id="41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117" autoAdjust="0"/>
  </p:normalViewPr>
  <p:slideViewPr>
    <p:cSldViewPr>
      <p:cViewPr varScale="1">
        <p:scale>
          <a:sx n="89" d="100"/>
          <a:sy n="89" d="100"/>
        </p:scale>
        <p:origin x="-22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6AC89-1D24-4F9E-982F-DA5BF7ECD9F4}" type="datetimeFigureOut">
              <a:rPr lang="en-IN" smtClean="0"/>
              <a:pPr/>
              <a:t>28-10-2020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56353-8F37-4299-9A00-D215CE4B5B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039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2938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4538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5614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031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6630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4070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0786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27563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8607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2938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2938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095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56353-8F37-4299-9A00-D215CE4B5BD8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9752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6983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5103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9747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717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5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7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2090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09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5849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06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55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2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4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9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7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1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9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0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0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4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basu.org.in/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8"/>
            <a:ext cx="6477000" cy="214314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pt-BR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Dr. AJIT KUMAR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Department of Veterinary Parasitology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Bihar Veterinary College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Bihar Animal Sciences University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Patna-800014</a:t>
            </a: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1000100" y="1174891"/>
            <a:ext cx="6477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General Control Measures of Parasitic </a:t>
            </a:r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Infections-II</a:t>
            </a:r>
            <a:endParaRPr lang="en-US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9" descr="Bihar Animal Sciences University | बिहार पशु विज्ञान विश्वविद्यालय">
            <a:hlinkClick r:id="rId3" tooltip="&quot;Bihar Animal Sciences University | बिहार पशु विज्ञान विश्वविद्यालय - 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28604"/>
            <a:ext cx="1149087" cy="119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olour Logofina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269903"/>
            <a:ext cx="1099890" cy="124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13" name="Picture 2" descr="Maximizing Soil Carbon Sequestration | MOTHER EARTH NEW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31200"/>
            <a:ext cx="28575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pro_871645_phpWrCGBw5a3b503eb98f13.74288717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3"/>
          <a:stretch/>
        </p:blipFill>
        <p:spPr bwMode="auto">
          <a:xfrm rot="2742572">
            <a:off x="1916587" y="2126949"/>
            <a:ext cx="984437" cy="216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F:\download (9)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 rot="18743795">
            <a:off x="6293866" y="2469324"/>
            <a:ext cx="2438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4255935"/>
      </p:ext>
    </p:extLst>
  </p:cSld>
  <p:clrMapOvr>
    <a:masterClrMapping/>
  </p:clrMapOvr>
  <p:transition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42910" y="1428736"/>
            <a:ext cx="6443690" cy="5214974"/>
          </a:xfrm>
        </p:spPr>
        <p:txBody>
          <a:bodyPr>
            <a:normAutofit/>
          </a:bodyPr>
          <a:lstStyle/>
          <a:p>
            <a:pPr lvl="0" algn="just"/>
            <a:r>
              <a:rPr lang="en-IN" sz="2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Immunological control :</a:t>
            </a:r>
          </a:p>
          <a:p>
            <a:pPr algn="just" eaLnBrk="1" hangingPunct="1">
              <a:lnSpc>
                <a:spcPct val="80000"/>
              </a:lnSpc>
            </a:pPr>
            <a:endParaRPr lang="en-US" sz="2000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642910" y="285728"/>
            <a:ext cx="69294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Arial Black" pitchFamily="34" charset="0"/>
              </a:rPr>
              <a:t>General Control Measures of Parasitic Infections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5" name="Picture 4" descr="Tick research at ILRI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7" b="14994"/>
          <a:stretch/>
        </p:blipFill>
        <p:spPr bwMode="auto">
          <a:xfrm>
            <a:off x="688288" y="1988840"/>
            <a:ext cx="3419365" cy="2745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Radio26.Cu – Matanzas, Cuba | Gavac guarantees healthier animals.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" t="13918" r="13462" b="9279"/>
          <a:stretch/>
        </p:blipFill>
        <p:spPr bwMode="auto">
          <a:xfrm>
            <a:off x="5054676" y="2328151"/>
            <a:ext cx="2353860" cy="20672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ontrol inmunológico de Rhipicephalus (Boophilus) microplus: Desarrollo de  una vacuna para su aplicación en Uruguay”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0" t="19075" r="10000" b="24277"/>
          <a:stretch/>
        </p:blipFill>
        <p:spPr bwMode="auto">
          <a:xfrm>
            <a:off x="2397970" y="5170140"/>
            <a:ext cx="3024336" cy="13775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5212225"/>
      </p:ext>
    </p:extLst>
  </p:cSld>
  <p:clrMapOvr>
    <a:masterClrMapping/>
  </p:clrMapOvr>
  <p:transition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42909" y="764704"/>
            <a:ext cx="7146043" cy="5879006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en-IN" sz="2000" dirty="0"/>
              <a:t> </a:t>
            </a:r>
            <a:r>
              <a:rPr lang="en-IN" sz="28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Intermediate </a:t>
            </a:r>
            <a:r>
              <a:rPr lang="en-IN" sz="28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hosts </a:t>
            </a:r>
            <a:r>
              <a:rPr lang="en-IN" sz="28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or </a:t>
            </a:r>
            <a:r>
              <a:rPr lang="en-IN" sz="28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vectors control-</a:t>
            </a:r>
          </a:p>
          <a:p>
            <a:pPr lvl="0" algn="just">
              <a:lnSpc>
                <a:spcPct val="80000"/>
              </a:lnSpc>
            </a:pPr>
            <a:r>
              <a:rPr lang="en-IN" sz="24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      By chemical method- </a:t>
            </a:r>
          </a:p>
          <a:p>
            <a:pPr lvl="0" algn="just">
              <a:lnSpc>
                <a:spcPct val="80000"/>
              </a:lnSpc>
            </a:pPr>
            <a:endParaRPr lang="en-IN" sz="2000" b="1" dirty="0">
              <a:solidFill>
                <a:srgbClr val="FF0000"/>
              </a:solidFill>
            </a:endParaRPr>
          </a:p>
          <a:p>
            <a:pPr algn="just">
              <a:lnSpc>
                <a:spcPct val="80000"/>
              </a:lnSpc>
            </a:pPr>
            <a:endParaRPr lang="en-US" sz="2000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607153" y="0"/>
            <a:ext cx="69294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Arial Black" pitchFamily="34" charset="0"/>
              </a:rPr>
              <a:t>General Control Measures of Parasitic Infections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533710"/>
              </p:ext>
            </p:extLst>
          </p:nvPr>
        </p:nvGraphicFramePr>
        <p:xfrm>
          <a:off x="607153" y="1700808"/>
          <a:ext cx="7736216" cy="2612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5174">
                  <a:extLst>
                    <a:ext uri="{9D8B030D-6E8A-4147-A177-3AD203B41FA5}">
                      <a16:colId xmlns:a16="http://schemas.microsoft.com/office/drawing/2014/main" xmlns="" val="3477504044"/>
                    </a:ext>
                  </a:extLst>
                </a:gridCol>
                <a:gridCol w="4111042">
                  <a:extLst>
                    <a:ext uri="{9D8B030D-6E8A-4147-A177-3AD203B41FA5}">
                      <a16:colId xmlns:a16="http://schemas.microsoft.com/office/drawing/2014/main" xmlns="" val="3910459634"/>
                    </a:ext>
                  </a:extLst>
                </a:gridCol>
              </a:tblGrid>
              <a:tr h="38709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Rounded MT Bold" panose="020F0704030504030204" pitchFamily="34" charset="0"/>
                        </a:rPr>
                        <a:t>Intermediate</a:t>
                      </a:r>
                      <a:r>
                        <a:rPr lang="en-US" sz="1800" baseline="0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800" baseline="0" dirty="0" smtClean="0">
                          <a:latin typeface="Arial Rounded MT Bold" panose="020F0704030504030204" pitchFamily="34" charset="0"/>
                        </a:rPr>
                        <a:t>hosts/vectors</a:t>
                      </a:r>
                      <a:endParaRPr lang="en-US" sz="1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 Rounded MT Bold" panose="020F0704030504030204" pitchFamily="34" charset="0"/>
                        </a:rPr>
                        <a:t>      Effective</a:t>
                      </a:r>
                      <a:r>
                        <a:rPr lang="en-US" sz="1800" baseline="0" dirty="0" smtClean="0">
                          <a:latin typeface="Arial Rounded MT Bold" panose="020F0704030504030204" pitchFamily="34" charset="0"/>
                        </a:rPr>
                        <a:t> c</a:t>
                      </a:r>
                      <a:r>
                        <a:rPr lang="en-US" sz="1800" dirty="0" smtClean="0">
                          <a:latin typeface="Arial Rounded MT Bold" panose="020F0704030504030204" pitchFamily="34" charset="0"/>
                        </a:rPr>
                        <a:t>hemical</a:t>
                      </a:r>
                      <a:r>
                        <a:rPr lang="en-US" sz="1800" baseline="0" dirty="0" smtClean="0">
                          <a:latin typeface="Arial Rounded MT Bold" panose="020F0704030504030204" pitchFamily="34" charset="0"/>
                        </a:rPr>
                        <a:t> drugs</a:t>
                      </a:r>
                      <a:endParaRPr lang="en-US" sz="18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386381"/>
                  </a:ext>
                </a:extLst>
              </a:tr>
              <a:tr h="677417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Snails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Copper sulphate, sodium </a:t>
                      </a:r>
                      <a:r>
                        <a:rPr lang="en-US" sz="1800" b="1" dirty="0" err="1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pentachlorophenate</a:t>
                      </a:r>
                      <a:r>
                        <a:rPr lang="en-US" sz="1800" b="1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etc.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0050068"/>
                  </a:ext>
                </a:extLst>
              </a:tr>
              <a:tr h="1548383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Arial Rounded MT Bold" panose="020F0704030504030204" pitchFamily="34" charset="0"/>
                        </a:rPr>
                        <a:t>Flies, lice, fleas, bugs, ticks, mites etc.</a:t>
                      </a:r>
                      <a:endParaRPr lang="en-US" sz="1800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dirty="0" smtClean="0">
                          <a:latin typeface="Arial Rounded MT Bold" panose="020F0704030504030204" pitchFamily="34" charset="0"/>
                        </a:rPr>
                        <a:t> Insecticides:  </a:t>
                      </a:r>
                    </a:p>
                    <a:p>
                      <a:pPr algn="just"/>
                      <a:r>
                        <a:rPr lang="en-US" sz="1800" b="1" baseline="0" dirty="0" smtClean="0">
                          <a:latin typeface="Arial Rounded MT Bold" panose="020F0704030504030204" pitchFamily="34" charset="0"/>
                        </a:rPr>
                        <a:t>          (</a:t>
                      </a:r>
                      <a:r>
                        <a:rPr lang="en-US" sz="1800" b="1" baseline="0" dirty="0" err="1" smtClean="0">
                          <a:latin typeface="Arial Rounded MT Bold" panose="020F0704030504030204" pitchFamily="34" charset="0"/>
                        </a:rPr>
                        <a:t>Deltamethrin</a:t>
                      </a:r>
                      <a:r>
                        <a:rPr lang="en-US" sz="1800" b="1" baseline="0" dirty="0" smtClean="0">
                          <a:latin typeface="Arial Rounded MT Bold" panose="020F0704030504030204" pitchFamily="34" charset="0"/>
                        </a:rPr>
                        <a:t> (</a:t>
                      </a:r>
                      <a:r>
                        <a:rPr lang="en-US" sz="1800" b="1" baseline="0" dirty="0" err="1" smtClean="0">
                          <a:latin typeface="Arial Rounded MT Bold" panose="020F0704030504030204" pitchFamily="34" charset="0"/>
                        </a:rPr>
                        <a:t>Butox</a:t>
                      </a:r>
                      <a:r>
                        <a:rPr lang="en-US" sz="1800" b="1" baseline="0" dirty="0" smtClean="0">
                          <a:latin typeface="Arial Rounded MT Bold" panose="020F0704030504030204" pitchFamily="34" charset="0"/>
                        </a:rPr>
                        <a:t>), </a:t>
                      </a:r>
                      <a:r>
                        <a:rPr lang="en-US" sz="1800" b="1" baseline="0" dirty="0" err="1" smtClean="0">
                          <a:latin typeface="Arial Rounded MT Bold" panose="020F0704030504030204" pitchFamily="34" charset="0"/>
                        </a:rPr>
                        <a:t>Cypermethrin</a:t>
                      </a:r>
                      <a:r>
                        <a:rPr lang="en-US" sz="1800" b="1" baseline="0" dirty="0" smtClean="0">
                          <a:latin typeface="Arial Rounded MT Bold" panose="020F0704030504030204" pitchFamily="34" charset="0"/>
                        </a:rPr>
                        <a:t>     ( </a:t>
                      </a:r>
                      <a:r>
                        <a:rPr lang="en-US" sz="1800" b="1" baseline="0" dirty="0" err="1" smtClean="0">
                          <a:latin typeface="Arial Rounded MT Bold" panose="020F0704030504030204" pitchFamily="34" charset="0"/>
                        </a:rPr>
                        <a:t>Clinar</a:t>
                      </a:r>
                      <a:r>
                        <a:rPr lang="en-US" sz="1800" b="1" baseline="0" dirty="0" smtClean="0">
                          <a:latin typeface="Arial Rounded MT Bold" panose="020F0704030504030204" pitchFamily="34" charset="0"/>
                        </a:rPr>
                        <a:t>), </a:t>
                      </a:r>
                      <a:r>
                        <a:rPr lang="en-US" sz="1800" b="1" baseline="0" dirty="0" err="1" smtClean="0">
                          <a:latin typeface="Arial Rounded MT Bold" panose="020F0704030504030204" pitchFamily="34" charset="0"/>
                        </a:rPr>
                        <a:t>Flumethrin</a:t>
                      </a:r>
                      <a:r>
                        <a:rPr lang="en-US" sz="1800" b="1" baseline="0" dirty="0" smtClean="0">
                          <a:latin typeface="Arial Rounded MT Bold" panose="020F0704030504030204" pitchFamily="34" charset="0"/>
                        </a:rPr>
                        <a:t>, Malathion, </a:t>
                      </a:r>
                      <a:r>
                        <a:rPr lang="en-US" sz="1800" b="1" baseline="0" dirty="0" err="1" smtClean="0">
                          <a:latin typeface="Arial Rounded MT Bold" panose="020F0704030504030204" pitchFamily="34" charset="0"/>
                        </a:rPr>
                        <a:t>Amitraz</a:t>
                      </a:r>
                      <a:r>
                        <a:rPr lang="en-US" sz="1800" b="1" baseline="0" dirty="0" smtClean="0">
                          <a:latin typeface="Arial Rounded MT Bold" panose="020F0704030504030204" pitchFamily="34" charset="0"/>
                        </a:rPr>
                        <a:t>, </a:t>
                      </a:r>
                      <a:r>
                        <a:rPr lang="en-US" sz="1800" b="1" baseline="0" dirty="0" err="1" smtClean="0">
                          <a:latin typeface="Arial Rounded MT Bold" panose="020F0704030504030204" pitchFamily="34" charset="0"/>
                        </a:rPr>
                        <a:t>Ivermectin</a:t>
                      </a:r>
                      <a:r>
                        <a:rPr lang="en-US" sz="1800" b="1" baseline="0" dirty="0" smtClean="0">
                          <a:latin typeface="Arial Rounded MT Bold" panose="020F0704030504030204" pitchFamily="34" charset="0"/>
                        </a:rPr>
                        <a:t> etc.)</a:t>
                      </a:r>
                      <a:endParaRPr lang="en-US" sz="1800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7078783"/>
                  </a:ext>
                </a:extLst>
              </a:tr>
            </a:tbl>
          </a:graphicData>
        </a:graphic>
      </p:graphicFrame>
      <p:sp>
        <p:nvSpPr>
          <p:cNvPr id="3" name="AutoShape 2" descr="Amitraz 12.5%, Apply to kill many kinds... - Shandong Luxi Animal Medicine  Share Co., Ltd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4039385"/>
            <a:ext cx="2967881" cy="2501116"/>
          </a:xfrm>
          <a:prstGeom prst="rect">
            <a:avLst/>
          </a:prstGeom>
        </p:spPr>
      </p:pic>
      <p:pic>
        <p:nvPicPr>
          <p:cNvPr id="8" name="Picture 7" descr="Copper Sulphate 1 K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13655" r="5401" b="13053"/>
          <a:stretch/>
        </p:blipFill>
        <p:spPr bwMode="auto">
          <a:xfrm>
            <a:off x="6228184" y="4181673"/>
            <a:ext cx="2115185" cy="1743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Lymnaea Stagnalis Images, Stock Photos &amp; Vectors | Shutterstock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" t="16428" r="6880" b="31072"/>
          <a:stretch/>
        </p:blipFill>
        <p:spPr bwMode="auto">
          <a:xfrm>
            <a:off x="4259743" y="5519174"/>
            <a:ext cx="2324100" cy="1266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47417" y="4401449"/>
            <a:ext cx="1800200" cy="543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Copper </a:t>
            </a:r>
            <a:r>
              <a:rPr lang="en-US" sz="1600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sulphate</a:t>
            </a:r>
            <a:endParaRPr lang="en-IN" sz="16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420746"/>
      </p:ext>
    </p:extLst>
  </p:cSld>
  <p:clrMapOvr>
    <a:masterClrMapping/>
  </p:clrMapOvr>
  <p:transition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1656037"/>
            <a:ext cx="6625386" cy="5419824"/>
          </a:xfrm>
        </p:spPr>
        <p:txBody>
          <a:bodyPr>
            <a:normAutofit/>
          </a:bodyPr>
          <a:lstStyle/>
          <a:p>
            <a:pPr lvl="0" algn="l"/>
            <a:r>
              <a:rPr lang="en-IN" sz="2800" b="1" dirty="0">
                <a:solidFill>
                  <a:srgbClr val="FF0000"/>
                </a:solidFill>
              </a:rPr>
              <a:t>Intermediate </a:t>
            </a:r>
            <a:r>
              <a:rPr lang="en-IN" sz="2800" b="1" dirty="0" smtClean="0">
                <a:solidFill>
                  <a:srgbClr val="FF0000"/>
                </a:solidFill>
              </a:rPr>
              <a:t>hosts </a:t>
            </a:r>
            <a:r>
              <a:rPr lang="en-IN" sz="2800" b="1" dirty="0">
                <a:solidFill>
                  <a:srgbClr val="FF0000"/>
                </a:solidFill>
              </a:rPr>
              <a:t>or </a:t>
            </a:r>
            <a:r>
              <a:rPr lang="en-IN" sz="2800" b="1" dirty="0" smtClean="0">
                <a:solidFill>
                  <a:srgbClr val="FF0000"/>
                </a:solidFill>
              </a:rPr>
              <a:t>vectors </a:t>
            </a:r>
            <a:r>
              <a:rPr lang="en-IN" sz="2800" b="1" dirty="0">
                <a:solidFill>
                  <a:srgbClr val="FF0000"/>
                </a:solidFill>
              </a:rPr>
              <a:t>control-</a:t>
            </a:r>
          </a:p>
          <a:p>
            <a:pPr lvl="0" algn="just"/>
            <a:r>
              <a:rPr lang="en-IN" sz="2000" b="1" dirty="0" smtClean="0">
                <a:solidFill>
                  <a:srgbClr val="FF0000"/>
                </a:solidFill>
              </a:rPr>
              <a:t>               </a:t>
            </a:r>
            <a:r>
              <a:rPr lang="en-IN" sz="2800" b="1" i="1" dirty="0" smtClean="0">
                <a:solidFill>
                  <a:srgbClr val="C00000"/>
                </a:solidFill>
              </a:rPr>
              <a:t>Biological method-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IN" sz="2000" b="1" dirty="0" smtClean="0">
                <a:solidFill>
                  <a:srgbClr val="7030A0"/>
                </a:solidFill>
              </a:rPr>
              <a:t>Duck </a:t>
            </a:r>
            <a:r>
              <a:rPr lang="en-IN" sz="2000" b="1" dirty="0">
                <a:solidFill>
                  <a:srgbClr val="7030A0"/>
                </a:solidFill>
              </a:rPr>
              <a:t>rearing for controlling snails.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IN" sz="2000" b="1" dirty="0" smtClean="0">
                <a:solidFill>
                  <a:srgbClr val="002060"/>
                </a:solidFill>
              </a:rPr>
              <a:t>Rearing  of </a:t>
            </a:r>
            <a:r>
              <a:rPr lang="en-IN" sz="2000" b="1" i="1" dirty="0" err="1" smtClean="0">
                <a:solidFill>
                  <a:srgbClr val="002060"/>
                </a:solidFill>
              </a:rPr>
              <a:t>Gambusia</a:t>
            </a:r>
            <a:r>
              <a:rPr lang="en-IN" sz="2000" b="1" dirty="0" smtClean="0">
                <a:solidFill>
                  <a:srgbClr val="002060"/>
                </a:solidFill>
              </a:rPr>
              <a:t> </a:t>
            </a:r>
            <a:r>
              <a:rPr lang="en-IN" sz="2000" b="1" dirty="0">
                <a:solidFill>
                  <a:srgbClr val="002060"/>
                </a:solidFill>
              </a:rPr>
              <a:t>fishes for </a:t>
            </a:r>
            <a:r>
              <a:rPr lang="en-IN" sz="2000" b="1" dirty="0" smtClean="0">
                <a:solidFill>
                  <a:srgbClr val="002060"/>
                </a:solidFill>
              </a:rPr>
              <a:t>mosquitoes larvae control.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IN" sz="2000" b="1" i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Bacillus </a:t>
            </a:r>
            <a:r>
              <a:rPr lang="en-IN" sz="2000" b="1" i="1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thuriengiensis</a:t>
            </a:r>
            <a:r>
              <a:rPr lang="en-IN" sz="2000" b="1" i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en-IN" sz="20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subspecies </a:t>
            </a:r>
            <a:r>
              <a:rPr lang="en-IN" sz="2000" i="1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israelensis</a:t>
            </a:r>
            <a:r>
              <a:rPr lang="en-IN" sz="20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(</a:t>
            </a:r>
            <a:r>
              <a:rPr lang="en-IN" sz="2000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Bti</a:t>
            </a:r>
            <a:r>
              <a:rPr lang="en-IN" sz="20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) </a:t>
            </a:r>
            <a:r>
              <a:rPr lang="en-IN" sz="2000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( </a:t>
            </a:r>
            <a:r>
              <a:rPr lang="en-IN" sz="20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bacteria) for </a:t>
            </a:r>
            <a:r>
              <a:rPr lang="en-IN" sz="2000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mosquitoes larvae </a:t>
            </a:r>
            <a:r>
              <a:rPr lang="en-IN" sz="2000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control.</a:t>
            </a:r>
            <a:endParaRPr lang="en-IN" sz="2000" b="1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pPr marL="342900" indent="-342900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642910" y="347283"/>
            <a:ext cx="69294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Arial Black" pitchFamily="34" charset="0"/>
              </a:rPr>
              <a:t>General Control Measures of Parasitic Infections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5" name="Picture 4" descr="F:\DSCN3401-e150316404082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8095" y="4601554"/>
            <a:ext cx="22288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:\download (9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9896" y="4601552"/>
            <a:ext cx="2438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232360" y="6359704"/>
            <a:ext cx="1676028" cy="498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Gambusia</a:t>
            </a:r>
            <a:r>
              <a:rPr lang="en-US" sz="16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fish</a:t>
            </a:r>
            <a:endParaRPr lang="en-IN" sz="16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89817" y="3984639"/>
            <a:ext cx="1392092" cy="616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Mosquito</a:t>
            </a:r>
          </a:p>
          <a:p>
            <a:pPr algn="ctr"/>
            <a:r>
              <a:rPr lang="en-US" sz="16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larvae</a:t>
            </a:r>
            <a:endParaRPr lang="en-IN" sz="16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 rot="10390703">
            <a:off x="7008701" y="4396164"/>
            <a:ext cx="519190" cy="175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944670" y="6554536"/>
            <a:ext cx="2575701" cy="314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Duck feeding on snails</a:t>
            </a:r>
            <a:endParaRPr lang="en-IN" sz="16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1" name="Picture 10" descr="https://www.intechopen.com/media/chapter/44118/media/image6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538" y="1628800"/>
            <a:ext cx="1445452" cy="1694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7053505"/>
      </p:ext>
    </p:extLst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42910" y="1428736"/>
            <a:ext cx="6665394" cy="5214974"/>
          </a:xfrm>
        </p:spPr>
        <p:txBody>
          <a:bodyPr>
            <a:normAutofit/>
          </a:bodyPr>
          <a:lstStyle/>
          <a:p>
            <a:pPr lvl="0" algn="l"/>
            <a:r>
              <a:rPr lang="en-IN" sz="2800" b="1" dirty="0">
                <a:solidFill>
                  <a:srgbClr val="FF0000"/>
                </a:solidFill>
              </a:rPr>
              <a:t>Intermediate </a:t>
            </a:r>
            <a:r>
              <a:rPr lang="en-IN" sz="2800" b="1" dirty="0" smtClean="0">
                <a:solidFill>
                  <a:srgbClr val="FF0000"/>
                </a:solidFill>
              </a:rPr>
              <a:t>hosts </a:t>
            </a:r>
            <a:r>
              <a:rPr lang="en-IN" sz="2800" b="1" dirty="0">
                <a:solidFill>
                  <a:srgbClr val="FF0000"/>
                </a:solidFill>
              </a:rPr>
              <a:t>or </a:t>
            </a:r>
            <a:r>
              <a:rPr lang="en-IN" sz="2800" b="1" dirty="0" smtClean="0">
                <a:solidFill>
                  <a:srgbClr val="FF0000"/>
                </a:solidFill>
              </a:rPr>
              <a:t>vectors </a:t>
            </a:r>
            <a:r>
              <a:rPr lang="en-IN" sz="2800" b="1" dirty="0">
                <a:solidFill>
                  <a:srgbClr val="FF0000"/>
                </a:solidFill>
              </a:rPr>
              <a:t>control-</a:t>
            </a:r>
          </a:p>
          <a:p>
            <a:pPr lvl="0" algn="just"/>
            <a:r>
              <a:rPr lang="en-IN" sz="2800" b="1" i="1" dirty="0" smtClean="0">
                <a:solidFill>
                  <a:srgbClr val="C00000"/>
                </a:solidFill>
              </a:rPr>
              <a:t>      </a:t>
            </a:r>
            <a:r>
              <a:rPr lang="en-IN" sz="2800" b="1" i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Mechanical method-</a:t>
            </a:r>
          </a:p>
          <a:p>
            <a:pPr algn="just"/>
            <a:r>
              <a:rPr lang="en-IN" sz="24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                   Snails </a:t>
            </a:r>
            <a:r>
              <a:rPr lang="en-IN" sz="24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and ticks are collected manually and killed by using a hard object.</a:t>
            </a:r>
          </a:p>
          <a:p>
            <a:pPr lvl="0" algn="just"/>
            <a:endParaRPr lang="en-IN" sz="2800" b="1" i="1" dirty="0" smtClean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642910" y="347283"/>
            <a:ext cx="69294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Arial Black" pitchFamily="34" charset="0"/>
              </a:rPr>
              <a:t>General Control Measures of Parasitic Infections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11" name="Picture 10" descr="Tick Removal Images, Stock Photos &amp; Vectors | Shutterstock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" t="8928" r="4621" b="16428"/>
          <a:stretch/>
        </p:blipFill>
        <p:spPr bwMode="auto">
          <a:xfrm>
            <a:off x="642910" y="4019480"/>
            <a:ext cx="4695825" cy="199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Snails Collection Images, Stock Photos &amp; Vectors | Shutterstock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" b="11072"/>
          <a:stretch/>
        </p:blipFill>
        <p:spPr bwMode="auto">
          <a:xfrm>
            <a:off x="5753100" y="3501008"/>
            <a:ext cx="2667000" cy="2314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7875003"/>
      </p:ext>
    </p:extLst>
  </p:cSld>
  <p:clrMapOvr>
    <a:masterClrMapping/>
  </p:clrMapOvr>
  <p:transition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42910" y="954107"/>
            <a:ext cx="7169450" cy="5739263"/>
          </a:xfrm>
        </p:spPr>
        <p:txBody>
          <a:bodyPr>
            <a:normAutofit/>
          </a:bodyPr>
          <a:lstStyle/>
          <a:p>
            <a:pPr lvl="0" algn="l"/>
            <a:r>
              <a:rPr lang="en-IN" sz="28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Pasture management- </a:t>
            </a:r>
            <a:endParaRPr lang="en-IN" sz="2800" b="1" dirty="0" smtClean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N" sz="20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      Rotational grazing :-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sz="20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Susceptible younger animals should be grazed ahead followed by the immune adults (Rotational grazing</a:t>
            </a:r>
            <a:r>
              <a:rPr lang="en-US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).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It results pasture contamination is greatly reduced which leads  to chance of pick up infection by the susceptible animals is low.</a:t>
            </a:r>
          </a:p>
          <a:p>
            <a:pPr lvl="0" algn="l"/>
            <a:endParaRPr lang="en-IN" sz="2800" b="1" dirty="0">
              <a:solidFill>
                <a:srgbClr val="C00000"/>
              </a:solidFill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642910" y="0"/>
            <a:ext cx="69294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Arial Black" pitchFamily="34" charset="0"/>
              </a:rPr>
              <a:t>General Control Measures of Parasitic Infections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2" name="Picture 2" descr="Maximizing Soil Carbon Sequestration | MOTHER EARTH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653" y="4639620"/>
            <a:ext cx="28575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orage Systems for Cow-Calf Operations in South Alabama - Alabama  Cooperative Extension System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8"/>
          <a:stretch/>
        </p:blipFill>
        <p:spPr bwMode="auto">
          <a:xfrm>
            <a:off x="179512" y="4631047"/>
            <a:ext cx="3247390" cy="22459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3563888" y="5949280"/>
            <a:ext cx="42231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8013070"/>
      </p:ext>
    </p:extLst>
  </p:cSld>
  <p:clrMapOvr>
    <a:masterClrMapping/>
  </p:clrMapOvr>
  <p:transition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42910" y="942707"/>
            <a:ext cx="7529490" cy="5889893"/>
          </a:xfrm>
        </p:spPr>
        <p:txBody>
          <a:bodyPr>
            <a:normAutofit/>
          </a:bodyPr>
          <a:lstStyle/>
          <a:p>
            <a:pPr lvl="0" algn="l"/>
            <a:r>
              <a:rPr lang="en-IN" sz="28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Pasture management- </a:t>
            </a:r>
            <a:endParaRPr lang="en-IN" sz="2800" b="1" dirty="0" smtClean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en-IN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      </a:t>
            </a:r>
            <a:r>
              <a:rPr lang="en-US" sz="24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Alternate </a:t>
            </a:r>
            <a:r>
              <a:rPr lang="en-US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grazing :-  </a:t>
            </a:r>
          </a:p>
          <a:p>
            <a:pPr marL="342900" indent="-342900" algn="just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T</a:t>
            </a:r>
            <a:r>
              <a:rPr 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he </a:t>
            </a:r>
            <a:r>
              <a:rPr lang="en-US" sz="2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pasture is grazed by different species of animal like cattle, horse and sheep each with few months. </a:t>
            </a:r>
            <a:endParaRPr lang="en-US" sz="2000" b="1" dirty="0" smtClean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342900" indent="-342900" algn="just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A </a:t>
            </a:r>
            <a:r>
              <a:rPr lang="en-US" sz="2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pasture grazed by cattle and/or horses is considered safe, since sheep/goats and cattle/ horses do not share the same parasites , so cross infection is inhibited.</a:t>
            </a:r>
          </a:p>
          <a:p>
            <a:pPr lvl="0" algn="l"/>
            <a:endParaRPr lang="en-IN" sz="28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642910" y="-11400"/>
            <a:ext cx="69294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Arial Black" pitchFamily="34" charset="0"/>
              </a:rPr>
              <a:t>General Control Measures of Parasitic Infections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5" name="Picture 4" descr="Maximizing Soil Carbon Sequestration | MOTHER EARTH NEW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61"/>
          <a:stretch/>
        </p:blipFill>
        <p:spPr bwMode="auto">
          <a:xfrm>
            <a:off x="4107653" y="4820696"/>
            <a:ext cx="2857500" cy="20232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Farm Health Online – Animal Health and Welfare Knowledge Hub – Worms in  Goat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34741"/>
            <a:ext cx="2990215" cy="19951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ight Arrow 1"/>
          <p:cNvSpPr/>
          <p:nvPr/>
        </p:nvSpPr>
        <p:spPr>
          <a:xfrm>
            <a:off x="3419872" y="5589240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ight Arrow 2"/>
          <p:cNvSpPr/>
          <p:nvPr/>
        </p:nvSpPr>
        <p:spPr>
          <a:xfrm rot="10800000">
            <a:off x="3408132" y="5801224"/>
            <a:ext cx="527536" cy="148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418611"/>
      </p:ext>
    </p:extLst>
  </p:cSld>
  <p:clrMapOvr>
    <a:masterClrMapping/>
  </p:clrMapOvr>
  <p:transition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42910" y="1428736"/>
            <a:ext cx="6443690" cy="5214974"/>
          </a:xfrm>
        </p:spPr>
        <p:txBody>
          <a:bodyPr>
            <a:normAutofit/>
          </a:bodyPr>
          <a:lstStyle/>
          <a:p>
            <a:pPr lvl="0" algn="l"/>
            <a:r>
              <a:rPr lang="en-IN" sz="28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Pasture management- </a:t>
            </a:r>
            <a:endParaRPr lang="en-IN" sz="2800" b="1" dirty="0" smtClean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en-IN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      </a:t>
            </a:r>
            <a:r>
              <a:rPr lang="en-US" sz="24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Pasture </a:t>
            </a:r>
            <a:r>
              <a:rPr lang="en-US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spelling :-</a:t>
            </a:r>
          </a:p>
          <a:p>
            <a:pPr marL="342900" indent="-342900" algn="just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Withdrawal </a:t>
            </a:r>
            <a:r>
              <a:rPr lang="en-US" sz="2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of grazing animals from the infected pasture for at least one year to kill the parasites or its stages by starvation</a:t>
            </a:r>
            <a:r>
              <a:rPr 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.</a:t>
            </a:r>
            <a:r>
              <a:rPr lang="en-US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   </a:t>
            </a:r>
          </a:p>
          <a:p>
            <a:pPr algn="just">
              <a:lnSpc>
                <a:spcPct val="16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Ploughing </a:t>
            </a:r>
            <a:r>
              <a:rPr lang="en-US" sz="24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and burning </a:t>
            </a:r>
            <a:r>
              <a:rPr lang="en-US" sz="2400" b="1" dirty="0">
                <a:latin typeface="Arial Rounded MT Bold" panose="020F0704030504030204" pitchFamily="34" charset="0"/>
              </a:rPr>
              <a:t>of parasites to kill the adults or its larval stages.</a:t>
            </a:r>
          </a:p>
          <a:p>
            <a:pPr lvl="0" algn="just"/>
            <a:endParaRPr lang="en-IN" sz="3200" dirty="0"/>
          </a:p>
          <a:p>
            <a:pPr lvl="0" algn="l"/>
            <a:endParaRPr lang="en-IN" sz="28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642910" y="347284"/>
            <a:ext cx="69294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Arial Black" pitchFamily="34" charset="0"/>
              </a:rPr>
              <a:t>General Control Measures of Parasitic Infections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5" name="Picture 4" descr="kharif season: Farmers may see agri input scarcity despite prediction of a  good monsoon - The Economic Tim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623" y="3338544"/>
            <a:ext cx="2068377" cy="1520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rop weeds: reduce weed seed numbers in the soil | Agriculture and Foo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506" y="4988215"/>
            <a:ext cx="2114550" cy="1424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3584254"/>
      </p:ext>
    </p:extLst>
  </p:cSld>
  <p:clrMapOvr>
    <a:masterClrMapping/>
  </p:clrMapOvr>
  <p:transition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42910" y="1428736"/>
            <a:ext cx="6443690" cy="5214974"/>
          </a:xfrm>
        </p:spPr>
        <p:txBody>
          <a:bodyPr>
            <a:normAutofit/>
          </a:bodyPr>
          <a:lstStyle/>
          <a:p>
            <a:pPr lvl="0" algn="just"/>
            <a:r>
              <a:rPr lang="en-IN" sz="2800" b="1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Managemental</a:t>
            </a:r>
            <a:r>
              <a:rPr lang="en-IN" sz="28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control- </a:t>
            </a:r>
          </a:p>
          <a:p>
            <a:pPr marL="342900" indent="-34290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7030A0"/>
                </a:solidFill>
                <a:latin typeface="Arial Rounded MT Bold" pitchFamily="34" charset="0"/>
              </a:rPr>
              <a:t>Regular and proper disposal of </a:t>
            </a:r>
            <a:r>
              <a:rPr lang="en-US" sz="2000" b="1" dirty="0" smtClean="0">
                <a:solidFill>
                  <a:srgbClr val="7030A0"/>
                </a:solidFill>
                <a:latin typeface="Arial Rounded MT Bold" pitchFamily="34" charset="0"/>
              </a:rPr>
              <a:t>manure.</a:t>
            </a:r>
            <a:endParaRPr lang="en-US" sz="2000" b="1" dirty="0">
              <a:solidFill>
                <a:srgbClr val="7030A0"/>
              </a:solidFill>
              <a:latin typeface="Arial Rounded MT Bold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2060"/>
                </a:solidFill>
                <a:latin typeface="Arial Rounded MT Bold" pitchFamily="34" charset="0"/>
              </a:rPr>
              <a:t>Providing proper ventilation,  adequate feed and clean </a:t>
            </a:r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water.</a:t>
            </a:r>
            <a:endParaRPr lang="en-US" sz="2000" b="1" dirty="0">
              <a:solidFill>
                <a:srgbClr val="002060"/>
              </a:solidFill>
              <a:latin typeface="Arial Rounded MT Bold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70C0"/>
                </a:solidFill>
                <a:latin typeface="Arial Rounded MT Bold" pitchFamily="34" charset="0"/>
              </a:rPr>
              <a:t>Regular deworming and </a:t>
            </a:r>
            <a:r>
              <a:rPr lang="en-US" sz="2000" b="1" dirty="0" smtClean="0">
                <a:solidFill>
                  <a:srgbClr val="0070C0"/>
                </a:solidFill>
                <a:latin typeface="Arial Rounded MT Bold" pitchFamily="34" charset="0"/>
              </a:rPr>
              <a:t>vaccination.</a:t>
            </a:r>
            <a:endParaRPr lang="en-US" sz="2000" b="1" dirty="0">
              <a:solidFill>
                <a:srgbClr val="0070C0"/>
              </a:solidFill>
              <a:latin typeface="Arial Rounded MT Bold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B050"/>
                </a:solidFill>
                <a:latin typeface="Arial Rounded MT Bold" pitchFamily="34" charset="0"/>
              </a:rPr>
              <a:t>Keep sick and healthy animals in separate </a:t>
            </a:r>
            <a:r>
              <a:rPr lang="en-US" sz="2000" b="1" dirty="0" smtClean="0">
                <a:solidFill>
                  <a:srgbClr val="00B050"/>
                </a:solidFill>
                <a:latin typeface="Arial Rounded MT Bold" pitchFamily="34" charset="0"/>
              </a:rPr>
              <a:t>house.</a:t>
            </a:r>
            <a:endParaRPr lang="en-US" sz="2000" b="1" dirty="0">
              <a:solidFill>
                <a:srgbClr val="00B050"/>
              </a:solidFill>
              <a:latin typeface="Arial Rounded MT Bold" pitchFamily="34" charset="0"/>
            </a:endParaRPr>
          </a:p>
          <a:p>
            <a:pPr lvl="0" algn="just"/>
            <a:endParaRPr lang="en-IN" sz="3200" dirty="0"/>
          </a:p>
          <a:p>
            <a:pPr lvl="0" algn="l"/>
            <a:endParaRPr lang="en-IN" sz="28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642910" y="347283"/>
            <a:ext cx="69294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Arial Black" pitchFamily="34" charset="0"/>
              </a:rPr>
              <a:t>General Control Measures of Parasitic Infections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805674875"/>
      </p:ext>
    </p:extLst>
  </p:cSld>
  <p:clrMapOvr>
    <a:masterClrMapping/>
  </p:clrMapOvr>
  <p:transition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77724" y="1325526"/>
            <a:ext cx="6443690" cy="5415842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n-IN" sz="28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Genetic </a:t>
            </a:r>
            <a:r>
              <a:rPr lang="en-IN" sz="28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control :- </a:t>
            </a:r>
            <a:endParaRPr lang="en-IN" sz="28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lvl="0" algn="just"/>
            <a:r>
              <a:rPr lang="en-IN" sz="28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IN" sz="28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        </a:t>
            </a:r>
            <a:r>
              <a:rPr lang="en-IN" sz="22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To </a:t>
            </a:r>
            <a:r>
              <a:rPr lang="en-IN" sz="22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develop genetically parasite resistance animals.</a:t>
            </a:r>
          </a:p>
          <a:p>
            <a:pPr lvl="0" algn="just"/>
            <a:r>
              <a:rPr lang="en-IN" sz="2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Examples-</a:t>
            </a:r>
          </a:p>
          <a:p>
            <a:pPr lvl="0" algn="just">
              <a:buFont typeface="Wingdings" pitchFamily="2" charset="2"/>
              <a:buChar char="v"/>
            </a:pPr>
            <a:r>
              <a:rPr lang="en-IN" sz="22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N’ </a:t>
            </a:r>
            <a:r>
              <a:rPr lang="en-IN" sz="2200" b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Dama</a:t>
            </a:r>
            <a:r>
              <a:rPr lang="en-IN" sz="22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cattle is resistance to </a:t>
            </a:r>
            <a:r>
              <a:rPr lang="en-IN" sz="2200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trypanosomosis</a:t>
            </a:r>
            <a:r>
              <a:rPr lang="en-IN" sz="22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.</a:t>
            </a:r>
            <a:endParaRPr lang="en-IN" sz="2200" b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n-IN" sz="22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Red </a:t>
            </a:r>
            <a:r>
              <a:rPr lang="en-IN" sz="2200" b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Massai</a:t>
            </a:r>
            <a:r>
              <a:rPr lang="en-IN" sz="22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sheep  is resistance to </a:t>
            </a:r>
            <a:r>
              <a:rPr lang="en-IN" sz="2200" b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haemonchosis</a:t>
            </a:r>
            <a:r>
              <a:rPr lang="en-IN" sz="22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.</a:t>
            </a:r>
          </a:p>
          <a:p>
            <a:pPr lvl="0" algn="just">
              <a:buFont typeface="Wingdings" pitchFamily="2" charset="2"/>
              <a:buChar char="v"/>
            </a:pPr>
            <a:r>
              <a:rPr lang="en-IN" sz="2200" b="1" dirty="0" err="1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Garole</a:t>
            </a:r>
            <a:r>
              <a:rPr lang="en-IN" sz="2200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sheep is resistance to </a:t>
            </a:r>
            <a:r>
              <a:rPr lang="en-IN" sz="2200" b="1" dirty="0" err="1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fasciolosis</a:t>
            </a:r>
            <a:r>
              <a:rPr lang="en-IN" sz="2200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.</a:t>
            </a:r>
          </a:p>
          <a:p>
            <a:pPr lvl="0" algn="just">
              <a:buFont typeface="Wingdings" pitchFamily="2" charset="2"/>
              <a:buChar char="v"/>
            </a:pPr>
            <a:r>
              <a:rPr lang="en-IN" sz="2200" b="1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Our </a:t>
            </a:r>
            <a:r>
              <a:rPr lang="en-IN" sz="22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Desi breed of cattle i.e. </a:t>
            </a:r>
            <a:r>
              <a:rPr lang="en-IN" sz="2200" b="1" i="1" dirty="0" err="1">
                <a:solidFill>
                  <a:srgbClr val="00B0F0"/>
                </a:solidFill>
                <a:latin typeface="Arial Rounded MT Bold" panose="020F0704030504030204" pitchFamily="34" charset="0"/>
              </a:rPr>
              <a:t>Bos</a:t>
            </a:r>
            <a:r>
              <a:rPr lang="en-IN" sz="2200" b="1" i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</a:t>
            </a:r>
            <a:r>
              <a:rPr lang="en-IN" sz="2200" b="1" i="1" dirty="0" err="1">
                <a:solidFill>
                  <a:srgbClr val="00B0F0"/>
                </a:solidFill>
                <a:latin typeface="Arial Rounded MT Bold" panose="020F0704030504030204" pitchFamily="34" charset="0"/>
              </a:rPr>
              <a:t>indicus</a:t>
            </a:r>
            <a:r>
              <a:rPr lang="en-IN" sz="2200" b="1" i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</a:t>
            </a:r>
            <a:r>
              <a:rPr lang="en-IN" sz="22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is resistance to tick infestation.</a:t>
            </a:r>
          </a:p>
          <a:p>
            <a:pPr lvl="0" algn="just"/>
            <a:r>
              <a:rPr lang="en-IN" sz="2200" b="1" dirty="0">
                <a:latin typeface="Arial Rounded MT Bold" panose="020F0704030504030204" pitchFamily="34" charset="0"/>
              </a:rPr>
              <a:t>                                   </a:t>
            </a:r>
            <a:r>
              <a:rPr lang="en-IN" sz="22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These resistant breed may be exploited further to develop genetically parasite resistance breed</a:t>
            </a:r>
          </a:p>
          <a:p>
            <a:pPr lvl="0" algn="just"/>
            <a:endParaRPr lang="en-IN" sz="3200" dirty="0"/>
          </a:p>
          <a:p>
            <a:pPr lvl="0" algn="l"/>
            <a:endParaRPr lang="en-IN" sz="28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642910" y="347283"/>
            <a:ext cx="69294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Arial Black" pitchFamily="34" charset="0"/>
              </a:rPr>
              <a:t>General Control Measures of Parasitic Infections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807499" y="6742374"/>
            <a:ext cx="1522662" cy="115626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800" dirty="0"/>
              <a:t>Image source: Google image</a:t>
            </a:r>
          </a:p>
        </p:txBody>
      </p:sp>
      <p:pic>
        <p:nvPicPr>
          <p:cNvPr id="5" name="Picture 4" descr="A new indigenous Presidium is launched to save the Red Maasai sheep - Slow  Food International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511" y="1709142"/>
            <a:ext cx="1907704" cy="1361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Garole Sheep – Bi-annual lambi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7" t="6753" r="26875" b="3202"/>
          <a:stretch/>
        </p:blipFill>
        <p:spPr bwMode="auto">
          <a:xfrm>
            <a:off x="7383029" y="3375077"/>
            <a:ext cx="1610668" cy="15725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87" y="379271"/>
            <a:ext cx="1973755" cy="1129759"/>
          </a:xfrm>
          <a:prstGeom prst="rect">
            <a:avLst/>
          </a:prstGeom>
        </p:spPr>
      </p:pic>
      <p:pic>
        <p:nvPicPr>
          <p:cNvPr id="8" name="Picture 7" descr="Zebu - Wikipedia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3" t="22276" r="30519" b="16398"/>
          <a:stretch/>
        </p:blipFill>
        <p:spPr bwMode="auto">
          <a:xfrm>
            <a:off x="7453323" y="5255943"/>
            <a:ext cx="1558478" cy="12196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09006" y="3042325"/>
            <a:ext cx="1833209" cy="228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Red </a:t>
            </a:r>
            <a:r>
              <a:rPr lang="en-US" sz="1400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Massai</a:t>
            </a:r>
            <a:r>
              <a:rPr lang="en-US" sz="14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sheep</a:t>
            </a:r>
            <a:endParaRPr lang="en-IN" sz="14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72396" y="4964489"/>
            <a:ext cx="1259272" cy="183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Garole</a:t>
            </a:r>
            <a:r>
              <a:rPr lang="en-US" sz="12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Sheep</a:t>
            </a:r>
            <a:endParaRPr lang="en-IN" sz="12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2397" y="6475563"/>
            <a:ext cx="1446864" cy="241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Desi breed</a:t>
            </a:r>
            <a:endParaRPr lang="en-IN" sz="12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416357"/>
      </p:ext>
    </p:extLst>
  </p:cSld>
  <p:clrMapOvr>
    <a:masterClrMapping/>
  </p:clrMapOvr>
  <p:transition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77724" y="1325526"/>
            <a:ext cx="6443690" cy="5214974"/>
          </a:xfrm>
        </p:spPr>
        <p:txBody>
          <a:bodyPr>
            <a:normAutofit/>
          </a:bodyPr>
          <a:lstStyle/>
          <a:p>
            <a:pPr lvl="0" algn="just"/>
            <a:r>
              <a:rPr lang="en-IN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Integrated control management (ICM</a:t>
            </a:r>
            <a:r>
              <a:rPr lang="en-IN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):- </a:t>
            </a:r>
          </a:p>
          <a:p>
            <a:pPr lvl="0" algn="just">
              <a:lnSpc>
                <a:spcPct val="150000"/>
              </a:lnSpc>
            </a:pPr>
            <a:r>
              <a:rPr lang="en-IN" sz="2000" b="1" dirty="0" smtClean="0">
                <a:latin typeface="Arial Rounded MT Bold" panose="020F0704030504030204" pitchFamily="34" charset="0"/>
              </a:rPr>
              <a:t>                    </a:t>
            </a:r>
            <a:r>
              <a:rPr lang="en-IN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To </a:t>
            </a:r>
            <a:r>
              <a:rPr lang="en-IN" sz="2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avoid high cost of the treatment, drug resistance, drug/chemical residual effects and ecological imbalance, a concept of integrated control measures is coming up. </a:t>
            </a:r>
          </a:p>
          <a:p>
            <a:pPr lvl="0" algn="just">
              <a:lnSpc>
                <a:spcPct val="150000"/>
              </a:lnSpc>
            </a:pPr>
            <a:r>
              <a:rPr lang="en-IN" sz="2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                </a:t>
            </a:r>
            <a:r>
              <a:rPr lang="en-IN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The </a:t>
            </a:r>
            <a:r>
              <a:rPr lang="en-IN" sz="2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main goal of ICM will be the manage of parasites and the environment in such a way that the costs, benefits, public health and environment will remain in balance.</a:t>
            </a:r>
          </a:p>
          <a:p>
            <a:pPr lvl="0" algn="just"/>
            <a:endParaRPr lang="en-IN" sz="3200" dirty="0"/>
          </a:p>
          <a:p>
            <a:pPr lvl="0" algn="l"/>
            <a:endParaRPr lang="en-IN" sz="28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642910" y="347283"/>
            <a:ext cx="69294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Arial Black" pitchFamily="34" charset="0"/>
              </a:rPr>
              <a:t>General Control Measures of Parasitic Infections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3123340442"/>
      </p:ext>
    </p:extLst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42910" y="1071546"/>
            <a:ext cx="6305354" cy="557216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Arial Rounded MT Bold" pitchFamily="34" charset="0"/>
              </a:rPr>
              <a:t> Methods used to control parasitic infections are as follows-</a:t>
            </a:r>
          </a:p>
          <a:p>
            <a:pPr marL="342900" lvl="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7030A0"/>
                </a:solidFill>
                <a:latin typeface="Arial Rounded MT Bold" pitchFamily="34" charset="0"/>
              </a:rPr>
              <a:t>Chemotherapy </a:t>
            </a:r>
          </a:p>
          <a:p>
            <a:pPr marL="342900" lvl="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7030A0"/>
                </a:solidFill>
                <a:latin typeface="Arial Rounded MT Bold" pitchFamily="34" charset="0"/>
              </a:rPr>
              <a:t>Immunological control</a:t>
            </a:r>
          </a:p>
          <a:p>
            <a:pPr marL="342900" lvl="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7030A0"/>
                </a:solidFill>
                <a:latin typeface="Arial Rounded MT Bold" pitchFamily="34" charset="0"/>
              </a:rPr>
              <a:t>Biological Control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7030A0"/>
                </a:solidFill>
                <a:latin typeface="Arial Rounded MT Bold" pitchFamily="34" charset="0"/>
              </a:rPr>
              <a:t>Intermediate hosts control</a:t>
            </a:r>
          </a:p>
          <a:p>
            <a:pPr marL="342900" lvl="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7030A0"/>
                </a:solidFill>
                <a:latin typeface="Arial Rounded MT Bold" pitchFamily="34" charset="0"/>
              </a:rPr>
              <a:t>Pasture management</a:t>
            </a:r>
          </a:p>
          <a:p>
            <a:pPr marL="342900" lvl="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7030A0"/>
                </a:solidFill>
                <a:latin typeface="Arial Rounded MT Bold" pitchFamily="34" charset="0"/>
              </a:rPr>
              <a:t>Managemental control</a:t>
            </a:r>
          </a:p>
          <a:p>
            <a:pPr marL="342900" lvl="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7030A0"/>
                </a:solidFill>
                <a:latin typeface="Arial Rounded MT Bold" pitchFamily="34" charset="0"/>
              </a:rPr>
              <a:t>Genetic control</a:t>
            </a:r>
          </a:p>
          <a:p>
            <a:pPr lvl="0" algn="just"/>
            <a:endParaRPr lang="en-US" sz="2400" b="1" dirty="0">
              <a:solidFill>
                <a:srgbClr val="FF0000"/>
              </a:solidFill>
              <a:latin typeface="Arial Rounded MT Bold" pitchFamily="34" charset="0"/>
            </a:endParaRPr>
          </a:p>
          <a:p>
            <a:pPr lvl="0" algn="just"/>
            <a:endParaRPr lang="en-US" sz="2000" b="1" dirty="0">
              <a:solidFill>
                <a:srgbClr val="FF0000"/>
              </a:solidFill>
              <a:latin typeface="Arial Rounded MT Bold" pitchFamily="34" charset="0"/>
            </a:endParaRPr>
          </a:p>
          <a:p>
            <a:pPr lvl="0" algn="just"/>
            <a:endParaRPr lang="en-US" sz="2000" b="1" dirty="0">
              <a:solidFill>
                <a:srgbClr val="FF0000"/>
              </a:solidFill>
              <a:latin typeface="Arial Rounded MT Bold" pitchFamily="34" charset="0"/>
            </a:endParaRPr>
          </a:p>
          <a:p>
            <a:pPr lvl="0" algn="just"/>
            <a:endParaRPr lang="en-US" sz="2000" b="1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642910" y="61555"/>
            <a:ext cx="69294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Arial Black" pitchFamily="34" charset="0"/>
              </a:rPr>
              <a:t>General Control Measures of Parasitic Infections</a:t>
            </a:r>
          </a:p>
        </p:txBody>
      </p:sp>
    </p:spTree>
    <p:extLst>
      <p:ext uri="{BB962C8B-B14F-4D97-AF65-F5344CB8AC3E}">
        <p14:creationId xmlns:p14="http://schemas.microsoft.com/office/powerpoint/2010/main" val="1054255935"/>
      </p:ext>
    </p:extLst>
  </p:cSld>
  <p:clrMapOvr>
    <a:masterClrMapping/>
  </p:clrMapOvr>
  <p:transition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371600"/>
            <a:ext cx="6347713" cy="35052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838200" y="2967335"/>
            <a:ext cx="6019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>
                <a:ln/>
                <a:solidFill>
                  <a:schemeClr val="accent3"/>
                </a:solidFill>
                <a:effectLst/>
              </a:rPr>
              <a:t>THANK U</a:t>
            </a:r>
          </a:p>
        </p:txBody>
      </p:sp>
    </p:spTree>
    <p:extLst>
      <p:ext uri="{BB962C8B-B14F-4D97-AF65-F5344CB8AC3E}">
        <p14:creationId xmlns:p14="http://schemas.microsoft.com/office/powerpoint/2010/main" val="3757680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42910" y="1428736"/>
            <a:ext cx="6443690" cy="5214974"/>
          </a:xfrm>
        </p:spPr>
        <p:txBody>
          <a:bodyPr>
            <a:normAutofit/>
          </a:bodyPr>
          <a:lstStyle/>
          <a:p>
            <a:pPr lvl="0" algn="just">
              <a:spcBef>
                <a:spcPts val="160"/>
              </a:spcBef>
              <a:spcAft>
                <a:spcPts val="0"/>
              </a:spcAft>
              <a:buClr>
                <a:srgbClr val="010202"/>
              </a:buClr>
              <a:buSzPts val="1100"/>
              <a:tabLst>
                <a:tab pos="304165" algn="l"/>
                <a:tab pos="304800" algn="l"/>
              </a:tabLst>
            </a:pPr>
            <a:r>
              <a:rPr lang="en-US" sz="24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Insecticides :</a:t>
            </a:r>
          </a:p>
          <a:p>
            <a:pPr lvl="0" algn="just">
              <a:spcBef>
                <a:spcPts val="160"/>
              </a:spcBef>
              <a:spcAft>
                <a:spcPts val="0"/>
              </a:spcAft>
              <a:buClr>
                <a:srgbClr val="010202"/>
              </a:buClr>
              <a:buSzPts val="1100"/>
              <a:tabLst>
                <a:tab pos="304165" algn="l"/>
                <a:tab pos="304800" algn="l"/>
              </a:tabLst>
            </a:pPr>
            <a:r>
              <a:rPr lang="en-US" sz="2000" dirty="0">
                <a:solidFill>
                  <a:srgbClr val="010202"/>
                </a:solidFill>
                <a:latin typeface="Arial Black" panose="020B0A040201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      </a:t>
            </a:r>
            <a:r>
              <a:rPr lang="en-US" sz="2000" dirty="0">
                <a:solidFill>
                  <a:srgbClr val="7030A0"/>
                </a:solidFill>
                <a:latin typeface="Arial Black" panose="020B0A040201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</a:t>
            </a:r>
            <a:r>
              <a:rPr lang="en-US" sz="2000" dirty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ct against insects ( Flies, lice, ticks , mites etc.) . </a:t>
            </a:r>
          </a:p>
          <a:p>
            <a:pPr lvl="0" algn="just">
              <a:spcBef>
                <a:spcPts val="160"/>
              </a:spcBef>
              <a:spcAft>
                <a:spcPts val="0"/>
              </a:spcAft>
              <a:buClr>
                <a:srgbClr val="010202"/>
              </a:buClr>
              <a:buSzPts val="1100"/>
              <a:tabLst>
                <a:tab pos="304165" algn="l"/>
                <a:tab pos="304800" algn="l"/>
              </a:tabLst>
            </a:pPr>
            <a:r>
              <a:rPr lang="en-US" sz="2000" dirty="0">
                <a:solidFill>
                  <a:srgbClr val="010202"/>
                </a:solidFill>
                <a:latin typeface="Arial Black" panose="020B0A040201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                         </a:t>
            </a:r>
            <a:r>
              <a:rPr lang="en-US" sz="2000" dirty="0">
                <a:solidFill>
                  <a:srgbClr val="010202"/>
                </a:solidFill>
                <a:effectLst/>
                <a:latin typeface="Arial Black" panose="020B0A040201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e.g. </a:t>
            </a:r>
            <a:r>
              <a:rPr lang="en-US" sz="2000" spc="-15" dirty="0">
                <a:solidFill>
                  <a:srgbClr val="010202"/>
                </a:solidFill>
                <a:effectLst/>
                <a:latin typeface="Arial Black" panose="020B0A040201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D.D.T., </a:t>
            </a:r>
            <a:r>
              <a:rPr lang="en-US" sz="2000" dirty="0">
                <a:solidFill>
                  <a:srgbClr val="010202"/>
                </a:solidFill>
                <a:effectLst/>
                <a:latin typeface="Arial Black" panose="020B0A040201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Cypermethrin, Deltamethrin </a:t>
            </a:r>
            <a:r>
              <a:rPr lang="en-US" sz="2000" spc="15" dirty="0">
                <a:solidFill>
                  <a:srgbClr val="010202"/>
                </a:solidFill>
                <a:effectLst/>
                <a:latin typeface="Arial Black" panose="020B0A040201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000" dirty="0">
                <a:solidFill>
                  <a:srgbClr val="010202"/>
                </a:solidFill>
                <a:effectLst/>
                <a:latin typeface="Arial Black" panose="020B0A040201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etc.</a:t>
            </a:r>
          </a:p>
          <a:p>
            <a:pPr lvl="0" algn="just">
              <a:spcBef>
                <a:spcPts val="160"/>
              </a:spcBef>
              <a:spcAft>
                <a:spcPts val="0"/>
              </a:spcAft>
              <a:buClr>
                <a:srgbClr val="010202"/>
              </a:buClr>
              <a:buSzPts val="1100"/>
              <a:tabLst>
                <a:tab pos="304165" algn="l"/>
                <a:tab pos="304800" algn="l"/>
              </a:tabLst>
            </a:pPr>
            <a:endParaRPr lang="en-US" sz="24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 algn="just">
              <a:spcBef>
                <a:spcPts val="160"/>
              </a:spcBef>
              <a:spcAft>
                <a:spcPts val="0"/>
              </a:spcAft>
              <a:buClr>
                <a:srgbClr val="010202"/>
              </a:buClr>
              <a:buSzPts val="1100"/>
              <a:tabLst>
                <a:tab pos="304165" algn="l"/>
                <a:tab pos="304800" algn="l"/>
              </a:tabLst>
            </a:pPr>
            <a:r>
              <a:rPr lang="en-US" sz="24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Acaricides : </a:t>
            </a:r>
          </a:p>
          <a:p>
            <a:pPr lvl="0" algn="just">
              <a:spcBef>
                <a:spcPts val="160"/>
              </a:spcBef>
              <a:spcAft>
                <a:spcPts val="0"/>
              </a:spcAft>
              <a:buClr>
                <a:srgbClr val="010202"/>
              </a:buClr>
              <a:buSzPts val="1100"/>
              <a:tabLst>
                <a:tab pos="304165" algn="l"/>
                <a:tab pos="304800" algn="l"/>
              </a:tabLst>
            </a:pPr>
            <a:r>
              <a:rPr lang="en-US" sz="2000" dirty="0">
                <a:solidFill>
                  <a:srgbClr val="010202"/>
                </a:solidFill>
                <a:effectLst/>
                <a:latin typeface="Arial Black" panose="020B0A040201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             </a:t>
            </a:r>
            <a:r>
              <a:rPr lang="en-US" sz="2000" dirty="0">
                <a:solidFill>
                  <a:srgbClr val="7030A0"/>
                </a:solidFill>
                <a:latin typeface="Arial Black" panose="020B0A040201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D</a:t>
            </a:r>
            <a:r>
              <a:rPr lang="en-US" sz="2000" dirty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rugs which act against ticks and mites. </a:t>
            </a:r>
          </a:p>
          <a:p>
            <a:pPr lvl="0" algn="just">
              <a:spcBef>
                <a:spcPts val="160"/>
              </a:spcBef>
              <a:spcAft>
                <a:spcPts val="0"/>
              </a:spcAft>
              <a:buClr>
                <a:srgbClr val="010202"/>
              </a:buClr>
              <a:buSzPts val="1100"/>
              <a:tabLst>
                <a:tab pos="304165" algn="l"/>
                <a:tab pos="304800" algn="l"/>
              </a:tabLst>
            </a:pPr>
            <a:r>
              <a:rPr lang="en-US" sz="2000" dirty="0">
                <a:solidFill>
                  <a:srgbClr val="010202"/>
                </a:solidFill>
                <a:effectLst/>
                <a:latin typeface="Arial Black" panose="020B0A040201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                 e.g. Amitraz, Deltamethrin</a:t>
            </a:r>
            <a:r>
              <a:rPr lang="en-US" sz="2000" spc="-155" dirty="0">
                <a:solidFill>
                  <a:srgbClr val="010202"/>
                </a:solidFill>
                <a:effectLst/>
                <a:latin typeface="Arial Black" panose="020B0A040201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000" dirty="0">
                <a:solidFill>
                  <a:srgbClr val="010202"/>
                </a:solidFill>
                <a:effectLst/>
                <a:latin typeface="Arial Black" panose="020B0A040201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etc.</a:t>
            </a:r>
            <a:endParaRPr lang="en-IN" sz="2000" dirty="0">
              <a:effectLst/>
              <a:latin typeface="Arial Black" panose="020B0A040201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algn="ctr" eaLnBrk="1" hangingPunct="1">
              <a:lnSpc>
                <a:spcPct val="80000"/>
              </a:lnSpc>
            </a:pPr>
            <a:endParaRPr lang="en-US" sz="20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642910" y="285728"/>
            <a:ext cx="69294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Arial Black" pitchFamily="34" charset="0"/>
              </a:rPr>
              <a:t>General Control Measures of Parasitic Infections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55EAE5C-94DD-4965-AA28-9C177363463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892" y="1362946"/>
            <a:ext cx="1643572" cy="2786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mitraz for Dogs - Uses, Dosage and Side Effects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/>
          <a:stretch/>
        </p:blipFill>
        <p:spPr bwMode="auto">
          <a:xfrm>
            <a:off x="2339752" y="4869160"/>
            <a:ext cx="2642519" cy="1988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4746591"/>
      </p:ext>
    </p:extLst>
  </p:cSld>
  <p:clrMapOvr>
    <a:masterClrMapping/>
  </p:clrMapOvr>
  <p:transition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42910" y="1428736"/>
            <a:ext cx="7200928" cy="5214974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endParaRPr lang="en-US" sz="2000" b="1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0" y="15165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itchFamily="34" charset="0"/>
              </a:rPr>
              <a:t>General Control Measures of Parasitic Infections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EE04335F-22B7-40D1-BE8D-B2B896E2A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914585"/>
              </p:ext>
            </p:extLst>
          </p:nvPr>
        </p:nvGraphicFramePr>
        <p:xfrm>
          <a:off x="0" y="613326"/>
          <a:ext cx="9144000" cy="6427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742">
                  <a:extLst>
                    <a:ext uri="{9D8B030D-6E8A-4147-A177-3AD203B41FA5}">
                      <a16:colId xmlns:a16="http://schemas.microsoft.com/office/drawing/2014/main" xmlns="" val="1931116834"/>
                    </a:ext>
                  </a:extLst>
                </a:gridCol>
                <a:gridCol w="3796434">
                  <a:extLst>
                    <a:ext uri="{9D8B030D-6E8A-4147-A177-3AD203B41FA5}">
                      <a16:colId xmlns:a16="http://schemas.microsoft.com/office/drawing/2014/main" xmlns="" val="2037062858"/>
                    </a:ext>
                  </a:extLst>
                </a:gridCol>
                <a:gridCol w="2987824">
                  <a:extLst>
                    <a:ext uri="{9D8B030D-6E8A-4147-A177-3AD203B41FA5}">
                      <a16:colId xmlns:a16="http://schemas.microsoft.com/office/drawing/2014/main" xmlns="" val="3585871481"/>
                    </a:ext>
                  </a:extLst>
                </a:gridCol>
              </a:tblGrid>
              <a:tr h="376073">
                <a:tc gridSpan="3">
                  <a:txBody>
                    <a:bodyPr/>
                    <a:lstStyle/>
                    <a:p>
                      <a:pPr marL="491490" algn="l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  <a:cs typeface="Mangal" panose="02040503050203030202" pitchFamily="18" charset="0"/>
                        </a:rPr>
                        <a:t>                                                         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  <a:cs typeface="Mangal" panose="02040503050203030202" pitchFamily="18" charset="0"/>
                        </a:rPr>
                        <a:t>Insecticides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491490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7030A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Examples</a:t>
                      </a:r>
                      <a:endParaRPr lang="en-IN" sz="1600" dirty="0">
                        <a:solidFill>
                          <a:srgbClr val="7030A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7030A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Mechanism of action</a:t>
                      </a:r>
                      <a:endParaRPr lang="en-IN" sz="16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5415439"/>
                  </a:ext>
                </a:extLst>
              </a:tr>
              <a:tr h="649582">
                <a:tc>
                  <a:txBody>
                    <a:bodyPr/>
                    <a:lstStyle/>
                    <a:p>
                      <a:pPr marL="17145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7030A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Chemical groups</a:t>
                      </a:r>
                      <a:endParaRPr lang="en-IN" sz="1600" dirty="0">
                        <a:solidFill>
                          <a:srgbClr val="7030A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  <a:p>
                      <a:pPr marL="171450" algn="ctr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en-IN" sz="1600" dirty="0">
                        <a:solidFill>
                          <a:srgbClr val="7030A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9149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7030A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Examples</a:t>
                      </a:r>
                      <a:endParaRPr lang="en-IN" sz="1600" dirty="0">
                        <a:solidFill>
                          <a:srgbClr val="7030A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  <a:p>
                      <a:pPr marL="491490">
                        <a:lnSpc>
                          <a:spcPct val="107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endParaRPr lang="en-IN" sz="1600" dirty="0">
                        <a:solidFill>
                          <a:srgbClr val="7030A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7030A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Mechanism of action</a:t>
                      </a:r>
                      <a:endParaRPr lang="en-IN" sz="16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  <a:p>
                      <a:endParaRPr lang="en-IN" sz="16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941018980"/>
                  </a:ext>
                </a:extLst>
              </a:tr>
              <a:tr h="1012530">
                <a:tc>
                  <a:txBody>
                    <a:bodyPr/>
                    <a:lstStyle/>
                    <a:p>
                      <a:pPr marL="63500" algn="ctr">
                        <a:lnSpc>
                          <a:spcPct val="15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  <a:p>
                      <a:pPr marL="25400" algn="ctr">
                        <a:lnSpc>
                          <a:spcPct val="15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Organophosphates</a:t>
                      </a:r>
                      <a:endParaRPr lang="en-IN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marR="224790">
                        <a:lnSpc>
                          <a:spcPct val="15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Fenthion, diazinon,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phosmet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, Dichlorvos (used orally), Haloxon and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Trichlorphon</a:t>
                      </a:r>
                      <a:endParaRPr lang="en-IN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marR="46355">
                        <a:lnSpc>
                          <a:spcPct val="150000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Irreversible acetylcholinesterase inhibitor</a:t>
                      </a:r>
                      <a:endParaRPr lang="en-IN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97259308"/>
                  </a:ext>
                </a:extLst>
              </a:tr>
              <a:tr h="590548">
                <a:tc>
                  <a:txBody>
                    <a:bodyPr/>
                    <a:lstStyle/>
                    <a:p>
                      <a:pPr marL="24765" marR="327660" algn="ctr">
                        <a:lnSpc>
                          <a:spcPct val="150000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Chlorinated </a:t>
                      </a: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hydrocarbons</a:t>
                      </a:r>
                      <a:endParaRPr lang="en-IN" sz="1400" dirty="0">
                        <a:solidFill>
                          <a:srgbClr val="0070C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marR="165100">
                        <a:lnSpc>
                          <a:spcPct val="15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DDT, Lindane(r-BHC), Aldrin, Dieldrin, Chlordane &amp; </a:t>
                      </a:r>
                      <a:r>
                        <a:rPr lang="en-US" sz="1400" dirty="0" err="1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Toxophene</a:t>
                      </a:r>
                      <a:endParaRPr lang="en-IN" sz="1400" dirty="0">
                        <a:solidFill>
                          <a:srgbClr val="0070C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5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                 -</a:t>
                      </a:r>
                      <a:endParaRPr lang="en-IN" sz="1400" dirty="0">
                        <a:solidFill>
                          <a:srgbClr val="0070C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892819658"/>
                  </a:ext>
                </a:extLst>
              </a:tr>
              <a:tr h="674573">
                <a:tc>
                  <a:txBody>
                    <a:bodyPr/>
                    <a:lstStyle/>
                    <a:p>
                      <a:pPr marL="24765" algn="ctr">
                        <a:lnSpc>
                          <a:spcPct val="150000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Carbamates</a:t>
                      </a:r>
                      <a:endParaRPr lang="en-IN" sz="1400" dirty="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marR="440055">
                        <a:lnSpc>
                          <a:spcPct val="15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31F2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Carbaryl, Carbanolate &amp; Propoxur</a:t>
                      </a:r>
                      <a:endParaRPr lang="en-IN" sz="14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marR="17145">
                        <a:lnSpc>
                          <a:spcPct val="15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938530" algn="l"/>
                        </a:tabLst>
                      </a:pP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Reversible	</a:t>
                      </a:r>
                      <a:r>
                        <a:rPr lang="en-US" sz="1400" spc="-5" dirty="0">
                          <a:solidFill>
                            <a:srgbClr val="231F2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cholinesterase </a:t>
                      </a: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Inhibitor</a:t>
                      </a:r>
                      <a:endParaRPr lang="en-IN" sz="1400" dirty="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84366032"/>
                  </a:ext>
                </a:extLst>
              </a:tr>
              <a:tr h="901949">
                <a:tc>
                  <a:txBody>
                    <a:bodyPr/>
                    <a:lstStyle/>
                    <a:p>
                      <a:pPr marL="24765" marR="434975" algn="ctr">
                        <a:lnSpc>
                          <a:spcPct val="150000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Synthetic pyrethroids</a:t>
                      </a:r>
                      <a:endParaRPr lang="en-IN" sz="1400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marR="245745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Pyrethrins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, Cypermethrin, Deltamethrin, </a:t>
                      </a:r>
                      <a:r>
                        <a:rPr lang="en-US" sz="1400" dirty="0" err="1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Fenvalerate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 &amp; Permethrin</a:t>
                      </a:r>
                      <a:endParaRPr lang="en-IN" sz="1400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50000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Block nicotinic receptors and increase GABA release</a:t>
                      </a:r>
                      <a:endParaRPr lang="en-IN" sz="1400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710990828"/>
                  </a:ext>
                </a:extLst>
              </a:tr>
              <a:tr h="638047">
                <a:tc>
                  <a:txBody>
                    <a:bodyPr/>
                    <a:lstStyle/>
                    <a:p>
                      <a:pPr marL="24765" algn="ctr">
                        <a:lnSpc>
                          <a:spcPct val="150000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Formamidines</a:t>
                      </a:r>
                      <a:endParaRPr lang="en-IN" sz="1400" dirty="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50000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31F2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Amitraz</a:t>
                      </a:r>
                      <a:endParaRPr lang="en-IN" sz="140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31F2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Octopamine receptor agonist in insects</a:t>
                      </a:r>
                      <a:endParaRPr lang="en-IN" sz="1400" dirty="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726109212"/>
                  </a:ext>
                </a:extLst>
              </a:tr>
              <a:tr h="499424">
                <a:tc>
                  <a:txBody>
                    <a:bodyPr/>
                    <a:lstStyle/>
                    <a:p>
                      <a:pPr marL="24765" algn="ctr">
                        <a:lnSpc>
                          <a:spcPct val="15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Fly repellents</a:t>
                      </a:r>
                      <a:endParaRPr lang="en-IN" sz="1400" dirty="0">
                        <a:solidFill>
                          <a:srgbClr val="7030A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5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7030A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Dimethyl phthalate</a:t>
                      </a:r>
                      <a:endParaRPr lang="en-IN" sz="1400">
                        <a:solidFill>
                          <a:srgbClr val="7030A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5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Used for mosquitoes.</a:t>
                      </a:r>
                      <a:endParaRPr lang="en-IN" sz="1400" dirty="0">
                        <a:solidFill>
                          <a:srgbClr val="7030A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0837600"/>
                  </a:ext>
                </a:extLst>
              </a:tr>
              <a:tr h="901949">
                <a:tc>
                  <a:txBody>
                    <a:bodyPr/>
                    <a:lstStyle/>
                    <a:p>
                      <a:pPr marL="63500" algn="ctr">
                        <a:lnSpc>
                          <a:spcPct val="15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400" dirty="0">
                        <a:solidFill>
                          <a:srgbClr val="0070C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  <a:p>
                      <a:pPr marL="24765" algn="ctr">
                        <a:lnSpc>
                          <a:spcPct val="15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Growth regulators</a:t>
                      </a:r>
                      <a:endParaRPr lang="en-IN" sz="1400" dirty="0">
                        <a:solidFill>
                          <a:srgbClr val="0070C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5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 </a:t>
                      </a:r>
                      <a:endParaRPr lang="en-IN" sz="1400" dirty="0">
                        <a:solidFill>
                          <a:srgbClr val="0070C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  <a:p>
                      <a:pPr marL="24130">
                        <a:lnSpc>
                          <a:spcPct val="15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Methopreme</a:t>
                      </a: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 &amp; Triflumuron</a:t>
                      </a:r>
                      <a:endParaRPr lang="en-IN" sz="1400" dirty="0">
                        <a:solidFill>
                          <a:srgbClr val="0070C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marR="17145" algn="just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Mangal" panose="02040503050203030202" pitchFamily="18" charset="0"/>
                        </a:rPr>
                        <a:t>Prevent insects from reaching maturity by arresting larval development.</a:t>
                      </a:r>
                      <a:endParaRPr lang="en-IN" sz="1400" dirty="0">
                        <a:solidFill>
                          <a:srgbClr val="0070C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38226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186884"/>
      </p:ext>
    </p:extLst>
  </p:cSld>
  <p:clrMapOvr>
    <a:masterClrMapping/>
  </p:clrMapOvr>
  <p:transition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9028"/>
            <a:ext cx="8458200" cy="5938972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IN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Antiprotozoal drugs - </a:t>
            </a:r>
            <a:r>
              <a:rPr lang="en-IN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Effective against Protozoan parasites</a:t>
            </a:r>
          </a:p>
          <a:p>
            <a:pPr marL="0" lvl="0" indent="0" algn="just">
              <a:buNone/>
            </a:pPr>
            <a:endParaRPr lang="en-US" sz="3200" b="1" dirty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General Control Measures of Parasitic Infections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xmlns="" id="{6E5D2FD2-296B-4E34-898F-89EA2555A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104785"/>
              </p:ext>
            </p:extLst>
          </p:nvPr>
        </p:nvGraphicFramePr>
        <p:xfrm>
          <a:off x="497260" y="1694486"/>
          <a:ext cx="7920880" cy="5127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6890">
                  <a:extLst>
                    <a:ext uri="{9D8B030D-6E8A-4147-A177-3AD203B41FA5}">
                      <a16:colId xmlns:a16="http://schemas.microsoft.com/office/drawing/2014/main" xmlns="" val="3440095644"/>
                    </a:ext>
                  </a:extLst>
                </a:gridCol>
                <a:gridCol w="4143990">
                  <a:extLst>
                    <a:ext uri="{9D8B030D-6E8A-4147-A177-3AD203B41FA5}">
                      <a16:colId xmlns:a16="http://schemas.microsoft.com/office/drawing/2014/main" xmlns="" val="2113673781"/>
                    </a:ext>
                  </a:extLst>
                </a:gridCol>
              </a:tblGrid>
              <a:tr h="509770">
                <a:tc>
                  <a:txBody>
                    <a:bodyPr/>
                    <a:lstStyle/>
                    <a:p>
                      <a:r>
                        <a:rPr lang="en-US" sz="2400" b="1" dirty="0"/>
                        <a:t>Antiprotozoal drugs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 Effective against  Protozoa</a:t>
                      </a:r>
                      <a:endParaRPr lang="en-IN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340730"/>
                  </a:ext>
                </a:extLst>
              </a:tr>
              <a:tr h="594959">
                <a:tc>
                  <a:txBody>
                    <a:bodyPr/>
                    <a:lstStyle/>
                    <a:p>
                      <a:r>
                        <a:rPr lang="en-IN" sz="16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Buparvaquone (</a:t>
                      </a:r>
                      <a:r>
                        <a:rPr lang="en-IN" sz="1600" b="1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Butalex</a:t>
                      </a:r>
                      <a:r>
                        <a:rPr lang="en-IN" sz="16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IN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Chloroquine</a:t>
                      </a:r>
                      <a:endParaRPr lang="en-IN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Theileria</a:t>
                      </a:r>
                      <a:r>
                        <a:rPr lang="en-US" sz="16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spp. ( Theileriosis)</a:t>
                      </a:r>
                      <a:endParaRPr lang="en-IN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492377"/>
                  </a:ext>
                </a:extLst>
              </a:tr>
              <a:tr h="845809">
                <a:tc>
                  <a:txBody>
                    <a:bodyPr/>
                    <a:lstStyle/>
                    <a:p>
                      <a:r>
                        <a:rPr lang="en-IN" sz="1600" b="1" dirty="0" err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Quinapyramine</a:t>
                      </a:r>
                      <a:r>
                        <a:rPr lang="en-IN" sz="1600" b="1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sulphate and </a:t>
                      </a:r>
                      <a:r>
                        <a:rPr lang="en-IN" sz="1600" b="1" dirty="0" err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Quinapyramine</a:t>
                      </a:r>
                      <a:r>
                        <a:rPr lang="en-IN" sz="1600" b="1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chloride (</a:t>
                      </a:r>
                      <a:r>
                        <a:rPr lang="en-IN" sz="1600" b="1" dirty="0" err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Triquin</a:t>
                      </a:r>
                      <a:r>
                        <a:rPr lang="en-IN" sz="1600" b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Trypanosoma</a:t>
                      </a:r>
                      <a:r>
                        <a:rPr lang="en-US" sz="16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spp. </a:t>
                      </a:r>
                    </a:p>
                    <a:p>
                      <a:r>
                        <a:rPr lang="en-US" sz="16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Trypanosomosis</a:t>
                      </a:r>
                      <a:r>
                        <a:rPr lang="en-US" sz="16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en-IN" sz="16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4622680"/>
                  </a:ext>
                </a:extLst>
              </a:tr>
              <a:tr h="61701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Isometamedium</a:t>
                      </a:r>
                      <a:r>
                        <a:rPr lang="en-IN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chloride</a:t>
                      </a:r>
                    </a:p>
                    <a:p>
                      <a:endParaRPr lang="en-IN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Trypanosoma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spp. </a:t>
                      </a:r>
                      <a:endParaRPr lang="en-IN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7647070"/>
                  </a:ext>
                </a:extLst>
              </a:tr>
              <a:tr h="5651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dirty="0" err="1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Diminazene</a:t>
                      </a:r>
                      <a:r>
                        <a:rPr lang="en-IN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aceturate </a:t>
                      </a:r>
                      <a:endParaRPr lang="en-IN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Babesia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spp. ( Babesiosis), </a:t>
                      </a:r>
                      <a:r>
                        <a:rPr lang="en-US" sz="1600" b="1" i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Trypanosoma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spp., </a:t>
                      </a:r>
                      <a:r>
                        <a:rPr lang="en-US" sz="1600" b="1" i="1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Theileria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spp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8456263"/>
                  </a:ext>
                </a:extLst>
              </a:tr>
              <a:tr h="396647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Imidocarb</a:t>
                      </a:r>
                      <a:r>
                        <a:rPr lang="en-US" sz="16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Trypan blue</a:t>
                      </a:r>
                      <a:endParaRPr lang="en-IN" sz="16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Babesia spp. </a:t>
                      </a:r>
                      <a:endParaRPr lang="en-US" sz="1600" b="1" i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IN" sz="1600" b="1" i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6308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Sulphonamides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Amprolium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Lasalocid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, </a:t>
                      </a:r>
                      <a:r>
                        <a:rPr lang="en-US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Nitrofurazone</a:t>
                      </a:r>
                      <a:endParaRPr lang="en-IN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Eimeria</a:t>
                      </a:r>
                      <a:r>
                        <a:rPr lang="en-US" sz="16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spp. ( Coccidiosis) </a:t>
                      </a:r>
                      <a:endParaRPr lang="en-IN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IN" sz="16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6256003"/>
                  </a:ext>
                </a:extLst>
              </a:tr>
              <a:tr h="5179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Metronidazole</a:t>
                      </a:r>
                      <a:endParaRPr lang="en-IN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IN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Entamoeba</a:t>
                      </a:r>
                      <a:r>
                        <a:rPr lang="en-US" sz="1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spp. ( Amoebic dysentery )</a:t>
                      </a:r>
                      <a:endParaRPr lang="en-IN" sz="1600" b="1" i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IN" sz="16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153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8458200" cy="574164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IN" sz="3200" b="1" dirty="0">
                <a:solidFill>
                  <a:srgbClr val="7030A0"/>
                </a:solidFill>
                <a:latin typeface="Arial Black" panose="020B0A04020102020204" pitchFamily="34" charset="0"/>
              </a:rPr>
              <a:t>Chemical control-</a:t>
            </a:r>
          </a:p>
          <a:p>
            <a:pPr marL="514350" lvl="0" indent="-514350" algn="just">
              <a:buFont typeface="Wingdings" pitchFamily="2" charset="2"/>
              <a:buChar char="q"/>
            </a:pPr>
            <a:r>
              <a:rPr lang="en-IN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IN" sz="2800" b="1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Antiprotozoal </a:t>
            </a:r>
            <a:r>
              <a:rPr lang="en-IN" sz="2800" b="1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Drugs:</a:t>
            </a:r>
            <a:endParaRPr lang="en-IN" sz="3400" dirty="0">
              <a:latin typeface="Arial Rounded MT Bold" panose="020F0704030504030204" pitchFamily="34" charset="0"/>
            </a:endParaRPr>
          </a:p>
          <a:p>
            <a:pPr>
              <a:buNone/>
            </a:pPr>
            <a:endParaRPr lang="en-US" sz="3200" b="1" dirty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General Control Measures of Parasitic Infections</a:t>
            </a:r>
          </a:p>
        </p:txBody>
      </p:sp>
      <p:pic>
        <p:nvPicPr>
          <p:cNvPr id="7" name="Picture 6" descr="F:\triqui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105" y="3140968"/>
            <a:ext cx="2438400" cy="267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D9E11AE-0F20-4B31-A0F8-9D8BEE14B81A}"/>
              </a:ext>
            </a:extLst>
          </p:cNvPr>
          <p:cNvPicPr/>
          <p:nvPr/>
        </p:nvPicPr>
        <p:blipFill rotWithShape="1">
          <a:blip r:embed="rId3"/>
          <a:srcRect l="36520" t="18596" r="35787" b="7498"/>
          <a:stretch/>
        </p:blipFill>
        <p:spPr bwMode="auto">
          <a:xfrm>
            <a:off x="6212955" y="3089300"/>
            <a:ext cx="1224136" cy="24869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BE4F06D-C6C1-4482-B74C-669FC626D386}"/>
              </a:ext>
            </a:extLst>
          </p:cNvPr>
          <p:cNvSpPr/>
          <p:nvPr/>
        </p:nvSpPr>
        <p:spPr>
          <a:xfrm>
            <a:off x="934749" y="2617803"/>
            <a:ext cx="1728192" cy="5231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Trypanosoma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spp.</a:t>
            </a:r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8280858-68CD-4A38-82C3-7E6A1D8AED1D}"/>
              </a:ext>
            </a:extLst>
          </p:cNvPr>
          <p:cNvPicPr/>
          <p:nvPr/>
        </p:nvPicPr>
        <p:blipFill rotWithShape="1">
          <a:blip r:embed="rId4"/>
          <a:srcRect l="10360" t="8265" r="13525" b="7975"/>
          <a:stretch/>
        </p:blipFill>
        <p:spPr bwMode="auto">
          <a:xfrm>
            <a:off x="3646170" y="3212976"/>
            <a:ext cx="1623060" cy="22396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E30256E-F0A9-4D3C-9BC1-B2F0FB5245DF}"/>
              </a:ext>
            </a:extLst>
          </p:cNvPr>
          <p:cNvSpPr/>
          <p:nvPr/>
        </p:nvSpPr>
        <p:spPr>
          <a:xfrm>
            <a:off x="3760470" y="2811450"/>
            <a:ext cx="1623060" cy="3809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Babesia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spp.</a:t>
            </a:r>
            <a:endParaRPr lang="en-IN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53775F6-F501-483C-B177-AA07A42DB181}"/>
              </a:ext>
            </a:extLst>
          </p:cNvPr>
          <p:cNvSpPr/>
          <p:nvPr/>
        </p:nvSpPr>
        <p:spPr>
          <a:xfrm>
            <a:off x="6045284" y="2549868"/>
            <a:ext cx="1623060" cy="5231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Theileria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spp.</a:t>
            </a:r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126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4106"/>
            <a:ext cx="8458200" cy="6056293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   Chemoprophylaxis :-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</a:p>
          <a:p>
            <a:pPr lvl="0" algn="just">
              <a:buNone/>
            </a:pPr>
            <a:r>
              <a:rPr lang="en-US" sz="24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                   </a:t>
            </a:r>
            <a:r>
              <a:rPr lang="en-US" sz="2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I</a:t>
            </a:r>
            <a:r>
              <a:rPr 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t </a:t>
            </a:r>
            <a:r>
              <a:rPr lang="en-US" sz="2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is a type of prophylactic measure where the drugs are used in susceptible animals to prevent the infection</a:t>
            </a:r>
            <a:r>
              <a:rPr 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.</a:t>
            </a:r>
          </a:p>
          <a:p>
            <a:pPr lvl="0" algn="just">
              <a:buNone/>
            </a:pPr>
            <a:r>
              <a:rPr lang="en-US" sz="2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          </a:t>
            </a:r>
            <a:r>
              <a:rPr lang="en-US" sz="2000" b="1" dirty="0" smtClean="0">
                <a:latin typeface="Arial Rounded MT Bold" panose="020F070403050403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e.g. </a:t>
            </a:r>
            <a:r>
              <a:rPr lang="en-US" sz="2000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Quinapyramine</a:t>
            </a:r>
            <a:r>
              <a:rPr lang="en-US" sz="2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chloride for </a:t>
            </a:r>
            <a:r>
              <a:rPr lang="en-US" sz="2000" b="1" i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Trypanosoma </a:t>
            </a:r>
            <a:r>
              <a:rPr lang="en-US" sz="2000" b="1" i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evansi</a:t>
            </a:r>
            <a:r>
              <a:rPr lang="en-US" sz="2000" b="1" i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.</a:t>
            </a:r>
            <a:endParaRPr lang="en-US" sz="2000" b="1" i="1" dirty="0">
              <a:latin typeface="Arial Rounded MT Bold" panose="020F0704030504030204" pitchFamily="34" charset="0"/>
            </a:endParaRPr>
          </a:p>
          <a:p>
            <a:pPr algn="just">
              <a:buNone/>
            </a:pPr>
            <a:r>
              <a:rPr lang="en-US" sz="24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       </a:t>
            </a:r>
            <a:r>
              <a:rPr lang="en-US" sz="2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Broad spectrum </a:t>
            </a:r>
            <a:r>
              <a:rPr lang="en-US" sz="2000" b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anthelmintics</a:t>
            </a:r>
            <a:r>
              <a:rPr 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like </a:t>
            </a:r>
            <a:r>
              <a:rPr lang="en-US" sz="2000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Albendazole</a:t>
            </a:r>
            <a:r>
              <a:rPr lang="en-US" sz="2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Fenbendazole</a:t>
            </a:r>
            <a:r>
              <a:rPr lang="en-US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etc. </a:t>
            </a:r>
            <a:r>
              <a:rPr lang="en-US" sz="2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used for round worms infections as chemoprophylaxis</a:t>
            </a:r>
            <a:r>
              <a:rPr lang="en-US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.</a:t>
            </a:r>
            <a:endParaRPr lang="en-US" sz="20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General Control Measures of Parasitic Infections</a:t>
            </a:r>
          </a:p>
        </p:txBody>
      </p:sp>
      <p:pic>
        <p:nvPicPr>
          <p:cNvPr id="7" name="Picture 6" descr="F:\triqui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5" y="4581128"/>
            <a:ext cx="1728193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BE4F06D-C6C1-4482-B74C-669FC626D386}"/>
              </a:ext>
            </a:extLst>
          </p:cNvPr>
          <p:cNvSpPr/>
          <p:nvPr/>
        </p:nvSpPr>
        <p:spPr>
          <a:xfrm>
            <a:off x="899592" y="4147947"/>
            <a:ext cx="1584176" cy="5231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Trypanosoma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spp.</a:t>
            </a:r>
            <a:endParaRPr lang="en-I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Veterinary Oral Suspension - Albendazole Oral Suspension Wholesaler from  New Delhi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0" t="13000" r="22000" b="11400"/>
          <a:stretch/>
        </p:blipFill>
        <p:spPr bwMode="auto">
          <a:xfrm>
            <a:off x="4139952" y="3933056"/>
            <a:ext cx="2304256" cy="2919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8765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67544" y="954107"/>
            <a:ext cx="6984776" cy="5689603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en-US" sz="2000" b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Chemoimmunoprophylaxis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:- </a:t>
            </a:r>
            <a:r>
              <a:rPr lang="en-US" sz="2000" b="1" dirty="0" smtClean="0">
                <a:latin typeface="Arial Rounded MT Bold" panose="020F070403050403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                      It </a:t>
            </a:r>
            <a:r>
              <a:rPr lang="en-US" sz="2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is a infection- treatment method and as result immunity develop in the host which prevents subsequent infection. </a:t>
            </a:r>
            <a:endParaRPr lang="en-US" sz="2000" b="1" dirty="0" smtClean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      e.g. Ground </a:t>
            </a:r>
            <a:r>
              <a:rPr lang="en-US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up tick’s tissue suspension/</a:t>
            </a:r>
            <a:r>
              <a:rPr lang="en-US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sporozoites</a:t>
            </a:r>
            <a:r>
              <a:rPr lang="en-US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(GUTTS)  are used as source of infection and then treated with </a:t>
            </a:r>
            <a:r>
              <a:rPr lang="en-US" b="1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Oxytetracyline</a:t>
            </a:r>
            <a:r>
              <a:rPr lang="en-US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</a:pPr>
            <a:endParaRPr lang="en-US" sz="2000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642910" y="0"/>
            <a:ext cx="69294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Arial Black" pitchFamily="34" charset="0"/>
              </a:rPr>
              <a:t>General Control Measures of Parasitic Infections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6" name="Picture 5" descr="Figure 1.1 from Occurrence of Theileria parva infection in cattle on a farm  in KwaZulu-Natal , South Africa by Bronwen | Semantic Schola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129" y="3670424"/>
            <a:ext cx="4049395" cy="31875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ight Arrow 1"/>
          <p:cNvSpPr/>
          <p:nvPr/>
        </p:nvSpPr>
        <p:spPr>
          <a:xfrm>
            <a:off x="2051720" y="5373216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8761111"/>
      </p:ext>
    </p:extLst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42910" y="980728"/>
            <a:ext cx="6443690" cy="5662982"/>
          </a:xfrm>
        </p:spPr>
        <p:txBody>
          <a:bodyPr>
            <a:normAutofit/>
          </a:bodyPr>
          <a:lstStyle/>
          <a:p>
            <a:pPr lvl="0" algn="just"/>
            <a:r>
              <a:rPr lang="en-IN" sz="2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Immunological </a:t>
            </a:r>
            <a:r>
              <a:rPr lang="en-IN" sz="2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control :</a:t>
            </a:r>
          </a:p>
          <a:p>
            <a:pPr lvl="0" algn="just"/>
            <a:r>
              <a:rPr lang="en-IN" sz="2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IN" sz="20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In </a:t>
            </a:r>
            <a:r>
              <a:rPr lang="en-IN" sz="2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this prophylactic measures, usually vaccines are used for the immunization or vaccination of susceptible animals.</a:t>
            </a: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642910" y="27258"/>
            <a:ext cx="7169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Arial Black" pitchFamily="34" charset="0"/>
              </a:rPr>
              <a:t>General Control Measures of Parasitic Infections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524328" y="6540500"/>
            <a:ext cx="1619672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900" dirty="0"/>
              <a:t>Image source: Google image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758008"/>
              </p:ext>
            </p:extLst>
          </p:nvPr>
        </p:nvGraphicFramePr>
        <p:xfrm>
          <a:off x="395536" y="2420890"/>
          <a:ext cx="6984776" cy="4222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388">
                  <a:extLst>
                    <a:ext uri="{9D8B030D-6E8A-4147-A177-3AD203B41FA5}">
                      <a16:colId xmlns:a16="http://schemas.microsoft.com/office/drawing/2014/main" xmlns="" val="2735465004"/>
                    </a:ext>
                  </a:extLst>
                </a:gridCol>
                <a:gridCol w="3492388">
                  <a:extLst>
                    <a:ext uri="{9D8B030D-6E8A-4147-A177-3AD203B41FA5}">
                      <a16:colId xmlns:a16="http://schemas.microsoft.com/office/drawing/2014/main" xmlns="" val="1108444329"/>
                    </a:ext>
                  </a:extLst>
                </a:gridCol>
              </a:tblGrid>
              <a:tr h="64337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Rounded MT Bold" panose="020F0704030504030204" pitchFamily="34" charset="0"/>
                        </a:rPr>
                        <a:t> Commercial available vaccines</a:t>
                      </a:r>
                      <a:endParaRPr lang="en-US" sz="1800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dirty="0" smtClean="0">
                          <a:latin typeface="Arial Rounded MT Bold" panose="020F0704030504030204" pitchFamily="34" charset="0"/>
                        </a:rPr>
                        <a:t>Used</a:t>
                      </a:r>
                      <a:r>
                        <a:rPr lang="en-US" sz="1800" b="1" baseline="0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800" b="1" dirty="0" smtClean="0">
                          <a:latin typeface="Arial Rounded MT Bold" panose="020F0704030504030204" pitchFamily="34" charset="0"/>
                        </a:rPr>
                        <a:t> for the </a:t>
                      </a:r>
                    </a:p>
                    <a:p>
                      <a:pPr algn="just"/>
                      <a:r>
                        <a:rPr lang="en-US" sz="1800" b="1" dirty="0" smtClean="0">
                          <a:latin typeface="Arial Rounded MT Bold" panose="020F0704030504030204" pitchFamily="34" charset="0"/>
                        </a:rPr>
                        <a:t>parasitic</a:t>
                      </a:r>
                      <a:r>
                        <a:rPr lang="en-US" sz="1800" b="1" baseline="0" dirty="0" smtClean="0">
                          <a:latin typeface="Arial Rounded MT Bold" panose="020F0704030504030204" pitchFamily="34" charset="0"/>
                        </a:rPr>
                        <a:t> disease</a:t>
                      </a:r>
                      <a:endParaRPr lang="en-US" sz="1800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1344313"/>
                  </a:ext>
                </a:extLst>
              </a:tr>
              <a:tr h="5955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dirty="0" err="1" smtClean="0">
                          <a:latin typeface="Arial Rounded MT Bold" panose="020F0704030504030204" pitchFamily="34" charset="0"/>
                        </a:rPr>
                        <a:t>Raksha</a:t>
                      </a:r>
                      <a:r>
                        <a:rPr lang="en-US" sz="1800" b="1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Arial Rounded MT Bold" panose="020F0704030504030204" pitchFamily="34" charset="0"/>
                        </a:rPr>
                        <a:t>vac</a:t>
                      </a:r>
                      <a:r>
                        <a:rPr lang="en-US" sz="1800" b="1" dirty="0" smtClean="0">
                          <a:latin typeface="Arial Rounded MT Bold" panose="020F0704030504030204" pitchFamily="34" charset="0"/>
                        </a:rPr>
                        <a:t>-T</a:t>
                      </a:r>
                      <a:endParaRPr lang="en-US" sz="1800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Arial Rounded MT Bold" panose="020F0704030504030204" pitchFamily="34" charset="0"/>
                        </a:rPr>
                        <a:t>Theileriosis</a:t>
                      </a:r>
                      <a:endParaRPr lang="en-US" sz="1800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3405896"/>
                  </a:ext>
                </a:extLst>
              </a:tr>
              <a:tr h="5955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dirty="0" err="1" smtClean="0">
                          <a:latin typeface="Arial Rounded MT Bold" panose="020F0704030504030204" pitchFamily="34" charset="0"/>
                        </a:rPr>
                        <a:t>Coccivac</a:t>
                      </a:r>
                      <a:endParaRPr lang="en-US" sz="1800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latin typeface="Arial Rounded MT Bold" panose="020F0704030504030204" pitchFamily="34" charset="0"/>
                        </a:rPr>
                        <a:t>Poultry </a:t>
                      </a:r>
                      <a:r>
                        <a:rPr lang="en-US" sz="1800" b="1" dirty="0" err="1" smtClean="0">
                          <a:latin typeface="Arial Rounded MT Bold" panose="020F0704030504030204" pitchFamily="34" charset="0"/>
                        </a:rPr>
                        <a:t>coccidiois</a:t>
                      </a:r>
                      <a:endParaRPr lang="en-US" sz="1800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8183756"/>
                  </a:ext>
                </a:extLst>
              </a:tr>
              <a:tr h="6016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dirty="0" err="1" smtClean="0">
                          <a:latin typeface="Arial Rounded MT Bold" panose="020F0704030504030204" pitchFamily="34" charset="0"/>
                        </a:rPr>
                        <a:t>Livacox</a:t>
                      </a:r>
                      <a:endParaRPr lang="en-US" sz="1800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 Rounded MT Bold" panose="020F0704030504030204" pitchFamily="34" charset="0"/>
                        </a:rPr>
                        <a:t>Poultry </a:t>
                      </a:r>
                      <a:r>
                        <a:rPr lang="en-US" sz="1800" b="1" dirty="0" err="1" smtClean="0">
                          <a:latin typeface="Arial Rounded MT Bold" panose="020F0704030504030204" pitchFamily="34" charset="0"/>
                        </a:rPr>
                        <a:t>coccidiois</a:t>
                      </a:r>
                      <a:endParaRPr lang="en-US" sz="1800" b="1" dirty="0" smtClean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7430043"/>
                  </a:ext>
                </a:extLst>
              </a:tr>
              <a:tr h="5955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dirty="0" err="1" smtClean="0">
                          <a:latin typeface="Arial Rounded MT Bold" panose="020F0704030504030204" pitchFamily="34" charset="0"/>
                        </a:rPr>
                        <a:t>TickGard</a:t>
                      </a:r>
                      <a:endParaRPr lang="en-US" sz="1800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i="1" dirty="0" err="1" smtClean="0">
                          <a:latin typeface="Arial Rounded MT Bold" panose="020F0704030504030204" pitchFamily="34" charset="0"/>
                        </a:rPr>
                        <a:t>Boophilus</a:t>
                      </a:r>
                      <a:r>
                        <a:rPr lang="en-US" sz="1800" b="1" i="1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800" b="1" i="1" dirty="0" err="1" smtClean="0">
                          <a:latin typeface="Arial Rounded MT Bold" panose="020F0704030504030204" pitchFamily="34" charset="0"/>
                        </a:rPr>
                        <a:t>microplus</a:t>
                      </a:r>
                      <a:r>
                        <a:rPr lang="en-US" sz="1800" b="1" i="1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800" b="1" dirty="0" smtClean="0">
                          <a:latin typeface="Arial Rounded MT Bold" panose="020F0704030504030204" pitchFamily="34" charset="0"/>
                        </a:rPr>
                        <a:t>tick</a:t>
                      </a:r>
                      <a:endParaRPr lang="en-US" sz="1800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5783792"/>
                  </a:ext>
                </a:extLst>
              </a:tr>
              <a:tr h="5955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dirty="0" err="1" smtClean="0">
                          <a:latin typeface="Arial Rounded MT Bold" panose="020F0704030504030204" pitchFamily="34" charset="0"/>
                        </a:rPr>
                        <a:t>Gavac</a:t>
                      </a:r>
                      <a:endParaRPr lang="en-US" sz="1800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 err="1" smtClean="0">
                          <a:latin typeface="Arial Rounded MT Bold" panose="020F0704030504030204" pitchFamily="34" charset="0"/>
                        </a:rPr>
                        <a:t>Boophilus</a:t>
                      </a:r>
                      <a:r>
                        <a:rPr lang="en-US" sz="1800" b="1" i="1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800" b="1" i="1" dirty="0" err="1" smtClean="0">
                          <a:latin typeface="Arial Rounded MT Bold" panose="020F0704030504030204" pitchFamily="34" charset="0"/>
                        </a:rPr>
                        <a:t>microplus</a:t>
                      </a:r>
                      <a:r>
                        <a:rPr lang="en-US" sz="1800" b="1" i="1" baseline="0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800" b="1" dirty="0" smtClean="0">
                          <a:latin typeface="Arial Rounded MT Bold" panose="020F0704030504030204" pitchFamily="34" charset="0"/>
                        </a:rPr>
                        <a:t>tick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4556792"/>
                  </a:ext>
                </a:extLst>
              </a:tr>
              <a:tr h="5955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dirty="0" err="1" smtClean="0">
                          <a:latin typeface="Arial Rounded MT Bold" panose="020F0704030504030204" pitchFamily="34" charset="0"/>
                        </a:rPr>
                        <a:t>Dictol</a:t>
                      </a:r>
                      <a:endParaRPr lang="en-US" sz="1800" b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b="1" i="1" dirty="0" err="1" smtClean="0">
                          <a:latin typeface="Arial Rounded MT Bold" panose="020F0704030504030204" pitchFamily="34" charset="0"/>
                        </a:rPr>
                        <a:t>Dictyocaulus</a:t>
                      </a:r>
                      <a:r>
                        <a:rPr lang="en-US" sz="1800" b="1" i="1" dirty="0" smtClean="0">
                          <a:latin typeface="Arial Rounded MT Bold" panose="020F0704030504030204" pitchFamily="34" charset="0"/>
                        </a:rPr>
                        <a:t> viviparous</a:t>
                      </a:r>
                      <a:endParaRPr lang="en-US" sz="1800" b="1" i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4405297"/>
                  </a:ext>
                </a:extLst>
              </a:tr>
            </a:tbl>
          </a:graphicData>
        </a:graphic>
      </p:graphicFrame>
      <p:pic>
        <p:nvPicPr>
          <p:cNvPr id="8" name="Picture 7" descr="pro_871645_phpWrCGBw5a3b503eb98f13.742887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517366"/>
            <a:ext cx="1907704" cy="2271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CP Products | Veterinary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3" t="1808" r="25581" b="3876"/>
          <a:stretch/>
        </p:blipFill>
        <p:spPr bwMode="auto">
          <a:xfrm>
            <a:off x="7817281" y="3830551"/>
            <a:ext cx="1060974" cy="24741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163478"/>
      </p:ext>
    </p:extLst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2386</TotalTime>
  <Words>1081</Words>
  <Application>Microsoft Office PowerPoint</Application>
  <PresentationFormat>On-screen Show (4:3)</PresentationFormat>
  <Paragraphs>206</Paragraphs>
  <Slides>20</Slides>
  <Notes>17</Notes>
  <HiddenSlides>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Facet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VETERINARY PARASITOLOGY</dc:title>
  <dc:creator>Dr.Ajit</dc:creator>
  <cp:lastModifiedBy>Ajit Kumar</cp:lastModifiedBy>
  <cp:revision>291</cp:revision>
  <dcterms:created xsi:type="dcterms:W3CDTF">2006-08-16T00:00:00Z</dcterms:created>
  <dcterms:modified xsi:type="dcterms:W3CDTF">2020-10-28T06:16:58Z</dcterms:modified>
</cp:coreProperties>
</file>