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2" r:id="rId2"/>
    <p:sldId id="416" r:id="rId3"/>
    <p:sldId id="399" r:id="rId4"/>
    <p:sldId id="401" r:id="rId5"/>
    <p:sldId id="419" r:id="rId6"/>
    <p:sldId id="405" r:id="rId7"/>
    <p:sldId id="420" r:id="rId8"/>
    <p:sldId id="421" r:id="rId9"/>
    <p:sldId id="406" r:id="rId10"/>
    <p:sldId id="422" r:id="rId11"/>
    <p:sldId id="424" r:id="rId12"/>
    <p:sldId id="423" r:id="rId13"/>
    <p:sldId id="427" r:id="rId14"/>
    <p:sldId id="407" r:id="rId15"/>
    <p:sldId id="408" r:id="rId16"/>
    <p:sldId id="413" r:id="rId17"/>
    <p:sldId id="414" r:id="rId18"/>
    <p:sldId id="415" r:id="rId19"/>
    <p:sldId id="417" r:id="rId20"/>
    <p:sldId id="411" r:id="rId21"/>
    <p:sldId id="412" r:id="rId22"/>
    <p:sldId id="428" r:id="rId23"/>
    <p:sldId id="426" r:id="rId24"/>
    <p:sldId id="41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67" autoAdjust="0"/>
  </p:normalViewPr>
  <p:slideViewPr>
    <p:cSldViewPr>
      <p:cViewPr>
        <p:scale>
          <a:sx n="66" d="100"/>
          <a:sy n="66" d="100"/>
        </p:scale>
        <p:origin x="-293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u.org.i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8"/>
            <a:ext cx="6477000" cy="214314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1000100" y="1500174"/>
            <a:ext cx="69294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Rounded MT Bold" pitchFamily="34" charset="0"/>
              </a:rPr>
              <a:t>General Harmful Effects of Parasites</a:t>
            </a:r>
          </a:p>
        </p:txBody>
      </p:sp>
      <p:pic>
        <p:nvPicPr>
          <p:cNvPr id="10" name="Picture 9" descr="Bihar Animal Sciences University | बिहार पशु विज्ञान विश्वविद्यालय">
            <a:hlinkClick r:id="rId3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28604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22530" name="Picture 2" descr="Common cattle parasit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2714620"/>
            <a:ext cx="2505075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6715172" cy="578645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7030A0"/>
                </a:solidFill>
                <a:latin typeface="Arial Rounded MT Bold" pitchFamily="34" charset="0"/>
              </a:rPr>
              <a:t>Mechanical blocking of different tracts and ducts- 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Intestine- </a:t>
            </a:r>
            <a:r>
              <a:rPr lang="en-IN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Toxocara</a:t>
            </a:r>
            <a:r>
              <a:rPr lang="en-IN" sz="2400" i="1" dirty="0" smtClean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IN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Moneizia</a:t>
            </a:r>
            <a:r>
              <a:rPr lang="en-IN" sz="2400" i="1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etc</a:t>
            </a:r>
            <a:r>
              <a:rPr lang="en-IN" sz="2400" dirty="0" smtClean="0">
                <a:latin typeface="Arial Rounded MT Bold" pitchFamily="34" charset="0"/>
              </a:rPr>
              <a:t>.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IN" sz="2400" dirty="0" smtClean="0">
                <a:latin typeface="Arial Rounded MT Bold" pitchFamily="34" charset="0"/>
              </a:rPr>
              <a:t>   </a:t>
            </a:r>
            <a:endParaRPr lang="en-US" sz="2400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032. Família Ascaridae - YouTube"/>
          <p:cNvPicPr/>
          <p:nvPr/>
        </p:nvPicPr>
        <p:blipFill>
          <a:blip r:embed="rId2"/>
          <a:srcRect l="15404" t="17111" r="4996" b="2580"/>
          <a:stretch>
            <a:fillRect/>
          </a:stretch>
        </p:blipFill>
        <p:spPr bwMode="auto">
          <a:xfrm>
            <a:off x="428596" y="2643182"/>
            <a:ext cx="4281492" cy="33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heep Disease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428868"/>
            <a:ext cx="38366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6715172" cy="578645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7030A0"/>
                </a:solidFill>
                <a:latin typeface="Arial Rounded MT Bold" pitchFamily="34" charset="0"/>
              </a:rPr>
              <a:t>Mechanical blocking of different tracts and ducts- 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IN" sz="2400" dirty="0" smtClean="0">
                <a:solidFill>
                  <a:srgbClr val="0070C0"/>
                </a:solidFill>
                <a:latin typeface="Arial Rounded MT Bold" pitchFamily="34" charset="0"/>
              </a:rPr>
              <a:t>Bile duct- </a:t>
            </a:r>
            <a:r>
              <a:rPr lang="en-IN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Fasc</a:t>
            </a:r>
            <a:r>
              <a:rPr lang="en-US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iola</a:t>
            </a: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Clonorchis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etc.</a:t>
            </a:r>
            <a:endParaRPr lang="en-US" sz="2400" i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n-US" sz="2400" dirty="0" smtClean="0">
                <a:latin typeface="Arial Rounded MT Bold" pitchFamily="34" charset="0"/>
              </a:rPr>
              <a:t>  </a:t>
            </a:r>
            <a:endParaRPr lang="en-US" sz="2400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The parasites of shee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404051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6715172" cy="578645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7030A0"/>
                </a:solidFill>
                <a:latin typeface="Arial Rounded MT Bold" pitchFamily="34" charset="0"/>
              </a:rPr>
              <a:t>Mechanical blocking of different tracts and ducts- 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Blood vessels-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Dirofilaria</a:t>
            </a:r>
            <a:r>
              <a:rPr lang="en-US" sz="2400" i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immitis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( heart worm of dog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algn="just">
              <a:buFont typeface="Courier New" pitchFamily="49" charset="0"/>
              <a:buChar char="o"/>
            </a:pPr>
            <a:endParaRPr lang="en-US" sz="2400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6" descr="Fig 2 | Clinical Microbiology Review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00300"/>
            <a:ext cx="412623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7311756" cy="5786454"/>
          </a:xfrm>
        </p:spPr>
        <p:txBody>
          <a:bodyPr>
            <a:noAutofit/>
          </a:bodyPr>
          <a:lstStyle/>
          <a:p>
            <a:pPr lvl="0" algn="just">
              <a:buFont typeface="Courier New" pitchFamily="49" charset="0"/>
              <a:buChar char="o"/>
            </a:pP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Diarrhoea or Dysentery:</a:t>
            </a:r>
          </a:p>
          <a:p>
            <a:pPr marL="0" lv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  e.g.   </a:t>
            </a: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Fluid </a:t>
            </a:r>
            <a:r>
              <a:rPr lang="en-US" sz="2400" dirty="0" err="1" smtClean="0">
                <a:solidFill>
                  <a:srgbClr val="7030A0"/>
                </a:solidFill>
                <a:latin typeface="Arial Rounded MT Bold" pitchFamily="34" charset="0"/>
              </a:rPr>
              <a:t>foetid</a:t>
            </a: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Arial Rounded MT Bold" pitchFamily="34" charset="0"/>
              </a:rPr>
              <a:t>diarrhoea</a:t>
            </a: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( Shooting </a:t>
            </a:r>
            <a:r>
              <a:rPr lang="en-US" sz="2400" dirty="0" err="1" smtClean="0">
                <a:solidFill>
                  <a:srgbClr val="7030A0"/>
                </a:solidFill>
                <a:latin typeface="Arial Rounded MT Bold" pitchFamily="34" charset="0"/>
              </a:rPr>
              <a:t>diarrhoea</a:t>
            </a: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)  :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Immature </a:t>
            </a:r>
            <a:r>
              <a:rPr lang="en-US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Paramphistomum</a:t>
            </a: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cervi</a:t>
            </a: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result immature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amphistomosis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Amoebic dysentery: </a:t>
            </a: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Entamoeba </a:t>
            </a:r>
            <a:r>
              <a:rPr lang="en-US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histolytica</a:t>
            </a:r>
            <a:endParaRPr lang="en-US" sz="2400" i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n-US" sz="2400" dirty="0" smtClean="0">
                <a:latin typeface="Arial Rounded MT Bold" pitchFamily="34" charset="0"/>
              </a:rPr>
              <a:t>  </a:t>
            </a:r>
            <a:endParaRPr lang="en-US" sz="2400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6" descr="http://2.bp.blogspot.com/-9rW7rDuHC5M/VUQ4OBvOkxI/AAAAAAAAAbI/3U6ij699E6U/s1600/20141021_173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16166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3. Gross appearance of the parasites. Amphistomes in rumen (A) and... |  Download Scientific Diagra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4" t="7939" r="2829" b="52192"/>
          <a:stretch/>
        </p:blipFill>
        <p:spPr bwMode="auto">
          <a:xfrm>
            <a:off x="3862876" y="3160772"/>
            <a:ext cx="1603375" cy="1112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Entamoeba histolytica&#10;MANOJMAHATO&#10; 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 t="16236" r="13954" b="26493"/>
          <a:stretch/>
        </p:blipFill>
        <p:spPr bwMode="auto">
          <a:xfrm>
            <a:off x="5466251" y="4902894"/>
            <a:ext cx="3429000" cy="1847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75293" y="4437112"/>
            <a:ext cx="3319958" cy="46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Entamoeba </a:t>
            </a:r>
            <a:r>
              <a:rPr lang="en-US" b="1" i="1" dirty="0" err="1" smtClean="0">
                <a:solidFill>
                  <a:srgbClr val="7030A0"/>
                </a:solidFill>
              </a:rPr>
              <a:t>histolytica</a:t>
            </a:r>
            <a:endParaRPr lang="en-IN" b="1" i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584" y="3356992"/>
            <a:ext cx="28803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P. </a:t>
            </a:r>
            <a:r>
              <a:rPr lang="en-US" b="1" i="1" dirty="0" err="1" smtClean="0">
                <a:solidFill>
                  <a:srgbClr val="7030A0"/>
                </a:solidFill>
              </a:rPr>
              <a:t>c</a:t>
            </a:r>
            <a:r>
              <a:rPr lang="en-US" b="1" i="1" dirty="0" err="1">
                <a:solidFill>
                  <a:srgbClr val="7030A0"/>
                </a:solidFill>
              </a:rPr>
              <a:t>e</a:t>
            </a:r>
            <a:r>
              <a:rPr lang="en-US" b="1" i="1" dirty="0" err="1" smtClean="0">
                <a:solidFill>
                  <a:srgbClr val="7030A0"/>
                </a:solidFill>
              </a:rPr>
              <a:t>rvi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endParaRPr lang="en-IN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6858016" cy="5795978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Haemorrhage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:-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        e.g. 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Eimeria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( </a:t>
            </a:r>
            <a:r>
              <a:rPr lang="en-US" sz="2400" dirty="0" err="1" smtClean="0">
                <a:latin typeface="Arial Rounded MT Bold" pitchFamily="34" charset="0"/>
              </a:rPr>
              <a:t>Coccidia</a:t>
            </a:r>
            <a:r>
              <a:rPr lang="en-US" sz="2400" dirty="0" smtClean="0">
                <a:latin typeface="Arial Rounded MT Bold" pitchFamily="34" charset="0"/>
              </a:rPr>
              <a:t>) and </a:t>
            </a:r>
            <a:r>
              <a:rPr lang="en-US" sz="2400" i="1" dirty="0" err="1" smtClean="0">
                <a:latin typeface="Arial Rounded MT Bold" pitchFamily="34" charset="0"/>
              </a:rPr>
              <a:t>Fasciola</a:t>
            </a:r>
            <a:r>
              <a:rPr lang="en-US" sz="2400" dirty="0" smtClean="0">
                <a:latin typeface="Arial Rounded MT Bold" pitchFamily="34" charset="0"/>
              </a:rPr>
              <a:t> caused </a:t>
            </a:r>
            <a:r>
              <a:rPr lang="en-US" sz="2400" dirty="0" err="1" smtClean="0">
                <a:latin typeface="Arial Rounded MT Bold" pitchFamily="34" charset="0"/>
              </a:rPr>
              <a:t>haemorrhage</a:t>
            </a:r>
            <a:r>
              <a:rPr lang="en-US" sz="2400" dirty="0" smtClean="0">
                <a:latin typeface="Arial Rounded MT Bold" pitchFamily="34" charset="0"/>
              </a:rPr>
              <a:t> in intestine and liver, respectively.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COCCIDIOSIS - Diseases of Poultry - The Poultry Site | The Poultry Sit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500438"/>
            <a:ext cx="2720340" cy="203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IPRA | Coccidiosis in poultry"/>
          <p:cNvPicPr/>
          <p:nvPr/>
        </p:nvPicPr>
        <p:blipFill>
          <a:blip r:embed="rId3"/>
          <a:srcRect l="4548" t="5474" r="6150" b="10105"/>
          <a:stretch>
            <a:fillRect/>
          </a:stretch>
        </p:blipFill>
        <p:spPr bwMode="auto">
          <a:xfrm>
            <a:off x="428596" y="3500438"/>
            <a:ext cx="3810942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14422"/>
            <a:ext cx="7643866" cy="40719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Secretion of toxic products like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haemolysin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histolysin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, anticoagulant, neurotoxin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596" y="2500306"/>
          <a:ext cx="7215237" cy="4357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79"/>
                <a:gridCol w="2405079"/>
                <a:gridCol w="2405079"/>
              </a:tblGrid>
              <a:tr h="709392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Toxic products </a:t>
                      </a:r>
                      <a:endParaRPr lang="en-US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 Secreted by parasites </a:t>
                      </a:r>
                      <a:endParaRPr lang="en-US" dirty="0">
                        <a:solidFill>
                          <a:srgbClr val="00206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 Effects </a:t>
                      </a:r>
                      <a:endParaRPr lang="en-US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709392">
                <a:tc>
                  <a:txBody>
                    <a:bodyPr/>
                    <a:lstStyle/>
                    <a:p>
                      <a:pPr algn="just"/>
                      <a:r>
                        <a:rPr lang="en-US" dirty="0" err="1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Haemolysin</a:t>
                      </a:r>
                      <a:endParaRPr lang="en-US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i="1" dirty="0" err="1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Trypanosoma</a:t>
                      </a:r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i="1" dirty="0" err="1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evansi</a:t>
                      </a:r>
                      <a:endParaRPr lang="en-US" i="1" dirty="0">
                        <a:solidFill>
                          <a:srgbClr val="00206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Haemolysis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 of RBCs</a:t>
                      </a:r>
                      <a:endParaRPr lang="en-US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2229517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Anticoagulants </a:t>
                      </a:r>
                      <a:endParaRPr lang="en-US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 Hook worms, </a:t>
                      </a:r>
                      <a:r>
                        <a:rPr lang="en-US" i="1" dirty="0" err="1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Haemochus</a:t>
                      </a:r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i="1" dirty="0" err="1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contortus</a:t>
                      </a:r>
                      <a:r>
                        <a:rPr lang="en-US" i="1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etc.</a:t>
                      </a:r>
                      <a:endParaRPr lang="en-US" dirty="0">
                        <a:solidFill>
                          <a:srgbClr val="00206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Inhibit the coagulation of blood, so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 the parasites continue to suck blood from the hosts till desired.</a:t>
                      </a:r>
                      <a:endParaRPr lang="en-US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709392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 Rounded MT Bold" pitchFamily="34" charset="0"/>
                        </a:rPr>
                        <a:t>Neurotoxin</a:t>
                      </a:r>
                      <a:endParaRPr lang="en-US" dirty="0">
                        <a:solidFill>
                          <a:srgbClr val="FF000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 Rounded MT Bold" pitchFamily="34" charset="0"/>
                        </a:rPr>
                        <a:t>Ticks </a:t>
                      </a:r>
                      <a:endParaRPr lang="en-US" dirty="0">
                        <a:solidFill>
                          <a:srgbClr val="00206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Paralysis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 Rounded MT Bold" pitchFamily="34" charset="0"/>
                        </a:rPr>
                        <a:t> In infested hosts</a:t>
                      </a:r>
                      <a:endParaRPr lang="en-US" dirty="0">
                        <a:solidFill>
                          <a:srgbClr val="7030A0"/>
                        </a:solidFill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6858016" cy="579597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rial Rounded MT Bold" pitchFamily="34" charset="0"/>
              </a:rPr>
              <a:t>Granuloma</a:t>
            </a: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formation: </a:t>
            </a:r>
          </a:p>
          <a:p>
            <a:pPr lvl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            e.g. 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Schistosoma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nasale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caused cauliflower like growth in nasal mucosa of infected host.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Nasal Granuloma in Cattle - YouTub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8" t="3334" r="29792" b="17777"/>
          <a:stretch/>
        </p:blipFill>
        <p:spPr bwMode="auto">
          <a:xfrm>
            <a:off x="1743074" y="3429000"/>
            <a:ext cx="2540893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Occurrence of Schistosoma nasale infection in bullocks of Puducherr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7692" b="18498"/>
          <a:stretch/>
        </p:blipFill>
        <p:spPr bwMode="auto">
          <a:xfrm>
            <a:off x="4283967" y="3068960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chistosoma nasale bloodfluke Stock Photo - Alam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5364088" y="4581128"/>
            <a:ext cx="2524125" cy="1465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6858016" cy="579597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Itching, alopecia, dermatitis etc:  </a:t>
            </a:r>
          </a:p>
          <a:p>
            <a:pPr lvl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            e.g. </a:t>
            </a:r>
            <a:r>
              <a:rPr lang="en-US" sz="2400" dirty="0" smtClean="0">
                <a:latin typeface="Arial Rounded MT Bold" pitchFamily="34" charset="0"/>
              </a:rPr>
              <a:t> Mites caused a disease condition known as mange in which itching, alopecia, dermatitis etc, clinical signs found.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Mange in Cattle - Integumentary System - Veterinary Manual"/>
          <p:cNvPicPr/>
          <p:nvPr/>
        </p:nvPicPr>
        <p:blipFill>
          <a:blip r:embed="rId2"/>
          <a:srcRect l="6214" b="12974"/>
          <a:stretch>
            <a:fillRect/>
          </a:stretch>
        </p:blipFill>
        <p:spPr bwMode="auto">
          <a:xfrm>
            <a:off x="500034" y="3357562"/>
            <a:ext cx="4217680" cy="32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eat how to get rid of mange in dogs | Dog mange, Dog skin infection, Mange  treatment for dogs"/>
          <p:cNvPicPr/>
          <p:nvPr/>
        </p:nvPicPr>
        <p:blipFill>
          <a:blip r:embed="rId3"/>
          <a:srcRect l="35617" t="42308" r="11125"/>
          <a:stretch>
            <a:fillRect/>
          </a:stretch>
        </p:blipFill>
        <p:spPr bwMode="auto">
          <a:xfrm>
            <a:off x="6643670" y="3357562"/>
            <a:ext cx="2500330" cy="20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emodex Mites and Dogs – The Skin Vet"/>
          <p:cNvPicPr/>
          <p:nvPr/>
        </p:nvPicPr>
        <p:blipFill>
          <a:blip r:embed="rId4"/>
          <a:srcRect l="33568" t="15867" r="19369" b="19333"/>
          <a:stretch>
            <a:fillRect/>
          </a:stretch>
        </p:blipFill>
        <p:spPr bwMode="auto">
          <a:xfrm rot="10247810">
            <a:off x="7381991" y="1775425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214422"/>
            <a:ext cx="5715040" cy="579597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Parasitic infection usually decreased growth rate, body weight, milk production, egg production, reproduction capacity etc.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Practical Advice for Dealing With Parasites – On Pas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71810"/>
            <a:ext cx="535785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6858016" cy="579597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 Anaphylactic reaction:  </a:t>
            </a:r>
          </a:p>
          <a:p>
            <a:pPr lvl="0"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            e.g. </a:t>
            </a:r>
            <a:r>
              <a:rPr lang="en-US" sz="2400" dirty="0" smtClean="0">
                <a:latin typeface="Arial Rounded MT Bold" pitchFamily="34" charset="0"/>
              </a:rPr>
              <a:t> Rupture of </a:t>
            </a:r>
            <a:r>
              <a:rPr lang="en-US" sz="2400" dirty="0" err="1" smtClean="0">
                <a:latin typeface="Arial Rounded MT Bold" pitchFamily="34" charset="0"/>
              </a:rPr>
              <a:t>Hydatid</a:t>
            </a:r>
            <a:r>
              <a:rPr lang="en-US" sz="2400" dirty="0" smtClean="0">
                <a:latin typeface="Arial Rounded MT Bold" pitchFamily="34" charset="0"/>
              </a:rPr>
              <a:t> cyst of </a:t>
            </a:r>
            <a:r>
              <a:rPr lang="en-US" sz="2400" i="1" dirty="0" err="1" smtClean="0">
                <a:latin typeface="Arial Rounded MT Bold" pitchFamily="34" charset="0"/>
              </a:rPr>
              <a:t>Echinococcus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granulosus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may results anaphylactic reaction.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Hepatic Hydatid Cyst | Radiology Ke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71786"/>
            <a:ext cx="385765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7786710" cy="5429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Various types of harmful effects occurred during parasitic infections are as 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follows-</a:t>
            </a:r>
          </a:p>
          <a:p>
            <a:pPr lvl="0"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Anorexia -  </a:t>
            </a:r>
            <a:r>
              <a:rPr lang="en-IN" sz="2800" b="1" dirty="0" smtClean="0">
                <a:solidFill>
                  <a:srgbClr val="0070C0"/>
                </a:solidFill>
                <a:latin typeface="Arial Black" pitchFamily="34" charset="0"/>
              </a:rPr>
              <a:t>loss of appetite or decreased food intake</a:t>
            </a:r>
            <a:r>
              <a:rPr lang="en-IN" sz="2400" b="1" dirty="0" smtClean="0">
                <a:latin typeface="Arial Black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IN" sz="2400" b="1" dirty="0" smtClean="0">
                <a:latin typeface="Arial Black" pitchFamily="34" charset="0"/>
              </a:rPr>
              <a:t>              </a:t>
            </a:r>
            <a:endParaRPr lang="en-IN" sz="2800" b="1" dirty="0" smtClean="0"/>
          </a:p>
          <a:p>
            <a:pPr lvl="0" algn="just">
              <a:buNone/>
            </a:pPr>
            <a:endParaRPr lang="en-IN" sz="2800" b="1" dirty="0" smtClean="0"/>
          </a:p>
          <a:p>
            <a:pPr lvl="0" algn="just"/>
            <a:endParaRPr lang="en-IN" sz="2800" dirty="0" smtClean="0"/>
          </a:p>
          <a:p>
            <a:pPr lvl="0"/>
            <a:endParaRPr lang="en-IN" sz="3400" dirty="0" smtClean="0"/>
          </a:p>
          <a:p>
            <a:pPr lvl="0" algn="just"/>
            <a:endParaRPr lang="en-IN" sz="3400" dirty="0"/>
          </a:p>
          <a:p>
            <a:pPr>
              <a:buNone/>
            </a:pPr>
            <a:endParaRPr lang="en-US" sz="3200" b="1" dirty="0" smtClean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852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Harmful effects </a:t>
            </a:r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of</a:t>
            </a:r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Arial Black" pitchFamily="34" charset="0"/>
              </a:rPr>
              <a:t>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Worms in Catt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2932627" cy="24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2"/>
            <a:ext cx="6643734" cy="579597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Abortion:-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e.g.   </a:t>
            </a:r>
            <a:r>
              <a:rPr lang="en-US" sz="2400" i="1" dirty="0" err="1" smtClean="0">
                <a:latin typeface="Arial Rounded MT Bold" pitchFamily="34" charset="0"/>
              </a:rPr>
              <a:t>Tritrichomonas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foetus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causes bovine abortion  in cattle whereas </a:t>
            </a:r>
            <a:r>
              <a:rPr lang="en-US" sz="2400" i="1" dirty="0" err="1" smtClean="0">
                <a:latin typeface="Arial Rounded MT Bold" pitchFamily="34" charset="0"/>
              </a:rPr>
              <a:t>Toxoplasma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i="1" dirty="0" err="1" smtClean="0">
                <a:latin typeface="Arial Rounded MT Bold" pitchFamily="34" charset="0"/>
              </a:rPr>
              <a:t>gondii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causes abortion in sheep and women. </a:t>
            </a:r>
          </a:p>
          <a:p>
            <a:pPr algn="just">
              <a:buNone/>
            </a:pPr>
            <a:endParaRPr lang="en-US" sz="2400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NCSU Veterinary Parasitology"/>
          <p:cNvPicPr/>
          <p:nvPr/>
        </p:nvPicPr>
        <p:blipFill>
          <a:blip r:embed="rId2"/>
          <a:srcRect t="5057" b="11256"/>
          <a:stretch>
            <a:fillRect/>
          </a:stretch>
        </p:blipFill>
        <p:spPr bwMode="auto">
          <a:xfrm>
            <a:off x="1285852" y="3071810"/>
            <a:ext cx="594741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571612"/>
            <a:ext cx="5214974" cy="52863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 Rounded MT Bold" pitchFamily="34" charset="0"/>
              </a:rPr>
              <a:t>Parasitic infection may leads to reduced the value of hide and skin and even death of the infected animals.</a:t>
            </a:r>
          </a:p>
          <a:p>
            <a:pPr algn="just">
              <a:buNone/>
            </a:pPr>
            <a:r>
              <a:rPr lang="en-US" sz="2400" dirty="0" smtClean="0">
                <a:solidFill>
                  <a:srgbClr val="7030A0"/>
                </a:solidFill>
                <a:latin typeface="Arial Rounded MT Bold" pitchFamily="34" charset="0"/>
              </a:rPr>
              <a:t>   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e.g. </a:t>
            </a:r>
            <a:r>
              <a:rPr lang="en-U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Ectoparasites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like biting flies, warble flies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Control of ectoparasites and insect pests of cattl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256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077218"/>
            <a:ext cx="6912768" cy="578078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Transmission of diseases causing micro-organisms :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        Parasites may act as vector or intermediate hosts of various diseases producing micro-organisms like virus, bacteria, protozoa, rickettsia etc.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71212"/>
              </p:ext>
            </p:extLst>
          </p:nvPr>
        </p:nvGraphicFramePr>
        <p:xfrm>
          <a:off x="611560" y="3717032"/>
          <a:ext cx="7272808" cy="271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808312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Microorganisms</a:t>
                      </a:r>
                      <a:endParaRPr lang="en-IN" sz="20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Vectors</a:t>
                      </a:r>
                      <a:endParaRPr lang="en-IN" sz="20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Theileria</a:t>
                      </a:r>
                      <a:r>
                        <a:rPr lang="en-IN" sz="20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, </a:t>
                      </a:r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Babesia</a:t>
                      </a:r>
                      <a:r>
                        <a:rPr lang="en-IN" sz="20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spp. Etc.</a:t>
                      </a:r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Ticks</a:t>
                      </a:r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429240">
                <a:tc>
                  <a:txBody>
                    <a:bodyPr/>
                    <a:lstStyle/>
                    <a:p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Dipylidium</a:t>
                      </a:r>
                      <a:r>
                        <a:rPr lang="en-IN" sz="20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caninum</a:t>
                      </a:r>
                      <a:endParaRPr lang="en-IN" sz="2000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Fleas and Louse</a:t>
                      </a:r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Blue tongue virus</a:t>
                      </a:r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 </a:t>
                      </a:r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Cowdria</a:t>
                      </a:r>
                      <a:r>
                        <a:rPr lang="en-IN" sz="20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ruminatum</a:t>
                      </a:r>
                      <a:r>
                        <a:rPr lang="en-IN" sz="20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 Hear water disease in cattle)</a:t>
                      </a:r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Tick</a:t>
                      </a:r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Ehrlichia</a:t>
                      </a:r>
                      <a:r>
                        <a:rPr lang="en-IN" sz="20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20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canis</a:t>
                      </a:r>
                      <a:endParaRPr lang="en-IN" sz="2000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Tick</a:t>
                      </a:r>
                      <a:endParaRPr lang="en-IN" sz="20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1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571612"/>
            <a:ext cx="5214974" cy="52863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0070C0"/>
                </a:solidFill>
                <a:latin typeface="Arial Rounded MT Bold" pitchFamily="34" charset="0"/>
              </a:rPr>
              <a:t>F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lea allergy dermatitis-</a:t>
            </a:r>
            <a:r>
              <a:rPr lang="en-US" sz="2400" dirty="0"/>
              <a:t>Flea allergy dermatitis (FAD) or flea bite hypersensitivity is the most common dermatologic disease of domestic </a:t>
            </a:r>
            <a:r>
              <a:rPr lang="en-US" sz="2400" dirty="0" smtClean="0"/>
              <a:t>dogs.</a:t>
            </a:r>
            <a:r>
              <a:rPr lang="en-US" sz="2400" dirty="0"/>
              <a:t> </a:t>
            </a:r>
            <a:endParaRPr lang="en-US" sz="2400" dirty="0" smtClean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026" name="Picture 2" descr="Flea allergy dermatitis - D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0" y="3473624"/>
            <a:ext cx="403244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www.corydonanimalhospital.ca/wp-content/uploads/sites/80/2019/03/shutterstock_400157197-1024x8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2337" r="15432" b="10065"/>
          <a:stretch/>
        </p:blipFill>
        <p:spPr bwMode="auto">
          <a:xfrm>
            <a:off x="5065187" y="3669230"/>
            <a:ext cx="2400300" cy="2276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3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371600"/>
            <a:ext cx="6347713" cy="35052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601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THANK U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768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7786710" cy="5795978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Utilization of host’s food- </a:t>
            </a:r>
            <a:r>
              <a:rPr lang="en-IN" sz="2400" b="1" dirty="0" smtClean="0">
                <a:solidFill>
                  <a:srgbClr val="002060"/>
                </a:solidFill>
                <a:latin typeface="Arial Black" pitchFamily="34" charset="0"/>
              </a:rPr>
              <a:t>P</a:t>
            </a:r>
            <a:r>
              <a:rPr lang="en-IN" sz="2400" b="1" dirty="0" smtClean="0">
                <a:latin typeface="Arial Black" pitchFamily="34" charset="0"/>
              </a:rPr>
              <a:t>arasites utilize the food ingested and digested by the host which results malnutrition in host and weakness.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IN" sz="2400" b="1" dirty="0" smtClean="0">
                <a:latin typeface="Arial Black" pitchFamily="34" charset="0"/>
              </a:rPr>
              <a:t>              e.g. </a:t>
            </a:r>
            <a:r>
              <a:rPr lang="en-IN" sz="2400" b="1" i="1" dirty="0" err="1" smtClean="0">
                <a:latin typeface="Arial Black" pitchFamily="34" charset="0"/>
              </a:rPr>
              <a:t>Diphyllobothrium</a:t>
            </a:r>
            <a:r>
              <a:rPr lang="en-IN" sz="2400" b="1" i="1" dirty="0" smtClean="0">
                <a:latin typeface="Arial Black" pitchFamily="34" charset="0"/>
              </a:rPr>
              <a:t> </a:t>
            </a:r>
            <a:r>
              <a:rPr lang="en-IN" sz="2400" b="1" i="1" dirty="0" err="1" smtClean="0">
                <a:latin typeface="Arial Black" pitchFamily="34" charset="0"/>
              </a:rPr>
              <a:t>latum</a:t>
            </a:r>
            <a:r>
              <a:rPr lang="en-IN" sz="2400" b="1" i="1" dirty="0" smtClean="0">
                <a:latin typeface="Arial Black" pitchFamily="34" charset="0"/>
              </a:rPr>
              <a:t> </a:t>
            </a:r>
            <a:r>
              <a:rPr lang="en-IN" sz="2400" b="1" dirty="0" smtClean="0">
                <a:latin typeface="Arial Black" pitchFamily="34" charset="0"/>
              </a:rPr>
              <a:t>absorb Vitamin B12 from the host which result </a:t>
            </a:r>
            <a:r>
              <a:rPr lang="en-IN" sz="2400" b="1" u="sng" dirty="0" smtClean="0">
                <a:solidFill>
                  <a:srgbClr val="C00000"/>
                </a:solidFill>
                <a:latin typeface="Arial Black" pitchFamily="34" charset="0"/>
              </a:rPr>
              <a:t>pernicious anaemia</a:t>
            </a:r>
            <a:r>
              <a:rPr lang="en-IN" sz="2400" b="1" dirty="0" smtClean="0">
                <a:latin typeface="Arial Black" pitchFamily="34" charset="0"/>
              </a:rPr>
              <a:t>.</a:t>
            </a:r>
          </a:p>
          <a:p>
            <a:pPr lvl="0" algn="just">
              <a:buNone/>
            </a:pPr>
            <a:endParaRPr lang="en-IN" sz="2800" b="1" dirty="0" smtClean="0"/>
          </a:p>
          <a:p>
            <a:pPr lvl="0" algn="just">
              <a:buNone/>
            </a:pPr>
            <a:endParaRPr lang="en-IN" sz="2800" b="1" dirty="0" smtClean="0"/>
          </a:p>
          <a:p>
            <a:pPr lvl="0" algn="just"/>
            <a:endParaRPr lang="en-IN" sz="2800" dirty="0" smtClean="0"/>
          </a:p>
          <a:p>
            <a:pPr lvl="0"/>
            <a:endParaRPr lang="en-IN" sz="3400" dirty="0" smtClean="0"/>
          </a:p>
          <a:p>
            <a:pPr lvl="0" algn="just"/>
            <a:endParaRPr lang="en-IN" sz="3400" dirty="0"/>
          </a:p>
          <a:p>
            <a:pPr>
              <a:buNone/>
            </a:pPr>
            <a:endParaRPr lang="en-US" sz="3200" b="1" dirty="0" smtClean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2852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A complete strobila without scolex and neck of Diphyllobothrium latum... |  Download Scientific Diagra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724400"/>
            <a:ext cx="297842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62000"/>
            <a:ext cx="7072362" cy="624840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en-IN" sz="2800" b="1" dirty="0" smtClean="0"/>
          </a:p>
          <a:p>
            <a:pPr lvl="0" algn="just"/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Feeding on the host materials- </a:t>
            </a:r>
            <a:r>
              <a:rPr lang="en-IN" sz="2800" b="1" dirty="0" smtClean="0">
                <a:solidFill>
                  <a:srgbClr val="002060"/>
                </a:solidFill>
                <a:latin typeface="Arial Black" pitchFamily="34" charset="0"/>
              </a:rPr>
              <a:t>Parasites</a:t>
            </a:r>
            <a:r>
              <a:rPr lang="en-IN" sz="2800" b="1" dirty="0" smtClean="0">
                <a:latin typeface="Arial Black" pitchFamily="34" charset="0"/>
              </a:rPr>
              <a:t> take or feed host‘s body tissues, blood , lymph etc. and cause harm to the host.</a:t>
            </a:r>
          </a:p>
          <a:p>
            <a:pPr lvl="0" algn="just">
              <a:buNone/>
            </a:pPr>
            <a:r>
              <a:rPr lang="en-IN" sz="2800" b="1" dirty="0" smtClean="0">
                <a:latin typeface="Arial Black" pitchFamily="34" charset="0"/>
              </a:rPr>
              <a:t>   </a:t>
            </a:r>
            <a:r>
              <a:rPr lang="en-IN" sz="2800" b="1" dirty="0" smtClean="0">
                <a:solidFill>
                  <a:srgbClr val="7030A0"/>
                </a:solidFill>
                <a:latin typeface="Arial Black" pitchFamily="34" charset="0"/>
              </a:rPr>
              <a:t>Body tissues – </a:t>
            </a:r>
          </a:p>
          <a:p>
            <a:pPr lvl="0" algn="just">
              <a:buFont typeface="Wingdings" pitchFamily="2" charset="2"/>
              <a:buChar char="Ø"/>
            </a:pPr>
            <a:r>
              <a:rPr lang="en-IN" sz="2400" b="1" i="1" dirty="0" err="1" smtClean="0">
                <a:latin typeface="Arial Black" pitchFamily="34" charset="0"/>
              </a:rPr>
              <a:t>Fasciola</a:t>
            </a:r>
            <a:r>
              <a:rPr lang="en-IN" sz="2400" b="1" i="1" dirty="0" smtClean="0">
                <a:latin typeface="Arial Black" pitchFamily="34" charset="0"/>
              </a:rPr>
              <a:t> </a:t>
            </a:r>
            <a:r>
              <a:rPr lang="en-IN" sz="2400" b="1" dirty="0" smtClean="0">
                <a:latin typeface="Arial Black" pitchFamily="34" charset="0"/>
              </a:rPr>
              <a:t>damage the hepatic tissues.  </a:t>
            </a:r>
          </a:p>
          <a:p>
            <a:pPr lvl="0" algn="just">
              <a:buFont typeface="Wingdings" pitchFamily="2" charset="2"/>
              <a:buChar char="Ø"/>
            </a:pPr>
            <a:endParaRPr lang="en-IN" sz="2400" b="1" dirty="0" smtClean="0">
              <a:latin typeface="Arial Black" pitchFamily="34" charset="0"/>
            </a:endParaRPr>
          </a:p>
          <a:p>
            <a:pPr lvl="0" algn="just">
              <a:buNone/>
            </a:pPr>
            <a:endParaRPr lang="en-IN" sz="2800" b="1" dirty="0" smtClean="0"/>
          </a:p>
          <a:p>
            <a:pPr lvl="0" algn="just"/>
            <a:endParaRPr lang="en-IN" sz="2800" dirty="0" smtClean="0"/>
          </a:p>
          <a:p>
            <a:pPr lvl="0"/>
            <a:endParaRPr lang="en-IN" sz="3400" dirty="0" smtClean="0"/>
          </a:p>
          <a:p>
            <a:pPr lvl="0" algn="just"/>
            <a:endParaRPr lang="en-IN" sz="3400" dirty="0"/>
          </a:p>
          <a:p>
            <a:pPr>
              <a:buNone/>
            </a:pPr>
            <a:endParaRPr lang="en-US" sz="3200" b="1" dirty="0" smtClean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Picture 5" descr="Fasciola hepatica: affected liver from Vetstream | Definitive Veterinary  Intelligen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143380"/>
            <a:ext cx="459582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62000"/>
            <a:ext cx="7072362" cy="624840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en-IN" sz="2800" b="1" dirty="0" smtClean="0"/>
          </a:p>
          <a:p>
            <a:pPr lvl="0" algn="just"/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Feeding on the host materials-</a:t>
            </a:r>
            <a:endParaRPr lang="en-IN" sz="2800" b="1" dirty="0" smtClean="0">
              <a:latin typeface="Arial Black" pitchFamily="34" charset="0"/>
            </a:endParaRPr>
          </a:p>
          <a:p>
            <a:pPr lvl="0" algn="just">
              <a:buNone/>
            </a:pPr>
            <a:r>
              <a:rPr lang="en-IN" sz="2800" b="1" dirty="0" smtClean="0">
                <a:latin typeface="Arial Black" pitchFamily="34" charset="0"/>
              </a:rPr>
              <a:t>          </a:t>
            </a:r>
            <a:r>
              <a:rPr lang="en-IN" sz="2800" b="1" dirty="0" smtClean="0">
                <a:solidFill>
                  <a:srgbClr val="7030A0"/>
                </a:solidFill>
                <a:latin typeface="Arial Black" pitchFamily="34" charset="0"/>
              </a:rPr>
              <a:t>Body tissues – </a:t>
            </a:r>
          </a:p>
          <a:p>
            <a:pPr lvl="0" algn="just">
              <a:buNone/>
            </a:pPr>
            <a:endParaRPr lang="en-IN" sz="2400" b="1" dirty="0" smtClean="0">
              <a:latin typeface="Arial Black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IN" sz="2400" b="1" dirty="0" err="1" smtClean="0">
                <a:solidFill>
                  <a:srgbClr val="00B0F0"/>
                </a:solidFill>
                <a:latin typeface="Arial Black" pitchFamily="34" charset="0"/>
              </a:rPr>
              <a:t>Amphistomes</a:t>
            </a:r>
            <a:r>
              <a:rPr lang="en-IN" sz="2400" b="1" dirty="0" smtClean="0">
                <a:solidFill>
                  <a:srgbClr val="00B0F0"/>
                </a:solidFill>
                <a:latin typeface="Arial Black" pitchFamily="34" charset="0"/>
              </a:rPr>
              <a:t> are plug feeder which results ingest the intestinal tissues.</a:t>
            </a:r>
          </a:p>
          <a:p>
            <a:pPr lvl="0" algn="just">
              <a:buNone/>
            </a:pPr>
            <a:endParaRPr lang="en-IN" sz="2800" b="1" dirty="0" smtClean="0"/>
          </a:p>
          <a:p>
            <a:pPr lvl="0" algn="just"/>
            <a:endParaRPr lang="en-IN" sz="2800" dirty="0" smtClean="0"/>
          </a:p>
          <a:p>
            <a:pPr lvl="0"/>
            <a:endParaRPr lang="en-IN" sz="3400" dirty="0" smtClean="0"/>
          </a:p>
          <a:p>
            <a:pPr lvl="0" algn="just"/>
            <a:endParaRPr lang="en-IN" sz="3400" dirty="0"/>
          </a:p>
          <a:p>
            <a:pPr>
              <a:buNone/>
            </a:pPr>
            <a:endParaRPr lang="en-US" sz="3200" b="1" dirty="0" smtClean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7" name="Picture 6" descr="Parasitic lesions observed in cattle slaughtered for human consumption"/>
          <p:cNvPicPr/>
          <p:nvPr/>
        </p:nvPicPr>
        <p:blipFill>
          <a:blip r:embed="rId2"/>
          <a:srcRect l="1514" t="2413" r="2222" b="19176"/>
          <a:stretch>
            <a:fillRect/>
          </a:stretch>
        </p:blipFill>
        <p:spPr bwMode="auto">
          <a:xfrm>
            <a:off x="2071670" y="3929066"/>
            <a:ext cx="363093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62000"/>
            <a:ext cx="8001056" cy="6248400"/>
          </a:xfrm>
        </p:spPr>
        <p:txBody>
          <a:bodyPr>
            <a:normAutofit/>
          </a:bodyPr>
          <a:lstStyle/>
          <a:p>
            <a:pPr lvl="0" algn="just">
              <a:buNone/>
            </a:pPr>
            <a:endParaRPr lang="en-IN" sz="2800" b="1" dirty="0" smtClean="0"/>
          </a:p>
          <a:p>
            <a:pPr lvl="0" algn="just"/>
            <a:r>
              <a:rPr lang="en-IN" sz="2800" b="1" dirty="0" smtClean="0">
                <a:solidFill>
                  <a:srgbClr val="FF0000"/>
                </a:solidFill>
                <a:latin typeface="Arial Black" pitchFamily="34" charset="0"/>
              </a:rPr>
              <a:t>Feeding on the host materials-.</a:t>
            </a:r>
          </a:p>
          <a:p>
            <a:pPr lvl="0" algn="just">
              <a:buNone/>
            </a:pPr>
            <a:r>
              <a:rPr lang="en-IN" sz="2800" b="1" dirty="0" smtClean="0">
                <a:latin typeface="Arial Black" pitchFamily="34" charset="0"/>
              </a:rPr>
              <a:t>            </a:t>
            </a:r>
            <a:r>
              <a:rPr lang="en-IN" sz="2800" b="1" dirty="0" smtClean="0">
                <a:solidFill>
                  <a:srgbClr val="7030A0"/>
                </a:solidFill>
                <a:latin typeface="Arial Black" pitchFamily="34" charset="0"/>
              </a:rPr>
              <a:t> Blood- </a:t>
            </a:r>
            <a:r>
              <a:rPr lang="en-IN" sz="2400" b="1" i="1" dirty="0" err="1" smtClean="0">
                <a:latin typeface="Arial Black" pitchFamily="34" charset="0"/>
              </a:rPr>
              <a:t>Haemonchus</a:t>
            </a:r>
            <a:r>
              <a:rPr lang="en-IN" sz="2400" b="1" dirty="0" smtClean="0">
                <a:latin typeface="Arial Black" pitchFamily="34" charset="0"/>
              </a:rPr>
              <a:t>, </a:t>
            </a:r>
            <a:r>
              <a:rPr lang="en-IN" sz="2400" b="1" i="1" dirty="0" err="1" smtClean="0">
                <a:latin typeface="Arial Black" pitchFamily="34" charset="0"/>
              </a:rPr>
              <a:t>Ancylostoma</a:t>
            </a:r>
            <a:r>
              <a:rPr lang="en-IN" sz="2400" b="1" dirty="0" smtClean="0">
                <a:latin typeface="Arial Black" pitchFamily="34" charset="0"/>
              </a:rPr>
              <a:t>, Ticks etc. can suck </a:t>
            </a:r>
            <a:r>
              <a:rPr lang="en-IN" sz="2400" b="1" dirty="0" smtClean="0">
                <a:solidFill>
                  <a:srgbClr val="FF0000"/>
                </a:solidFill>
                <a:latin typeface="Arial Black" pitchFamily="34" charset="0"/>
              </a:rPr>
              <a:t>blood</a:t>
            </a:r>
            <a:r>
              <a:rPr lang="en-IN" sz="2400" b="1" dirty="0" smtClean="0">
                <a:latin typeface="Arial Black" pitchFamily="34" charset="0"/>
              </a:rPr>
              <a:t> which results </a:t>
            </a:r>
            <a:r>
              <a:rPr lang="en-IN" sz="2400" b="1" dirty="0" smtClean="0">
                <a:solidFill>
                  <a:srgbClr val="C00000"/>
                </a:solidFill>
                <a:latin typeface="Arial Black" pitchFamily="34" charset="0"/>
              </a:rPr>
              <a:t>anaemia</a:t>
            </a:r>
            <a:r>
              <a:rPr lang="en-IN" sz="2400" b="1" dirty="0" smtClean="0">
                <a:latin typeface="Arial Black" pitchFamily="34" charset="0"/>
              </a:rPr>
              <a:t> in the infected host.</a:t>
            </a:r>
          </a:p>
          <a:p>
            <a:pPr lvl="0" algn="just">
              <a:buNone/>
            </a:pPr>
            <a:r>
              <a:rPr lang="en-IN" sz="2800" b="1" dirty="0" smtClean="0">
                <a:solidFill>
                  <a:srgbClr val="002060"/>
                </a:solidFill>
                <a:latin typeface="Arial Black" pitchFamily="34" charset="0"/>
              </a:rPr>
              <a:t>Blood suck :-</a:t>
            </a:r>
          </a:p>
          <a:p>
            <a:pPr lvl="0" algn="just">
              <a:buNone/>
            </a:pPr>
            <a:r>
              <a:rPr lang="en-IN" sz="2800" b="1" i="1" dirty="0" smtClean="0">
                <a:latin typeface="Arial Black" pitchFamily="34" charset="0"/>
              </a:rPr>
              <a:t> </a:t>
            </a:r>
            <a:endParaRPr lang="en-IN" sz="2800" b="1" dirty="0" smtClean="0"/>
          </a:p>
          <a:p>
            <a:pPr lvl="0" algn="just"/>
            <a:endParaRPr lang="en-IN" sz="2800" dirty="0" smtClean="0"/>
          </a:p>
          <a:p>
            <a:pPr lvl="0"/>
            <a:endParaRPr lang="en-IN" sz="3400" dirty="0" smtClean="0"/>
          </a:p>
          <a:p>
            <a:pPr lvl="0" algn="just"/>
            <a:endParaRPr lang="en-IN" sz="3400" dirty="0"/>
          </a:p>
          <a:p>
            <a:pPr>
              <a:buNone/>
            </a:pPr>
            <a:endParaRPr lang="en-US" sz="3200" b="1" dirty="0" smtClean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2910" y="3714752"/>
          <a:ext cx="6953256" cy="257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  <a:gridCol w="3476628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Rounded MT Bold" pitchFamily="34" charset="0"/>
                        </a:rPr>
                        <a:t> Parasites 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Rounded MT Bold" pitchFamily="34" charset="0"/>
                        </a:rPr>
                        <a:t> Quantity</a:t>
                      </a:r>
                      <a:r>
                        <a:rPr lang="en-US" sz="2000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 Rounded MT Bold" pitchFamily="34" charset="0"/>
                        </a:rPr>
                        <a:t> of blood suck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 err="1" smtClean="0">
                          <a:latin typeface="Arial Rounded MT Bold" pitchFamily="34" charset="0"/>
                        </a:rPr>
                        <a:t>Ancylostoma</a:t>
                      </a:r>
                      <a:r>
                        <a:rPr lang="en-IN" sz="2000" b="1" i="1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IN" sz="2000" b="1" i="1" dirty="0" err="1" smtClean="0">
                          <a:latin typeface="Arial Rounded MT Bold" pitchFamily="34" charset="0"/>
                        </a:rPr>
                        <a:t>caninum</a:t>
                      </a:r>
                      <a:r>
                        <a:rPr lang="en-IN" sz="2000" b="1" i="1" dirty="0" smtClean="0">
                          <a:latin typeface="Arial Rounded MT Bold" pitchFamily="34" charset="0"/>
                        </a:rPr>
                        <a:t> 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C00000"/>
                          </a:solidFill>
                          <a:latin typeface="Arial Rounded MT Bold" pitchFamily="34" charset="0"/>
                        </a:rPr>
                        <a:t>0.1 ml/worm/day</a:t>
                      </a:r>
                      <a:r>
                        <a:rPr lang="en-IN" sz="2000" b="1" dirty="0" smtClean="0">
                          <a:latin typeface="Arial Rounded MT Bold" pitchFamily="34" charset="0"/>
                        </a:rPr>
                        <a:t> 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IN" sz="2000" b="1" i="1" dirty="0" err="1" smtClean="0">
                          <a:latin typeface="Arial Rounded MT Bold" pitchFamily="34" charset="0"/>
                        </a:rPr>
                        <a:t>Haemonchus</a:t>
                      </a:r>
                      <a:r>
                        <a:rPr lang="en-IN" sz="2000" b="1" i="1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IN" sz="2000" b="1" i="1" dirty="0" err="1" smtClean="0">
                          <a:latin typeface="Arial Rounded MT Bold" pitchFamily="34" charset="0"/>
                        </a:rPr>
                        <a:t>contortus</a:t>
                      </a:r>
                      <a:r>
                        <a:rPr lang="en-IN" sz="2000" b="1" i="1" dirty="0" smtClean="0">
                          <a:latin typeface="Arial Rounded MT Bold" pitchFamily="34" charset="0"/>
                        </a:rPr>
                        <a:t> 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C00000"/>
                          </a:solidFill>
                          <a:latin typeface="Arial Rounded MT Bold" pitchFamily="34" charset="0"/>
                        </a:rPr>
                        <a:t>0.05 ml/worm/day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latin typeface="Arial Rounded MT Bold" pitchFamily="34" charset="0"/>
                        </a:rPr>
                        <a:t>Female tick 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rgbClr val="C00000"/>
                          </a:solidFill>
                          <a:latin typeface="Arial Rounded MT Bold" pitchFamily="34" charset="0"/>
                        </a:rPr>
                        <a:t>0.5-2 ml/tick/day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6" name="Content Placeholder 5" descr="PITBULLS FOR SALE MICHIGAN, PITBULL PUPPIES FOR SALE IN MICHIGA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588" y="2071678"/>
            <a:ext cx="5286412" cy="466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et Education – Canine Anemia – Animal Hospital of Campbell Count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34243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9" name="Content Placeholder 8" descr="Vectors: Tick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334000" cy="44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928794" y="6072206"/>
            <a:ext cx="38576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itchFamily="34" charset="0"/>
              </a:rPr>
              <a:t>Ticks infested cow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6715172" cy="5786454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en-IN" sz="2400" dirty="0" smtClean="0">
                <a:solidFill>
                  <a:srgbClr val="7030A0"/>
                </a:solidFill>
                <a:latin typeface="Arial Rounded MT Bold" pitchFamily="34" charset="0"/>
              </a:rPr>
              <a:t>Mechanical blocking of different tracts and ducts- 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   Intestine- </a:t>
            </a:r>
            <a:r>
              <a:rPr lang="en-IN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Toxocara</a:t>
            </a:r>
            <a:r>
              <a:rPr lang="en-IN" sz="2400" i="1" dirty="0" smtClean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IN" sz="2400" i="1" dirty="0" err="1" smtClean="0">
                <a:solidFill>
                  <a:srgbClr val="FF0000"/>
                </a:solidFill>
                <a:latin typeface="Arial Rounded MT Bold" pitchFamily="34" charset="0"/>
              </a:rPr>
              <a:t>Moneizia</a:t>
            </a:r>
            <a:r>
              <a:rPr lang="en-IN" sz="2400" i="1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IN" sz="2400" dirty="0" smtClean="0">
                <a:solidFill>
                  <a:srgbClr val="FF0000"/>
                </a:solidFill>
                <a:latin typeface="Arial Rounded MT Bold" pitchFamily="34" charset="0"/>
              </a:rPr>
              <a:t>etc</a:t>
            </a:r>
            <a:r>
              <a:rPr lang="en-IN" sz="2400" dirty="0" smtClean="0">
                <a:latin typeface="Arial Rounded MT Bold" pitchFamily="34" charset="0"/>
              </a:rPr>
              <a:t>.</a:t>
            </a:r>
          </a:p>
          <a:p>
            <a:pPr lvl="0" algn="just">
              <a:buFont typeface="Courier New" pitchFamily="49" charset="0"/>
              <a:buChar char="o"/>
            </a:pPr>
            <a:r>
              <a:rPr lang="en-IN" sz="2400" dirty="0" smtClean="0">
                <a:latin typeface="Arial Rounded MT Bold" pitchFamily="34" charset="0"/>
              </a:rPr>
              <a:t>   </a:t>
            </a:r>
            <a:r>
              <a:rPr lang="en-IN" sz="2400" dirty="0" smtClean="0">
                <a:solidFill>
                  <a:srgbClr val="0070C0"/>
                </a:solidFill>
                <a:latin typeface="Arial Rounded MT Bold" pitchFamily="34" charset="0"/>
              </a:rPr>
              <a:t>Bile duct- </a:t>
            </a:r>
            <a:r>
              <a:rPr lang="en-IN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Fasc</a:t>
            </a:r>
            <a:r>
              <a:rPr lang="en-US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iola</a:t>
            </a: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, </a:t>
            </a:r>
            <a:r>
              <a:rPr lang="en-US" sz="2400" i="1" dirty="0" err="1" smtClean="0">
                <a:solidFill>
                  <a:srgbClr val="0070C0"/>
                </a:solidFill>
                <a:latin typeface="Arial Rounded MT Bold" pitchFamily="34" charset="0"/>
              </a:rPr>
              <a:t>Clonorchis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etc.</a:t>
            </a:r>
            <a:endParaRPr lang="en-US" sz="2400" i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400" dirty="0" smtClean="0">
                <a:latin typeface="Arial Rounded MT Bold" pitchFamily="34" charset="0"/>
              </a:rPr>
              <a:t>  Respiratory tract- </a:t>
            </a:r>
            <a:r>
              <a:rPr lang="en-US" sz="2400" i="1" dirty="0" err="1" smtClean="0">
                <a:latin typeface="Arial Rounded MT Bold" pitchFamily="34" charset="0"/>
              </a:rPr>
              <a:t>Dictyocaulus</a:t>
            </a:r>
            <a:r>
              <a:rPr lang="en-US" sz="2400" i="1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( Lung worms)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Blood vessels-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Dirofilaria</a:t>
            </a:r>
            <a:r>
              <a:rPr lang="en-US" sz="2400" i="1" dirty="0" smtClean="0">
                <a:solidFill>
                  <a:srgbClr val="C00000"/>
                </a:solidFill>
                <a:latin typeface="Arial Rounded MT Bold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 Rounded MT Bold" pitchFamily="34" charset="0"/>
              </a:rPr>
              <a:t>immitis</a:t>
            </a:r>
            <a:r>
              <a:rPr lang="en-US" sz="2400" dirty="0" smtClean="0">
                <a:solidFill>
                  <a:srgbClr val="C00000"/>
                </a:solidFill>
                <a:latin typeface="Arial Rounded MT Bold" pitchFamily="34" charset="0"/>
              </a:rPr>
              <a:t> ( heart worm of dog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algn="just">
              <a:buFont typeface="Courier New" pitchFamily="49" charset="0"/>
              <a:buChar char="o"/>
            </a:pPr>
            <a:endParaRPr lang="en-US" sz="2400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Arial Black" pitchFamily="34" charset="0"/>
              </a:rPr>
              <a:t>Harmful effects of Parasites</a:t>
            </a:r>
            <a:endParaRPr lang="en-US" sz="32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1969</TotalTime>
  <Words>748</Words>
  <Application>Microsoft Office PowerPoint</Application>
  <PresentationFormat>On-screen Show (4:3)</PresentationFormat>
  <Paragraphs>157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234</cp:revision>
  <dcterms:created xsi:type="dcterms:W3CDTF">2006-08-16T00:00:00Z</dcterms:created>
  <dcterms:modified xsi:type="dcterms:W3CDTF">2020-10-21T06:26:54Z</dcterms:modified>
</cp:coreProperties>
</file>