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70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943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51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550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47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289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115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68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615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245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926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374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726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1" y="1620790"/>
            <a:ext cx="6867472" cy="166419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</p:pic>
      <p:sp>
        <p:nvSpPr>
          <p:cNvPr id="5" name="TextBox 4"/>
          <p:cNvSpPr txBox="1"/>
          <p:nvPr/>
        </p:nvSpPr>
        <p:spPr>
          <a:xfrm>
            <a:off x="1547664" y="40770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 smtClean="0"/>
              <a:t>VMD-412</a:t>
            </a:r>
            <a:endParaRPr lang="en-IN" dirty="0"/>
          </a:p>
        </p:txBody>
      </p:sp>
      <p:sp>
        <p:nvSpPr>
          <p:cNvPr id="6" name="TextBox 5"/>
          <p:cNvSpPr txBox="1"/>
          <p:nvPr/>
        </p:nvSpPr>
        <p:spPr>
          <a:xfrm>
            <a:off x="5868144" y="3717032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i="1" dirty="0" err="1" smtClean="0"/>
              <a:t>Dr.</a:t>
            </a:r>
            <a:r>
              <a:rPr lang="en-IN" i="1" dirty="0" smtClean="0"/>
              <a:t> Anil Kumar</a:t>
            </a:r>
          </a:p>
          <a:p>
            <a:r>
              <a:rPr lang="en-IN" i="1" dirty="0" smtClean="0"/>
              <a:t>Asst. Professor</a:t>
            </a:r>
          </a:p>
          <a:p>
            <a:r>
              <a:rPr lang="en-IN" i="1" dirty="0" smtClean="0"/>
              <a:t>Dept. of VCC</a:t>
            </a:r>
            <a:endParaRPr lang="en-IN" i="1" dirty="0"/>
          </a:p>
        </p:txBody>
      </p:sp>
    </p:spTree>
    <p:extLst>
      <p:ext uri="{BB962C8B-B14F-4D97-AF65-F5344CB8AC3E}">
        <p14:creationId xmlns:p14="http://schemas.microsoft.com/office/powerpoint/2010/main" val="637581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2981942" y="1283295"/>
            <a:ext cx="5976664" cy="13826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IN" dirty="0" smtClean="0">
                <a:solidFill>
                  <a:schemeClr val="tx1"/>
                </a:solidFill>
              </a:rPr>
              <a:t>An  </a:t>
            </a:r>
            <a:r>
              <a:rPr lang="en-IN" dirty="0">
                <a:solidFill>
                  <a:schemeClr val="tx1"/>
                </a:solidFill>
              </a:rPr>
              <a:t>acute  highly fatal </a:t>
            </a:r>
            <a:r>
              <a:rPr lang="en-IN" dirty="0" smtClean="0">
                <a:solidFill>
                  <a:schemeClr val="tx1"/>
                </a:solidFill>
              </a:rPr>
              <a:t>disease characterized </a:t>
            </a:r>
            <a:r>
              <a:rPr lang="en-IN" dirty="0">
                <a:solidFill>
                  <a:schemeClr val="tx1"/>
                </a:solidFill>
              </a:rPr>
              <a:t>by acute septicaemia, </a:t>
            </a:r>
            <a:r>
              <a:rPr lang="en-IN" dirty="0" smtClean="0">
                <a:solidFill>
                  <a:schemeClr val="tx1"/>
                </a:solidFill>
              </a:rPr>
              <a:t>high fever, swelling at the ventral aspect of throat , neck and brisket causing dyspnoea</a:t>
            </a:r>
            <a:endParaRPr lang="en-IN" dirty="0">
              <a:solidFill>
                <a:schemeClr val="tx1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463" y="260648"/>
            <a:ext cx="7773074" cy="108012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 flipH="1">
            <a:off x="0" y="-27384"/>
            <a:ext cx="9144000" cy="11521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800" dirty="0" smtClean="0">
                <a:solidFill>
                  <a:schemeClr val="tx1"/>
                </a:solidFill>
              </a:rPr>
              <a:t>HS</a:t>
            </a:r>
          </a:p>
          <a:p>
            <a:pPr algn="ctr"/>
            <a:r>
              <a:rPr lang="en-IN" dirty="0">
                <a:solidFill>
                  <a:schemeClr val="tx1"/>
                </a:solidFill>
              </a:rPr>
              <a:t>(Shipping/transport fever, stockyard’s  disease, </a:t>
            </a:r>
            <a:r>
              <a:rPr lang="en-IN" dirty="0" err="1">
                <a:solidFill>
                  <a:schemeClr val="tx1"/>
                </a:solidFill>
              </a:rPr>
              <a:t>Barbone</a:t>
            </a:r>
            <a:r>
              <a:rPr lang="en-IN" dirty="0">
                <a:solidFill>
                  <a:schemeClr val="tx1"/>
                </a:solidFill>
              </a:rPr>
              <a:t> disease, </a:t>
            </a:r>
            <a:r>
              <a:rPr lang="en-IN" dirty="0" err="1">
                <a:solidFill>
                  <a:schemeClr val="tx1"/>
                </a:solidFill>
              </a:rPr>
              <a:t>Galaghotu</a:t>
            </a:r>
            <a:r>
              <a:rPr lang="en-IN" dirty="0">
                <a:solidFill>
                  <a:schemeClr val="tx1"/>
                </a:solidFill>
              </a:rPr>
              <a:t> in Hindi.)</a:t>
            </a:r>
          </a:p>
        </p:txBody>
      </p:sp>
      <p:sp>
        <p:nvSpPr>
          <p:cNvPr id="13" name="Oval 12"/>
          <p:cNvSpPr/>
          <p:nvPr/>
        </p:nvSpPr>
        <p:spPr>
          <a:xfrm>
            <a:off x="202939" y="1565926"/>
            <a:ext cx="2257400" cy="638938"/>
          </a:xfrm>
          <a:prstGeom prst="ellipse">
            <a:avLst/>
          </a:prstGeom>
          <a:solidFill>
            <a:schemeClr val="bg2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000" b="1" dirty="0" smtClean="0">
                <a:solidFill>
                  <a:schemeClr val="tx1"/>
                </a:solidFill>
              </a:rPr>
              <a:t>Definition</a:t>
            </a:r>
            <a:endParaRPr lang="en-IN" sz="2000" b="1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200707" y="2939439"/>
            <a:ext cx="2232248" cy="720080"/>
          </a:xfrm>
          <a:prstGeom prst="ellipse">
            <a:avLst/>
          </a:prstGeom>
          <a:solidFill>
            <a:schemeClr val="bg2"/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err="1" smtClean="0">
                <a:solidFill>
                  <a:schemeClr val="tx1"/>
                </a:solidFill>
              </a:rPr>
              <a:t>Etiology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918386" y="2939439"/>
            <a:ext cx="5976664" cy="79208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err="1" smtClean="0">
                <a:solidFill>
                  <a:schemeClr val="tx1"/>
                </a:solidFill>
              </a:rPr>
              <a:t>Pasteurella</a:t>
            </a:r>
            <a:r>
              <a:rPr lang="en-IN" dirty="0" smtClean="0">
                <a:solidFill>
                  <a:schemeClr val="tx1"/>
                </a:solidFill>
              </a:rPr>
              <a:t> </a:t>
            </a:r>
            <a:r>
              <a:rPr lang="en-IN" dirty="0" err="1" smtClean="0">
                <a:solidFill>
                  <a:schemeClr val="tx1"/>
                </a:solidFill>
              </a:rPr>
              <a:t>maltocida</a:t>
            </a:r>
            <a:r>
              <a:rPr lang="en-IN" dirty="0" smtClean="0">
                <a:solidFill>
                  <a:schemeClr val="tx1"/>
                </a:solidFill>
              </a:rPr>
              <a:t> type 1 or B, G –</a:t>
            </a:r>
            <a:r>
              <a:rPr lang="en-IN" dirty="0" err="1" smtClean="0">
                <a:solidFill>
                  <a:schemeClr val="tx1"/>
                </a:solidFill>
              </a:rPr>
              <a:t>ve</a:t>
            </a:r>
            <a:r>
              <a:rPr lang="en-IN" dirty="0" smtClean="0">
                <a:solidFill>
                  <a:schemeClr val="tx1"/>
                </a:solidFill>
              </a:rPr>
              <a:t>, Known as Bipolar organism</a:t>
            </a:r>
          </a:p>
          <a:p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107504" y="4337315"/>
            <a:ext cx="2448271" cy="7200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Host Range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2957669" y="4005064"/>
            <a:ext cx="5904656" cy="14843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Buffalo&gt;Cattle&gt;Pig&gt;Horse&gt;Sheep &amp; Goat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Affect any age and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Maximum occurrence- During Monsoon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18" name="Oval 17"/>
          <p:cNvSpPr/>
          <p:nvPr/>
        </p:nvSpPr>
        <p:spPr>
          <a:xfrm>
            <a:off x="281878" y="5674298"/>
            <a:ext cx="2417914" cy="914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Precipitating factors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3131840" y="5633460"/>
            <a:ext cx="5832648" cy="9144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Stress (Transportation, Heavy worm, Starvation and Viral infections like IBR, Parainflenza-3)</a:t>
            </a:r>
          </a:p>
          <a:p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20" name="Right Arrow 19"/>
          <p:cNvSpPr/>
          <p:nvPr/>
        </p:nvSpPr>
        <p:spPr>
          <a:xfrm rot="10800000" flipH="1" flipV="1">
            <a:off x="2601493" y="1741647"/>
            <a:ext cx="356175" cy="2351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4323" y="3157385"/>
            <a:ext cx="371888" cy="268247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054" y="4587612"/>
            <a:ext cx="371888" cy="26824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952" y="5956536"/>
            <a:ext cx="371888" cy="26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690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0" y="440668"/>
            <a:ext cx="2699792" cy="108012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000" dirty="0" smtClean="0">
                <a:solidFill>
                  <a:schemeClr val="tx1"/>
                </a:solidFill>
              </a:rPr>
              <a:t>Transmission</a:t>
            </a:r>
            <a:endParaRPr lang="en-IN" sz="20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059832" y="188640"/>
            <a:ext cx="5760640" cy="165618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solidFill>
                <a:schemeClr val="tx1"/>
              </a:solidFill>
            </a:endParaRPr>
          </a:p>
          <a:p>
            <a:pPr algn="ctr"/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Ingestion </a:t>
            </a:r>
            <a:r>
              <a:rPr lang="en-IN" dirty="0">
                <a:solidFill>
                  <a:schemeClr val="tx1"/>
                </a:solidFill>
              </a:rPr>
              <a:t>or </a:t>
            </a:r>
            <a:r>
              <a:rPr lang="en-IN" dirty="0" smtClean="0">
                <a:solidFill>
                  <a:schemeClr val="tx1"/>
                </a:solidFill>
              </a:rPr>
              <a:t>inhalation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The initial site of proliferation thought to be </a:t>
            </a:r>
            <a:r>
              <a:rPr lang="en-IN" dirty="0" smtClean="0">
                <a:solidFill>
                  <a:schemeClr val="tx1"/>
                </a:solidFill>
              </a:rPr>
              <a:t>the </a:t>
            </a:r>
            <a:r>
              <a:rPr lang="en-IN" dirty="0" err="1" smtClean="0">
                <a:solidFill>
                  <a:schemeClr val="tx1"/>
                </a:solidFill>
              </a:rPr>
              <a:t>tonsillar</a:t>
            </a:r>
            <a:r>
              <a:rPr lang="en-IN" dirty="0" smtClean="0">
                <a:solidFill>
                  <a:schemeClr val="tx1"/>
                </a:solidFill>
              </a:rPr>
              <a:t> </a:t>
            </a:r>
            <a:r>
              <a:rPr lang="en-IN" dirty="0">
                <a:solidFill>
                  <a:schemeClr val="tx1"/>
                </a:solidFill>
              </a:rPr>
              <a:t>region</a:t>
            </a:r>
            <a:r>
              <a:rPr lang="en-IN" dirty="0" smtClean="0">
                <a:solidFill>
                  <a:schemeClr val="tx1"/>
                </a:solidFill>
              </a:rPr>
              <a:t>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The source of infective bacteria is thought to be the </a:t>
            </a:r>
            <a:r>
              <a:rPr lang="en-IN" dirty="0" err="1">
                <a:solidFill>
                  <a:schemeClr val="tx1"/>
                </a:solidFill>
              </a:rPr>
              <a:t>nasopharynx</a:t>
            </a:r>
            <a:r>
              <a:rPr lang="en-IN" dirty="0">
                <a:solidFill>
                  <a:schemeClr val="tx1"/>
                </a:solidFill>
              </a:rPr>
              <a:t> of bovine carriers.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" y="2276872"/>
            <a:ext cx="9144000" cy="45811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2000" dirty="0" smtClean="0">
              <a:solidFill>
                <a:schemeClr val="tx1"/>
              </a:solidFill>
            </a:endParaRPr>
          </a:p>
          <a:p>
            <a:pPr algn="ctr"/>
            <a:endParaRPr lang="en-IN" sz="2000" dirty="0">
              <a:solidFill>
                <a:schemeClr val="tx1"/>
              </a:solidFill>
            </a:endParaRPr>
          </a:p>
          <a:p>
            <a:pPr algn="ctr"/>
            <a:r>
              <a:rPr lang="en-IN" sz="2400" dirty="0" smtClean="0">
                <a:solidFill>
                  <a:srgbClr val="FF0000"/>
                </a:solidFill>
              </a:rPr>
              <a:t>Organism</a:t>
            </a:r>
            <a:r>
              <a:rPr lang="en-IN" sz="2400" dirty="0">
                <a:solidFill>
                  <a:schemeClr val="tx1"/>
                </a:solidFill>
              </a:rPr>
              <a:t>→ </a:t>
            </a:r>
            <a:r>
              <a:rPr lang="en-IN" sz="2400" dirty="0">
                <a:solidFill>
                  <a:srgbClr val="0070C0"/>
                </a:solidFill>
              </a:rPr>
              <a:t>from environment </a:t>
            </a:r>
            <a:r>
              <a:rPr lang="en-IN" sz="2400" dirty="0">
                <a:solidFill>
                  <a:schemeClr val="tx1"/>
                </a:solidFill>
              </a:rPr>
              <a:t>→ </a:t>
            </a:r>
            <a:r>
              <a:rPr lang="en-IN" sz="2400" dirty="0">
                <a:solidFill>
                  <a:srgbClr val="00B050"/>
                </a:solidFill>
              </a:rPr>
              <a:t>enters into terminal bronchioles and alveoli</a:t>
            </a:r>
            <a:r>
              <a:rPr lang="en-IN" sz="2400" dirty="0">
                <a:solidFill>
                  <a:schemeClr val="tx1"/>
                </a:solidFill>
              </a:rPr>
              <a:t>→ causes changes in lungs in presence of predisposing factors→ </a:t>
            </a:r>
            <a:r>
              <a:rPr lang="en-IN" sz="2400" dirty="0">
                <a:solidFill>
                  <a:srgbClr val="FFFF00"/>
                </a:solidFill>
              </a:rPr>
              <a:t>destroying the leucocytes and macrophages</a:t>
            </a:r>
            <a:r>
              <a:rPr lang="en-IN" sz="2400" dirty="0">
                <a:solidFill>
                  <a:schemeClr val="tx1"/>
                </a:solidFill>
              </a:rPr>
              <a:t>→ and </a:t>
            </a:r>
            <a:r>
              <a:rPr lang="en-IN" sz="2400" dirty="0">
                <a:solidFill>
                  <a:srgbClr val="0070C0"/>
                </a:solidFill>
              </a:rPr>
              <a:t>then release of histamines and PGF2alpha and sometimes fibroblastic elements</a:t>
            </a:r>
            <a:r>
              <a:rPr lang="en-IN" sz="2400" dirty="0">
                <a:solidFill>
                  <a:schemeClr val="tx1"/>
                </a:solidFill>
              </a:rPr>
              <a:t>→ </a:t>
            </a:r>
            <a:r>
              <a:rPr lang="en-IN" sz="2400" dirty="0">
                <a:solidFill>
                  <a:srgbClr val="FF0000"/>
                </a:solidFill>
              </a:rPr>
              <a:t>leading to </a:t>
            </a:r>
            <a:r>
              <a:rPr lang="en-IN" sz="2400" dirty="0" err="1">
                <a:solidFill>
                  <a:srgbClr val="FF0000"/>
                </a:solidFill>
              </a:rPr>
              <a:t>septicemic</a:t>
            </a:r>
            <a:r>
              <a:rPr lang="en-IN" sz="2400" dirty="0">
                <a:solidFill>
                  <a:srgbClr val="FF0000"/>
                </a:solidFill>
              </a:rPr>
              <a:t> changes in body and inflammatory changes in lung parenchyma-</a:t>
            </a:r>
            <a:r>
              <a:rPr lang="en-IN" sz="2400" dirty="0">
                <a:solidFill>
                  <a:schemeClr val="tx1"/>
                </a:solidFill>
              </a:rPr>
              <a:t>-→ and produce pneumonia with the help of secondary invaders (</a:t>
            </a:r>
            <a:r>
              <a:rPr lang="en-IN" sz="2400" dirty="0" err="1">
                <a:solidFill>
                  <a:schemeClr val="tx1"/>
                </a:solidFill>
              </a:rPr>
              <a:t>Parainfluenza</a:t>
            </a:r>
            <a:r>
              <a:rPr lang="en-IN" sz="2400" dirty="0">
                <a:solidFill>
                  <a:schemeClr val="tx1"/>
                </a:solidFill>
              </a:rPr>
              <a:t>-II, Bovine herpes virus and other bacteria) → Death due to asphyxia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101" y="2302534"/>
            <a:ext cx="4407790" cy="530398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9" name="Right Arrow 8"/>
          <p:cNvSpPr/>
          <p:nvPr/>
        </p:nvSpPr>
        <p:spPr>
          <a:xfrm flipV="1">
            <a:off x="2699792" y="836712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0" name="Down Arrow 9"/>
          <p:cNvSpPr/>
          <p:nvPr/>
        </p:nvSpPr>
        <p:spPr>
          <a:xfrm>
            <a:off x="4283968" y="2844964"/>
            <a:ext cx="484632" cy="1519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4076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0" y="244015"/>
            <a:ext cx="3275856" cy="1512168"/>
          </a:xfrm>
          <a:prstGeom prst="ellipse">
            <a:avLst/>
          </a:prstGeom>
          <a:solidFill>
            <a:schemeClr val="bg2">
              <a:lumMod val="9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Clinical findings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681615" y="0"/>
            <a:ext cx="5364088" cy="252028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High Fever (106-107º F), Profuse salivation, </a:t>
            </a:r>
            <a:r>
              <a:rPr lang="en-IN" dirty="0" err="1" smtClean="0">
                <a:solidFill>
                  <a:schemeClr val="tx1"/>
                </a:solidFill>
              </a:rPr>
              <a:t>Petechiae</a:t>
            </a:r>
            <a:r>
              <a:rPr lang="en-IN" dirty="0" smtClean="0">
                <a:solidFill>
                  <a:schemeClr val="tx1"/>
                </a:solidFill>
              </a:rPr>
              <a:t> </a:t>
            </a:r>
            <a:r>
              <a:rPr lang="en-IN" dirty="0" err="1" smtClean="0">
                <a:solidFill>
                  <a:schemeClr val="tx1"/>
                </a:solidFill>
              </a:rPr>
              <a:t>om</a:t>
            </a:r>
            <a:r>
              <a:rPr lang="en-IN" dirty="0" smtClean="0">
                <a:solidFill>
                  <a:schemeClr val="tx1"/>
                </a:solidFill>
              </a:rPr>
              <a:t> mucous.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err="1" smtClean="0">
                <a:solidFill>
                  <a:schemeClr val="tx1"/>
                </a:solidFill>
              </a:rPr>
              <a:t>Edematous</a:t>
            </a:r>
            <a:r>
              <a:rPr lang="en-IN" dirty="0" smtClean="0">
                <a:solidFill>
                  <a:schemeClr val="tx1"/>
                </a:solidFill>
              </a:rPr>
              <a:t> swelling (Under throat, neck and brisket region)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Swellings are hot and painful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Increased respiration, Grunting sounds  followed by dyspnoea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Death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 smtClean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6" name="Left Arrow 5"/>
          <p:cNvSpPr/>
          <p:nvPr/>
        </p:nvSpPr>
        <p:spPr>
          <a:xfrm rot="10800000">
            <a:off x="3275856" y="820079"/>
            <a:ext cx="405759" cy="36004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Oval 7"/>
          <p:cNvSpPr/>
          <p:nvPr/>
        </p:nvSpPr>
        <p:spPr>
          <a:xfrm>
            <a:off x="81216" y="2924944"/>
            <a:ext cx="3194640" cy="129614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Diagnosis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969695" y="2636771"/>
            <a:ext cx="5004048" cy="180034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Clinical findings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Seasonal occurrence make tentative diagnosis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Animal inoculation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err="1" smtClean="0">
                <a:solidFill>
                  <a:schemeClr val="tx1"/>
                </a:solidFill>
              </a:rPr>
              <a:t>Serologiacl</a:t>
            </a:r>
            <a:r>
              <a:rPr lang="en-IN" dirty="0" smtClean="0">
                <a:solidFill>
                  <a:schemeClr val="tx1"/>
                </a:solidFill>
              </a:rPr>
              <a:t> (HAT,HIT,CFT etc.)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 rot="10800000" flipH="1">
            <a:off x="3393583" y="3428858"/>
            <a:ext cx="576064" cy="288316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355" y="4437113"/>
            <a:ext cx="3551291" cy="188823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496" y="4572744"/>
            <a:ext cx="3612960" cy="216862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23528" y="63253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sv-SE" dirty="0"/>
              <a:t>HS in buffalo - Vet Extension</a:t>
            </a:r>
          </a:p>
          <a:p>
            <a:r>
              <a:rPr lang="sv-SE" dirty="0" smtClean="0"/>
              <a:t>Source: vetextension.com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9446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-3922" y="620688"/>
            <a:ext cx="3240360" cy="1224136"/>
          </a:xfrm>
          <a:prstGeom prst="ellipse">
            <a:avLst/>
          </a:prstGeom>
          <a:solidFill>
            <a:schemeClr val="bg1">
              <a:lumMod val="85000"/>
            </a:schemeClr>
          </a:solidFill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Treatment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067944" y="116632"/>
            <a:ext cx="5076056" cy="237626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Various </a:t>
            </a:r>
            <a:r>
              <a:rPr lang="en-IN" dirty="0" err="1">
                <a:solidFill>
                  <a:schemeClr val="tx1"/>
                </a:solidFill>
              </a:rPr>
              <a:t>sulfonamides</a:t>
            </a:r>
            <a:r>
              <a:rPr lang="en-IN" dirty="0">
                <a:solidFill>
                  <a:schemeClr val="tx1"/>
                </a:solidFill>
              </a:rPr>
              <a:t> (130-150 mg/Kg, IV </a:t>
            </a:r>
            <a:r>
              <a:rPr lang="en-IN" dirty="0" smtClean="0">
                <a:solidFill>
                  <a:schemeClr val="tx1"/>
                </a:solidFill>
              </a:rPr>
              <a:t>for 3-5 </a:t>
            </a:r>
            <a:r>
              <a:rPr lang="en-IN" dirty="0">
                <a:solidFill>
                  <a:schemeClr val="tx1"/>
                </a:solidFill>
              </a:rPr>
              <a:t>days), </a:t>
            </a:r>
            <a:r>
              <a:rPr lang="en-IN" dirty="0" err="1">
                <a:solidFill>
                  <a:schemeClr val="tx1"/>
                </a:solidFill>
              </a:rPr>
              <a:t>tetracyclines</a:t>
            </a:r>
            <a:r>
              <a:rPr lang="en-IN" dirty="0">
                <a:solidFill>
                  <a:schemeClr val="tx1"/>
                </a:solidFill>
              </a:rPr>
              <a:t>, penicillin </a:t>
            </a:r>
            <a:r>
              <a:rPr lang="en-IN" dirty="0" smtClean="0">
                <a:solidFill>
                  <a:schemeClr val="tx1"/>
                </a:solidFill>
              </a:rPr>
              <a:t>and chloramphenicol </a:t>
            </a:r>
            <a:r>
              <a:rPr lang="en-IN" dirty="0">
                <a:solidFill>
                  <a:schemeClr val="tx1"/>
                </a:solidFill>
              </a:rPr>
              <a:t>are effective if administered early. </a:t>
            </a:r>
            <a:endParaRPr lang="en-IN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Anti-inflammatory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 err="1" smtClean="0">
                <a:solidFill>
                  <a:schemeClr val="tx1"/>
                </a:solidFill>
              </a:rPr>
              <a:t>Antihistamins</a:t>
            </a:r>
            <a:endParaRPr lang="en-IN" dirty="0" smtClean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Supportive </a:t>
            </a:r>
            <a:r>
              <a:rPr lang="en-IN" dirty="0">
                <a:solidFill>
                  <a:schemeClr val="tx1"/>
                </a:solidFill>
              </a:rPr>
              <a:t>therapy</a:t>
            </a:r>
          </a:p>
        </p:txBody>
      </p:sp>
      <p:sp>
        <p:nvSpPr>
          <p:cNvPr id="7" name="Oval 6"/>
          <p:cNvSpPr/>
          <p:nvPr/>
        </p:nvSpPr>
        <p:spPr>
          <a:xfrm>
            <a:off x="8586" y="3717032"/>
            <a:ext cx="3227852" cy="1224136"/>
          </a:xfrm>
          <a:prstGeom prst="ellipse">
            <a:avLst/>
          </a:prstGeom>
          <a:solidFill>
            <a:schemeClr val="bg1">
              <a:lumMod val="95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chemeClr val="tx1"/>
                </a:solidFill>
              </a:rPr>
              <a:t>Prevention and control</a:t>
            </a:r>
            <a:endParaRPr lang="en-IN" b="1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4067944" y="2852936"/>
            <a:ext cx="5076056" cy="352839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solidFill>
                  <a:schemeClr val="tx1"/>
                </a:solidFill>
              </a:rPr>
              <a:t>Prevention </a:t>
            </a:r>
            <a:r>
              <a:rPr lang="en-IN" dirty="0">
                <a:solidFill>
                  <a:schemeClr val="tx1"/>
                </a:solidFill>
              </a:rPr>
              <a:t>is by vaccination.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Three kinds of vaccine are widely used: plain vaccine (HS broth vaccine), alum-type precipitated vaccine, </a:t>
            </a:r>
            <a:r>
              <a:rPr lang="en-IN">
                <a:solidFill>
                  <a:schemeClr val="tx1"/>
                </a:solidFill>
              </a:rPr>
              <a:t>and </a:t>
            </a:r>
            <a:r>
              <a:rPr lang="en-IN" smtClean="0">
                <a:solidFill>
                  <a:schemeClr val="tx1"/>
                </a:solidFill>
              </a:rPr>
              <a:t>oil-adjuvant vaccine</a:t>
            </a:r>
            <a:r>
              <a:rPr lang="en-IN" dirty="0">
                <a:solidFill>
                  <a:schemeClr val="tx1"/>
                </a:solidFill>
              </a:rPr>
              <a:t>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The most effective </a:t>
            </a:r>
            <a:r>
              <a:rPr lang="en-IN" dirty="0" err="1">
                <a:solidFill>
                  <a:schemeClr val="tx1"/>
                </a:solidFill>
              </a:rPr>
              <a:t>bacterin</a:t>
            </a:r>
            <a:r>
              <a:rPr lang="en-IN" dirty="0">
                <a:solidFill>
                  <a:schemeClr val="tx1"/>
                </a:solidFill>
              </a:rPr>
              <a:t> is the oil-adjuvant-one dose provides protection for 9-12 month; it should be administered annually.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The alum-precipitated-type </a:t>
            </a:r>
            <a:r>
              <a:rPr lang="en-IN" dirty="0" err="1">
                <a:solidFill>
                  <a:schemeClr val="tx1"/>
                </a:solidFill>
              </a:rPr>
              <a:t>bacterin</a:t>
            </a:r>
            <a:r>
              <a:rPr lang="en-IN" dirty="0">
                <a:solidFill>
                  <a:schemeClr val="tx1"/>
                </a:solidFill>
              </a:rPr>
              <a:t> is given at 6 months intervals.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tx1"/>
                </a:solidFill>
              </a:rPr>
              <a:t>Age of vaccination: Above 5-6 months of age </a:t>
            </a:r>
          </a:p>
        </p:txBody>
      </p:sp>
      <p:sp>
        <p:nvSpPr>
          <p:cNvPr id="9" name="Right Arrow 8"/>
          <p:cNvSpPr/>
          <p:nvPr/>
        </p:nvSpPr>
        <p:spPr>
          <a:xfrm>
            <a:off x="3318114" y="886272"/>
            <a:ext cx="668153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9791" y="4067064"/>
            <a:ext cx="687490" cy="52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504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908720"/>
            <a:ext cx="7920880" cy="532859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72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THANKS</a:t>
            </a:r>
            <a:endParaRPr lang="en-IN" sz="7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36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269</TotalTime>
  <Words>373</Words>
  <Application>Microsoft Office PowerPoint</Application>
  <PresentationFormat>On-screen Show (4:3)</PresentationFormat>
  <Paragraphs>74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Rockwell</vt:lpstr>
      <vt:lpstr>Rockwell Condensed</vt:lpstr>
      <vt:lpstr>Wingdings</vt:lpstr>
      <vt:lpstr>Wood Type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 Hemorrhagic septicaemia </dc:title>
  <dc:creator>anil kumar</dc:creator>
  <cp:lastModifiedBy>anil kumar</cp:lastModifiedBy>
  <cp:revision>28</cp:revision>
  <dcterms:created xsi:type="dcterms:W3CDTF">2006-08-16T00:00:00Z</dcterms:created>
  <dcterms:modified xsi:type="dcterms:W3CDTF">2020-10-06T15:52:23Z</dcterms:modified>
</cp:coreProperties>
</file>