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8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48EC-2C1A-4772-878B-8CA835D1457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3F98-E073-4EE0-920F-0814E2B506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16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48EC-2C1A-4772-878B-8CA835D1457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3F98-E073-4EE0-920F-0814E2B506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810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48EC-2C1A-4772-878B-8CA835D1457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3F98-E073-4EE0-920F-0814E2B506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99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48EC-2C1A-4772-878B-8CA835D1457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3F98-E073-4EE0-920F-0814E2B506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403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48EC-2C1A-4772-878B-8CA835D1457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3F98-E073-4EE0-920F-0814E2B506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704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48EC-2C1A-4772-878B-8CA835D1457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3F98-E073-4EE0-920F-0814E2B506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127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48EC-2C1A-4772-878B-8CA835D1457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3F98-E073-4EE0-920F-0814E2B506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667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48EC-2C1A-4772-878B-8CA835D1457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3F98-E073-4EE0-920F-0814E2B506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190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48EC-2C1A-4772-878B-8CA835D1457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3F98-E073-4EE0-920F-0814E2B506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76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48EC-2C1A-4772-878B-8CA835D1457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3F98-E073-4EE0-920F-0814E2B506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359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48EC-2C1A-4772-878B-8CA835D1457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3F98-E073-4EE0-920F-0814E2B506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761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148EC-2C1A-4772-878B-8CA835D1457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93F98-E073-4EE0-920F-0814E2B506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14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814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mtClean="0">
                <a:solidFill>
                  <a:schemeClr val="accent6"/>
                </a:solidFill>
              </a:rPr>
              <a:t>         </a:t>
            </a:r>
            <a:r>
              <a:rPr lang="en-IN">
                <a:solidFill>
                  <a:srgbClr val="FF0000"/>
                </a:solidFill>
              </a:rPr>
              <a:t>Hemodynamic Disorder</a:t>
            </a:r>
            <a:endParaRPr lang="en-IN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                                           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           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              </a:t>
            </a:r>
            <a:r>
              <a:rPr lang="en-IN" dirty="0" smtClean="0">
                <a:solidFill>
                  <a:srgbClr val="00B050"/>
                </a:solidFill>
              </a:rPr>
              <a:t>Dr Deepak Kumar</a:t>
            </a:r>
          </a:p>
          <a:p>
            <a:pPr marL="0" indent="0" algn="ctr">
              <a:buNone/>
            </a:pPr>
            <a:r>
              <a:rPr lang="en-IN" dirty="0" smtClean="0">
                <a:solidFill>
                  <a:srgbClr val="92D050"/>
                </a:solidFill>
              </a:rPr>
              <a:t>Assistant Professor </a:t>
            </a:r>
          </a:p>
          <a:p>
            <a:pPr marL="0" indent="0" algn="ctr">
              <a:buNone/>
            </a:pPr>
            <a:r>
              <a:rPr lang="en-IN" dirty="0" smtClean="0">
                <a:solidFill>
                  <a:srgbClr val="92D050"/>
                </a:solidFill>
              </a:rPr>
              <a:t>Department of Veterinary Pathology</a:t>
            </a:r>
          </a:p>
          <a:p>
            <a:pPr marL="0" indent="0" algn="ctr">
              <a:buNone/>
            </a:pPr>
            <a:r>
              <a:rPr lang="en-IN" dirty="0" smtClean="0">
                <a:solidFill>
                  <a:srgbClr val="92D050"/>
                </a:solidFill>
              </a:rPr>
              <a:t>Bihar Veterinary College, Patna -14</a:t>
            </a:r>
          </a:p>
          <a:p>
            <a:pPr marL="0" indent="0" algn="ctr">
              <a:buNone/>
            </a:pPr>
            <a:r>
              <a:rPr lang="en-IN" dirty="0" smtClean="0">
                <a:solidFill>
                  <a:srgbClr val="92D050"/>
                </a:solidFill>
              </a:rPr>
              <a:t>Bihar Animal Sciences University Patna </a:t>
            </a:r>
            <a:endParaRPr lang="en-IN" dirty="0">
              <a:solidFill>
                <a:srgbClr val="92D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445" y="1825624"/>
            <a:ext cx="1221077" cy="1102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62" y="1825625"/>
            <a:ext cx="2259623" cy="125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230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solidFill>
                  <a:schemeClr val="accent2"/>
                </a:solidFill>
              </a:rPr>
              <a:t>Microscopically appearance</a:t>
            </a:r>
            <a:r>
              <a:rPr lang="en-IN" dirty="0" smtClean="0">
                <a:solidFill>
                  <a:schemeClr val="accent2"/>
                </a:solidFill>
              </a:rPr>
              <a:t/>
            </a:r>
            <a:br>
              <a:rPr lang="en-IN" dirty="0" smtClean="0">
                <a:solidFill>
                  <a:schemeClr val="accent2"/>
                </a:solidFill>
              </a:rPr>
            </a:b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IN" dirty="0" smtClean="0"/>
              <a:t>Presence </a:t>
            </a:r>
            <a:r>
              <a:rPr lang="en-IN" dirty="0"/>
              <a:t>of erythrocytes outside blood vessels</a:t>
            </a:r>
          </a:p>
          <a:p>
            <a:pPr marL="0" lvl="0" indent="0" algn="ctr">
              <a:buNone/>
            </a:pPr>
            <a:r>
              <a:rPr lang="en-IN" dirty="0"/>
              <a:t>Recent haemorrhage stains deeply</a:t>
            </a:r>
          </a:p>
          <a:p>
            <a:pPr marL="0" indent="0" algn="ctr">
              <a:buNone/>
            </a:pPr>
            <a:r>
              <a:rPr lang="en-IN" dirty="0"/>
              <a:t>Haemorrhage disintegrates due to action of tissue enzymes</a:t>
            </a:r>
          </a:p>
          <a:p>
            <a:pPr marL="0" indent="0" algn="ctr">
              <a:buNone/>
            </a:pPr>
            <a:r>
              <a:rPr lang="en-IN" b="1" dirty="0"/>
              <a:t>↓</a:t>
            </a:r>
            <a:endParaRPr lang="en-IN" dirty="0"/>
          </a:p>
          <a:p>
            <a:pPr marL="0" indent="0" algn="ctr">
              <a:buNone/>
            </a:pPr>
            <a:r>
              <a:rPr lang="en-IN" dirty="0"/>
              <a:t>Haemoglobin ® </a:t>
            </a:r>
            <a:r>
              <a:rPr lang="en-IN" dirty="0" err="1"/>
              <a:t>Haemosiderin</a:t>
            </a:r>
            <a:r>
              <a:rPr lang="en-IN" dirty="0"/>
              <a:t> (Iron) and </a:t>
            </a:r>
            <a:r>
              <a:rPr lang="en-IN" dirty="0" err="1"/>
              <a:t>hamatoidin</a:t>
            </a:r>
            <a:r>
              <a:rPr lang="en-IN" dirty="0"/>
              <a:t> (Non iron)</a:t>
            </a:r>
          </a:p>
          <a:p>
            <a:pPr marL="0" indent="0" algn="ctr">
              <a:buNone/>
            </a:pPr>
            <a:r>
              <a:rPr lang="en-IN" b="1" dirty="0"/>
              <a:t>↓</a:t>
            </a:r>
            <a:endParaRPr lang="en-IN" dirty="0"/>
          </a:p>
          <a:p>
            <a:pPr marL="0" indent="0" algn="ctr">
              <a:buNone/>
            </a:pPr>
            <a:r>
              <a:rPr lang="en-IN" dirty="0"/>
              <a:t>Bilirubin</a:t>
            </a:r>
          </a:p>
          <a:p>
            <a:pPr marL="0" indent="0" algn="ctr">
              <a:buNone/>
            </a:pPr>
            <a:r>
              <a:rPr lang="en-IN" b="1" dirty="0"/>
              <a:t>↓</a:t>
            </a:r>
            <a:endParaRPr lang="en-IN" dirty="0"/>
          </a:p>
          <a:p>
            <a:pPr marL="0" indent="0" algn="ctr">
              <a:buNone/>
            </a:pPr>
            <a:r>
              <a:rPr lang="en-IN" dirty="0"/>
              <a:t>Phagocytosed by macrophages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776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solidFill>
                  <a:schemeClr val="accent2"/>
                </a:solidFill>
              </a:rPr>
              <a:t>Fate of haemorrhage</a:t>
            </a:r>
            <a:r>
              <a:rPr lang="en-IN" dirty="0" smtClean="0">
                <a:solidFill>
                  <a:schemeClr val="accent2"/>
                </a:solidFill>
              </a:rPr>
              <a:t/>
            </a:r>
            <a:br>
              <a:rPr lang="en-IN" dirty="0" smtClean="0">
                <a:solidFill>
                  <a:schemeClr val="accent2"/>
                </a:solidFill>
              </a:rPr>
            </a:b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In </a:t>
            </a:r>
            <a:r>
              <a:rPr lang="en-IN" dirty="0"/>
              <a:t>small haemorrhage fluid portion is reabsorbed, WBCs move into blood vessels and RBCs are phagocytosed</a:t>
            </a:r>
          </a:p>
          <a:p>
            <a:pPr lvl="0"/>
            <a:r>
              <a:rPr lang="en-IN" dirty="0"/>
              <a:t>In </a:t>
            </a:r>
            <a:r>
              <a:rPr lang="en-IN" dirty="0" err="1"/>
              <a:t>larg</a:t>
            </a:r>
            <a:r>
              <a:rPr lang="en-IN" dirty="0"/>
              <a:t> haemorrhage, RBCs are haemolysed and haemoglobin is split into </a:t>
            </a:r>
            <a:r>
              <a:rPr lang="en-IN" dirty="0" err="1"/>
              <a:t>haeme</a:t>
            </a:r>
            <a:r>
              <a:rPr lang="en-IN" dirty="0"/>
              <a:t> (</a:t>
            </a:r>
            <a:r>
              <a:rPr lang="en-IN" dirty="0" err="1"/>
              <a:t>Haemosiderin</a:t>
            </a:r>
            <a:r>
              <a:rPr lang="en-IN" dirty="0"/>
              <a:t> which is iron containing portion of </a:t>
            </a:r>
            <a:r>
              <a:rPr lang="en-IN" dirty="0" err="1"/>
              <a:t>haeme</a:t>
            </a:r>
            <a:r>
              <a:rPr lang="en-IN" dirty="0"/>
              <a:t> and </a:t>
            </a:r>
            <a:r>
              <a:rPr lang="en-IN" dirty="0" err="1"/>
              <a:t>haematoidin</a:t>
            </a:r>
            <a:r>
              <a:rPr lang="en-IN" dirty="0"/>
              <a:t> is iron free portion) and globin. 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2541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OEDEMA</a:t>
            </a:r>
            <a:endParaRPr lang="en-IN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/>
              <a:t>Abnormal accumulation of fluid in the intercellular tissue spaces or body </a:t>
            </a:r>
            <a:r>
              <a:rPr lang="en-IN" dirty="0" smtClean="0"/>
              <a:t>cavities</a:t>
            </a:r>
          </a:p>
          <a:p>
            <a:pPr marL="0" lvl="0" indent="0">
              <a:buNone/>
            </a:pPr>
            <a:endParaRPr lang="en-IN" sz="2400" dirty="0"/>
          </a:p>
          <a:p>
            <a:pPr lvl="1"/>
            <a:r>
              <a:rPr lang="en-IN" dirty="0"/>
              <a:t>Localized : Due to obstruction of venous outflow – </a:t>
            </a:r>
            <a:r>
              <a:rPr lang="en-IN" dirty="0" smtClean="0"/>
              <a:t>leg</a:t>
            </a:r>
          </a:p>
          <a:p>
            <a:pPr marL="457200" lvl="1" indent="0">
              <a:buNone/>
            </a:pPr>
            <a:endParaRPr lang="en-IN" sz="2000" dirty="0"/>
          </a:p>
          <a:p>
            <a:pPr lvl="1"/>
            <a:r>
              <a:rPr lang="en-IN" dirty="0"/>
              <a:t>Generalized : Chronic venous Congestion or heart failure</a:t>
            </a:r>
            <a:endParaRPr lang="en-IN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4502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Terms used to describe oedema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err="1" smtClean="0"/>
              <a:t>Anasarca</a:t>
            </a:r>
            <a:r>
              <a:rPr lang="en-IN" dirty="0"/>
              <a:t>: Generalized subcutaneous oedema</a:t>
            </a:r>
          </a:p>
          <a:p>
            <a:pPr lvl="0"/>
            <a:r>
              <a:rPr lang="en-IN" dirty="0"/>
              <a:t>Ascites: Fluid in peritoneal cavity</a:t>
            </a:r>
          </a:p>
          <a:p>
            <a:pPr lvl="0"/>
            <a:r>
              <a:rPr lang="en-IN" dirty="0"/>
              <a:t>Hydrothorax; </a:t>
            </a:r>
            <a:r>
              <a:rPr lang="en-IN" dirty="0" err="1"/>
              <a:t>Edematous</a:t>
            </a:r>
            <a:r>
              <a:rPr lang="en-IN" dirty="0"/>
              <a:t> fluid in thorax</a:t>
            </a:r>
          </a:p>
          <a:p>
            <a:pPr lvl="0"/>
            <a:r>
              <a:rPr lang="en-IN" dirty="0" err="1"/>
              <a:t>Hydropericardium</a:t>
            </a:r>
            <a:r>
              <a:rPr lang="en-IN" dirty="0"/>
              <a:t>: </a:t>
            </a:r>
            <a:r>
              <a:rPr lang="en-IN" dirty="0" err="1"/>
              <a:t>Edematous</a:t>
            </a:r>
            <a:r>
              <a:rPr lang="en-IN" dirty="0"/>
              <a:t> fluid in pericardium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8344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Haemorrhage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Definition</a:t>
            </a:r>
            <a:endParaRPr lang="en-IN" dirty="0"/>
          </a:p>
          <a:p>
            <a:pPr marL="0" lvl="0" indent="0">
              <a:buNone/>
            </a:pPr>
            <a:r>
              <a:rPr lang="en-IN" dirty="0" smtClean="0"/>
              <a:t>    It </a:t>
            </a:r>
            <a:r>
              <a:rPr lang="en-IN" dirty="0"/>
              <a:t>is the escape of blood from a vessel.</a:t>
            </a:r>
          </a:p>
          <a:p>
            <a:r>
              <a:rPr lang="en-IN" b="1" dirty="0"/>
              <a:t>Two types</a:t>
            </a:r>
            <a:endParaRPr lang="en-IN" dirty="0"/>
          </a:p>
          <a:p>
            <a:pPr lvl="0"/>
            <a:r>
              <a:rPr lang="en-IN" dirty="0">
                <a:solidFill>
                  <a:srgbClr val="FFC000"/>
                </a:solidFill>
              </a:rPr>
              <a:t>Haemorrhage by </a:t>
            </a:r>
            <a:r>
              <a:rPr lang="en-IN" dirty="0" err="1">
                <a:solidFill>
                  <a:srgbClr val="FFC000"/>
                </a:solidFill>
              </a:rPr>
              <a:t>rhexis</a:t>
            </a:r>
            <a:r>
              <a:rPr lang="en-IN" dirty="0">
                <a:solidFill>
                  <a:srgbClr val="FFC000"/>
                </a:solidFill>
              </a:rPr>
              <a:t> </a:t>
            </a:r>
            <a:r>
              <a:rPr lang="en-IN" dirty="0"/>
              <a:t>: When there is rupture of a blood </a:t>
            </a:r>
            <a:r>
              <a:rPr lang="en-IN" dirty="0" smtClean="0"/>
              <a:t>vessel</a:t>
            </a:r>
          </a:p>
          <a:p>
            <a:pPr marL="0" lvl="0" indent="0">
              <a:buNone/>
            </a:pPr>
            <a:endParaRPr lang="en-IN" dirty="0"/>
          </a:p>
          <a:p>
            <a:pPr lvl="0"/>
            <a:r>
              <a:rPr lang="en-IN" dirty="0">
                <a:solidFill>
                  <a:srgbClr val="C00000"/>
                </a:solidFill>
              </a:rPr>
              <a:t>Haemorrhage by </a:t>
            </a:r>
            <a:r>
              <a:rPr lang="en-IN" dirty="0" err="1">
                <a:solidFill>
                  <a:srgbClr val="C00000"/>
                </a:solidFill>
              </a:rPr>
              <a:t>diapedesis</a:t>
            </a: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en-IN" dirty="0"/>
              <a:t>: When blood leaves through intact blood vessels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260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Site of haemorrhage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227955"/>
              </p:ext>
            </p:extLst>
          </p:nvPr>
        </p:nvGraphicFramePr>
        <p:xfrm>
          <a:off x="838200" y="1690690"/>
          <a:ext cx="10515600" cy="3215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79862364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11014746"/>
                    </a:ext>
                  </a:extLst>
                </a:gridCol>
              </a:tblGrid>
              <a:tr h="401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>
                          <a:effectLst/>
                        </a:rPr>
                        <a:t>Epistaxis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>
                          <a:effectLst/>
                        </a:rPr>
                        <a:t>Bleeding from nose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51814673"/>
                  </a:ext>
                </a:extLst>
              </a:tr>
              <a:tr h="401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 err="1">
                          <a:effectLst/>
                        </a:rPr>
                        <a:t>Haematemesis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>
                          <a:effectLst/>
                        </a:rPr>
                        <a:t>Blood in vomit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290308588"/>
                  </a:ext>
                </a:extLst>
              </a:tr>
              <a:tr h="401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>
                          <a:effectLst/>
                        </a:rPr>
                        <a:t>Haemoptysis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>
                          <a:effectLst/>
                        </a:rPr>
                        <a:t>Blood in sputum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720327540"/>
                  </a:ext>
                </a:extLst>
              </a:tr>
              <a:tr h="401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 err="1">
                          <a:effectLst/>
                        </a:rPr>
                        <a:t>Metrorrhagia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>
                          <a:effectLst/>
                        </a:rPr>
                        <a:t>Bleeding from uterus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316394696"/>
                  </a:ext>
                </a:extLst>
              </a:tr>
              <a:tr h="401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 err="1">
                          <a:effectLst/>
                        </a:rPr>
                        <a:t>Enterrohagia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>
                          <a:effectLst/>
                        </a:rPr>
                        <a:t>Bleeding from intestine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042322945"/>
                  </a:ext>
                </a:extLst>
              </a:tr>
              <a:tr h="401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>
                          <a:effectLst/>
                        </a:rPr>
                        <a:t>Melena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>
                          <a:effectLst/>
                        </a:rPr>
                        <a:t>Blood in stools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604085036"/>
                  </a:ext>
                </a:extLst>
              </a:tr>
              <a:tr h="401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>
                          <a:effectLst/>
                        </a:rPr>
                        <a:t>Haematuria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>
                          <a:effectLst/>
                        </a:rPr>
                        <a:t>Blood in urine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625643560"/>
                  </a:ext>
                </a:extLst>
              </a:tr>
              <a:tr h="401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>
                          <a:effectLst/>
                        </a:rPr>
                        <a:t>Haemothorax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>
                          <a:effectLst/>
                        </a:rPr>
                        <a:t>Blood in thoracic cavity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13959596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534682"/>
              </p:ext>
            </p:extLst>
          </p:nvPr>
        </p:nvGraphicFramePr>
        <p:xfrm>
          <a:off x="838200" y="4906106"/>
          <a:ext cx="10515600" cy="1565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41888537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36518659"/>
                    </a:ext>
                  </a:extLst>
                </a:gridCol>
              </a:tblGrid>
              <a:tr h="391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 err="1">
                          <a:effectLst/>
                        </a:rPr>
                        <a:t>Haematocoel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>
                          <a:effectLst/>
                        </a:rPr>
                        <a:t>Bleeding into tunica vaginalis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881512946"/>
                  </a:ext>
                </a:extLst>
              </a:tr>
              <a:tr h="391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 err="1">
                          <a:effectLst/>
                        </a:rPr>
                        <a:t>Hemosalphinx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>
                          <a:effectLst/>
                        </a:rPr>
                        <a:t>Bleeding in oviducts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59369050"/>
                  </a:ext>
                </a:extLst>
              </a:tr>
              <a:tr h="391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>
                          <a:effectLst/>
                        </a:rPr>
                        <a:t>Hematoma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>
                          <a:effectLst/>
                        </a:rPr>
                        <a:t>Tumour-like accumulation of blood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118067821"/>
                  </a:ext>
                </a:extLst>
              </a:tr>
              <a:tr h="391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>
                          <a:effectLst/>
                        </a:rPr>
                        <a:t>Apoplexy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1200" dirty="0">
                          <a:effectLst/>
                        </a:rPr>
                        <a:t>Haemorrhage into brain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998175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0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Size of haemorrhage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err="1" smtClean="0"/>
              <a:t>Petechiae</a:t>
            </a:r>
            <a:r>
              <a:rPr lang="en-IN" dirty="0"/>
              <a:t>: minute; </a:t>
            </a:r>
            <a:r>
              <a:rPr lang="en-IN" dirty="0" smtClean="0"/>
              <a:t>pinpoint –Size 1-2 mm</a:t>
            </a:r>
            <a:endParaRPr lang="en-IN" dirty="0"/>
          </a:p>
          <a:p>
            <a:pPr lvl="0"/>
            <a:r>
              <a:rPr lang="en-IN" dirty="0"/>
              <a:t>Purpura: </a:t>
            </a:r>
            <a:r>
              <a:rPr lang="en-IN" dirty="0" smtClean="0"/>
              <a:t>Medium size, approximately </a:t>
            </a:r>
            <a:r>
              <a:rPr lang="en-IN" dirty="0"/>
              <a:t>1cm in size</a:t>
            </a:r>
          </a:p>
          <a:p>
            <a:pPr lvl="0"/>
            <a:r>
              <a:rPr lang="en-IN" dirty="0" err="1"/>
              <a:t>Ecchymoses</a:t>
            </a:r>
            <a:r>
              <a:rPr lang="en-IN" dirty="0"/>
              <a:t>: 1 – 2 cm in </a:t>
            </a:r>
            <a:r>
              <a:rPr lang="en-IN" dirty="0" smtClean="0"/>
              <a:t>size, </a:t>
            </a:r>
            <a:r>
              <a:rPr lang="en-US" dirty="0" smtClean="0"/>
              <a:t>bruises </a:t>
            </a:r>
            <a:endParaRPr lang="en-IN" dirty="0"/>
          </a:p>
          <a:p>
            <a:pPr lvl="0"/>
            <a:r>
              <a:rPr lang="en-IN" dirty="0"/>
              <a:t>Extravasation: Larger area</a:t>
            </a:r>
          </a:p>
          <a:p>
            <a:r>
              <a:rPr lang="en-US" dirty="0"/>
              <a:t>Hematoma = collection  of  blood  in  an  organ  or  tissue: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371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Site of haemorrhage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801784" cy="4351338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984" y="1690688"/>
            <a:ext cx="471381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2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Source of haemorrhage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Cardiac</a:t>
            </a:r>
            <a:endParaRPr lang="en-IN" dirty="0"/>
          </a:p>
          <a:p>
            <a:pPr lvl="0"/>
            <a:r>
              <a:rPr lang="en-IN" dirty="0"/>
              <a:t>Arterial</a:t>
            </a:r>
          </a:p>
          <a:p>
            <a:pPr lvl="0"/>
            <a:r>
              <a:rPr lang="en-IN" dirty="0"/>
              <a:t>Venous</a:t>
            </a:r>
          </a:p>
          <a:p>
            <a:pPr lvl="0"/>
            <a:r>
              <a:rPr lang="en-IN" dirty="0"/>
              <a:t>Capillary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821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Causes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Conditions </a:t>
            </a:r>
            <a:r>
              <a:rPr lang="en-IN" dirty="0"/>
              <a:t>affecting the blood vessels</a:t>
            </a:r>
          </a:p>
          <a:p>
            <a:pPr lvl="0"/>
            <a:r>
              <a:rPr lang="en-IN" dirty="0"/>
              <a:t>Conditions affecting the blood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346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Conditions affecting blood vessels</a:t>
            </a:r>
            <a:r>
              <a:rPr lang="en-IN" sz="4000" dirty="0" smtClean="0"/>
              <a:t/>
            </a:r>
            <a:br>
              <a:rPr lang="en-IN" sz="4000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IN" dirty="0" smtClean="0">
                <a:solidFill>
                  <a:srgbClr val="FFC000"/>
                </a:solidFill>
              </a:rPr>
              <a:t>Trauma</a:t>
            </a:r>
            <a:r>
              <a:rPr lang="en-IN" dirty="0">
                <a:solidFill>
                  <a:srgbClr val="FFC000"/>
                </a:solidFill>
              </a:rPr>
              <a:t>: </a:t>
            </a:r>
            <a:r>
              <a:rPr lang="en-IN" dirty="0"/>
              <a:t>Lacerations, incisions, contusions</a:t>
            </a:r>
            <a:endParaRPr lang="en-IN" sz="2400" dirty="0"/>
          </a:p>
          <a:p>
            <a:pPr lvl="0"/>
            <a:r>
              <a:rPr lang="en-IN" u="sng" dirty="0" smtClean="0">
                <a:hlinkClick r:id="rId2" tooltip="Necrosis"/>
              </a:rPr>
              <a:t>Necrosis</a:t>
            </a:r>
            <a:r>
              <a:rPr lang="en-IN" dirty="0"/>
              <a:t> of vessel wall</a:t>
            </a:r>
            <a:endParaRPr lang="en-IN" sz="2400" dirty="0"/>
          </a:p>
          <a:p>
            <a:pPr lvl="1"/>
            <a:r>
              <a:rPr lang="en-IN" dirty="0"/>
              <a:t>Ulcers in gastric mucosa</a:t>
            </a:r>
            <a:endParaRPr lang="en-IN" sz="2000" dirty="0"/>
          </a:p>
          <a:p>
            <a:pPr lvl="1"/>
            <a:r>
              <a:rPr lang="en-IN" dirty="0"/>
              <a:t>Neoplasms</a:t>
            </a:r>
            <a:endParaRPr lang="en-IN" sz="2000" dirty="0"/>
          </a:p>
          <a:p>
            <a:pPr lvl="0"/>
            <a:r>
              <a:rPr lang="en-IN" dirty="0" err="1"/>
              <a:t>Diseass</a:t>
            </a:r>
            <a:r>
              <a:rPr lang="en-IN" dirty="0"/>
              <a:t> of vessel walls</a:t>
            </a:r>
            <a:endParaRPr lang="en-IN" sz="2400" dirty="0"/>
          </a:p>
          <a:p>
            <a:pPr lvl="1"/>
            <a:r>
              <a:rPr lang="en-IN" dirty="0"/>
              <a:t>Aneurysm - e.g. </a:t>
            </a:r>
            <a:r>
              <a:rPr lang="en-IN" dirty="0" err="1"/>
              <a:t>Strongylus</a:t>
            </a:r>
            <a:r>
              <a:rPr lang="en-IN" dirty="0"/>
              <a:t> vulgaris infection in horses</a:t>
            </a:r>
            <a:endParaRPr lang="en-IN" sz="2000" dirty="0"/>
          </a:p>
          <a:p>
            <a:pPr lvl="1"/>
            <a:r>
              <a:rPr lang="en-IN" dirty="0"/>
              <a:t>Atheroma</a:t>
            </a:r>
            <a:endParaRPr lang="en-IN" sz="2000" dirty="0"/>
          </a:p>
          <a:p>
            <a:pPr lvl="0"/>
            <a:r>
              <a:rPr lang="en-IN" dirty="0"/>
              <a:t>Toxic injury to capillary endothelium</a:t>
            </a:r>
            <a:endParaRPr lang="en-IN" sz="2400" dirty="0"/>
          </a:p>
          <a:p>
            <a:pPr lvl="1"/>
            <a:r>
              <a:rPr lang="en-IN" dirty="0"/>
              <a:t>Bacterial : Anthrax, haemorrhagic septicaemia, black quarter</a:t>
            </a:r>
            <a:endParaRPr lang="en-IN" sz="2000" dirty="0"/>
          </a:p>
          <a:p>
            <a:pPr lvl="1"/>
            <a:r>
              <a:rPr lang="en-IN" dirty="0"/>
              <a:t>Viral : Hog cholera</a:t>
            </a:r>
            <a:endParaRPr lang="en-IN" sz="2000" dirty="0"/>
          </a:p>
          <a:p>
            <a:pPr lvl="1"/>
            <a:r>
              <a:rPr lang="en-IN" dirty="0"/>
              <a:t>Chemicals : Arsenic, phosphorus, chloroform, cyanide</a:t>
            </a:r>
            <a:endParaRPr lang="en-IN" sz="2000" dirty="0"/>
          </a:p>
          <a:p>
            <a:pPr lvl="1"/>
            <a:r>
              <a:rPr lang="en-IN" dirty="0"/>
              <a:t>Enterotoxins : Sheep &amp; calves – Clostridium </a:t>
            </a:r>
            <a:r>
              <a:rPr lang="en-IN" dirty="0" err="1"/>
              <a:t>welchii</a:t>
            </a:r>
            <a:r>
              <a:rPr lang="en-IN" dirty="0"/>
              <a:t> - ASPHYXIA</a:t>
            </a:r>
            <a:endParaRPr lang="en-IN" sz="2000" dirty="0"/>
          </a:p>
          <a:p>
            <a:pPr lvl="0"/>
            <a:r>
              <a:rPr lang="en-IN" dirty="0"/>
              <a:t>Increased blood pressure</a:t>
            </a:r>
            <a:endParaRPr lang="en-IN" sz="2400" dirty="0"/>
          </a:p>
          <a:p>
            <a:pPr lvl="1"/>
            <a:r>
              <a:rPr lang="en-IN" dirty="0"/>
              <a:t>Excessive exercise → increased blood pressure → Rupture of blood vessel - Seen in race horses</a:t>
            </a:r>
            <a:endParaRPr lang="en-IN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504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Conditions affecting blood constituents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IN" dirty="0" err="1">
                <a:solidFill>
                  <a:srgbClr val="7030A0"/>
                </a:solidFill>
              </a:rPr>
              <a:t>Haemophillia</a:t>
            </a:r>
            <a:r>
              <a:rPr lang="en-IN" dirty="0"/>
              <a:t>: Hereditary sex linked disease; Delayed clotting</a:t>
            </a:r>
            <a:endParaRPr lang="en-IN" sz="2400" dirty="0"/>
          </a:p>
          <a:p>
            <a:pPr lvl="0"/>
            <a:r>
              <a:rPr lang="en-IN" dirty="0">
                <a:solidFill>
                  <a:schemeClr val="accent1"/>
                </a:solidFill>
              </a:rPr>
              <a:t>Thrombocytopenic purpura</a:t>
            </a:r>
            <a:r>
              <a:rPr lang="en-IN" dirty="0"/>
              <a:t>: Decrease in platelets seen in toxaemias</a:t>
            </a:r>
            <a:endParaRPr lang="en-IN" sz="2400" dirty="0"/>
          </a:p>
          <a:p>
            <a:pPr lvl="0"/>
            <a:r>
              <a:rPr lang="en-IN" dirty="0" err="1">
                <a:solidFill>
                  <a:schemeClr val="accent4"/>
                </a:solidFill>
              </a:rPr>
              <a:t>Nutition</a:t>
            </a:r>
            <a:endParaRPr lang="en-IN" sz="2400" dirty="0">
              <a:solidFill>
                <a:schemeClr val="accent4"/>
              </a:solidFill>
            </a:endParaRPr>
          </a:p>
          <a:p>
            <a:pPr lvl="1"/>
            <a:r>
              <a:rPr lang="en-IN" dirty="0"/>
              <a:t>Deficiency of vitamin K</a:t>
            </a:r>
            <a:endParaRPr lang="en-IN" sz="2000" dirty="0"/>
          </a:p>
          <a:p>
            <a:pPr lvl="2"/>
            <a:r>
              <a:rPr lang="en-IN" dirty="0"/>
              <a:t>Vitamin K which is required for prothrombin  formation and in its absence clotting will not take place.</a:t>
            </a:r>
            <a:endParaRPr lang="en-IN" sz="1800" dirty="0"/>
          </a:p>
          <a:p>
            <a:pPr lvl="2"/>
            <a:r>
              <a:rPr lang="en-IN" dirty="0"/>
              <a:t>Increased use of sulpha drugs may not permit intestinal </a:t>
            </a:r>
            <a:r>
              <a:rPr lang="en-IN" dirty="0" err="1"/>
              <a:t>microflara</a:t>
            </a:r>
            <a:r>
              <a:rPr lang="en-IN" dirty="0"/>
              <a:t> to synthesis vitamin K</a:t>
            </a:r>
            <a:endParaRPr lang="en-IN" sz="1800" dirty="0"/>
          </a:p>
          <a:p>
            <a:pPr lvl="1"/>
            <a:r>
              <a:rPr lang="en-IN" dirty="0"/>
              <a:t>Deficiency of vitamin C</a:t>
            </a:r>
            <a:endParaRPr lang="en-IN" sz="2000" dirty="0"/>
          </a:p>
          <a:p>
            <a:pPr lvl="2"/>
            <a:r>
              <a:rPr lang="en-IN" dirty="0"/>
              <a:t>Vitamin C  is required for formation of ground substance. </a:t>
            </a:r>
            <a:r>
              <a:rPr lang="en-IN" dirty="0" err="1"/>
              <a:t>Invitamin</a:t>
            </a:r>
            <a:r>
              <a:rPr lang="en-IN" dirty="0"/>
              <a:t> C </a:t>
            </a:r>
            <a:r>
              <a:rPr lang="en-IN" dirty="0" err="1"/>
              <a:t>defeciency</a:t>
            </a:r>
            <a:r>
              <a:rPr lang="en-IN" dirty="0"/>
              <a:t> capillary endothelium becomes more fragile leading to haemorrhage</a:t>
            </a:r>
            <a:endParaRPr lang="en-IN" sz="1800" dirty="0"/>
          </a:p>
          <a:p>
            <a:pPr lvl="0"/>
            <a:r>
              <a:rPr lang="en-IN" dirty="0" smtClean="0">
                <a:solidFill>
                  <a:schemeClr val="accent6"/>
                </a:solidFill>
              </a:rPr>
              <a:t>Plant </a:t>
            </a:r>
            <a:r>
              <a:rPr lang="en-IN" dirty="0">
                <a:solidFill>
                  <a:schemeClr val="accent6"/>
                </a:solidFill>
              </a:rPr>
              <a:t>toxins</a:t>
            </a:r>
            <a:endParaRPr lang="en-IN" sz="2400" dirty="0">
              <a:solidFill>
                <a:schemeClr val="accent6"/>
              </a:solidFill>
            </a:endParaRPr>
          </a:p>
          <a:p>
            <a:pPr lvl="1"/>
            <a:r>
              <a:rPr lang="en-IN" dirty="0" err="1"/>
              <a:t>Brakern</a:t>
            </a:r>
            <a:r>
              <a:rPr lang="en-IN" dirty="0"/>
              <a:t> fern and sweet clover poisoning prevent prothrombin formation</a:t>
            </a:r>
            <a:endParaRPr lang="en-IN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7337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317</Words>
  <Application>Microsoft Office PowerPoint</Application>
  <PresentationFormat>Widescreen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         Hemodynamic Disorder</vt:lpstr>
      <vt:lpstr>Haemorrhage</vt:lpstr>
      <vt:lpstr>Site of haemorrhage </vt:lpstr>
      <vt:lpstr>Size of haemorrhage </vt:lpstr>
      <vt:lpstr>Site of haemorrhage</vt:lpstr>
      <vt:lpstr>Source of haemorrhage </vt:lpstr>
      <vt:lpstr>Causes </vt:lpstr>
      <vt:lpstr>Conditions affecting blood vessels </vt:lpstr>
      <vt:lpstr>Conditions affecting blood constituents </vt:lpstr>
      <vt:lpstr>Microscopically appearance </vt:lpstr>
      <vt:lpstr>Fate of haemorrhage </vt:lpstr>
      <vt:lpstr>OEDEMA</vt:lpstr>
      <vt:lpstr>Terms used to describe oedema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Haemorrhage</dc:title>
  <dc:creator>Windows User</dc:creator>
  <cp:lastModifiedBy>Windows User</cp:lastModifiedBy>
  <cp:revision>12</cp:revision>
  <dcterms:created xsi:type="dcterms:W3CDTF">2020-10-14T04:19:12Z</dcterms:created>
  <dcterms:modified xsi:type="dcterms:W3CDTF">2020-10-15T04:20:03Z</dcterms:modified>
</cp:coreProperties>
</file>