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7" r:id="rId2"/>
    <p:sldId id="402" r:id="rId3"/>
    <p:sldId id="403" r:id="rId4"/>
    <p:sldId id="40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20-10-2020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Pankaj</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295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52400"/>
            <a:ext cx="8243887" cy="735012"/>
          </a:xfrm>
        </p:spPr>
        <p:txBody>
          <a:bodyPr/>
          <a:lstStyle/>
          <a:p>
            <a:pPr>
              <a:defRPr/>
            </a:pPr>
            <a:r>
              <a:rPr lang="en-US" sz="3200" b="1" dirty="0">
                <a:solidFill>
                  <a:srgbClr val="CC0099"/>
                </a:solidFill>
              </a:rPr>
              <a:t>MAN ANIMAL RELATIONSHIP</a:t>
            </a:r>
          </a:p>
        </p:txBody>
      </p:sp>
      <p:sp>
        <p:nvSpPr>
          <p:cNvPr id="23555" name="Content Placeholder 2"/>
          <p:cNvSpPr>
            <a:spLocks noGrp="1"/>
          </p:cNvSpPr>
          <p:nvPr>
            <p:ph idx="1"/>
          </p:nvPr>
        </p:nvSpPr>
        <p:spPr>
          <a:xfrm>
            <a:off x="457200" y="1447800"/>
            <a:ext cx="8229600" cy="5486400"/>
          </a:xfrm>
        </p:spPr>
        <p:txBody>
          <a:bodyPr>
            <a:noAutofit/>
          </a:bodyPr>
          <a:lstStyle/>
          <a:p>
            <a:pPr algn="just">
              <a:lnSpc>
                <a:spcPct val="150000"/>
              </a:lnSpc>
              <a:buBlip>
                <a:blip r:embed="rId2"/>
              </a:buBlip>
            </a:pPr>
            <a:r>
              <a:rPr lang="en-IN" sz="2200" dirty="0" smtClean="0">
                <a:solidFill>
                  <a:srgbClr val="FF0000"/>
                </a:solidFill>
                <a:latin typeface="Times New Roman" pitchFamily="18" charset="0"/>
                <a:cs typeface="Times New Roman" pitchFamily="18" charset="0"/>
              </a:rPr>
              <a:t>Domestication</a:t>
            </a:r>
            <a:r>
              <a:rPr lang="en-IN" sz="2200" dirty="0" smtClean="0">
                <a:solidFill>
                  <a:srgbClr val="0000FF"/>
                </a:solidFill>
                <a:latin typeface="Times New Roman" pitchFamily="18" charset="0"/>
                <a:cs typeface="Times New Roman" pitchFamily="18" charset="0"/>
              </a:rPr>
              <a:t> </a:t>
            </a:r>
            <a:r>
              <a:rPr lang="en-IN" sz="2200" dirty="0">
                <a:solidFill>
                  <a:srgbClr val="0000FF"/>
                </a:solidFill>
                <a:latin typeface="Times New Roman" pitchFamily="18" charset="0"/>
                <a:cs typeface="Times New Roman" pitchFamily="18" charset="0"/>
              </a:rPr>
              <a:t>of plants and animals </a:t>
            </a:r>
            <a:r>
              <a:rPr lang="en-IN" sz="2200" dirty="0">
                <a:solidFill>
                  <a:srgbClr val="FF0000"/>
                </a:solidFill>
                <a:latin typeface="Times New Roman" pitchFamily="18" charset="0"/>
                <a:cs typeface="Times New Roman" pitchFamily="18" charset="0"/>
              </a:rPr>
              <a:t>altered the occupation </a:t>
            </a:r>
            <a:r>
              <a:rPr lang="en-IN" sz="2200" dirty="0">
                <a:solidFill>
                  <a:srgbClr val="0000FF"/>
                </a:solidFill>
                <a:latin typeface="Times New Roman" pitchFamily="18" charset="0"/>
                <a:cs typeface="Times New Roman" pitchFamily="18" charset="0"/>
              </a:rPr>
              <a:t>of the early humans from hunting and gathering to alert hunting, herding and advanced agriculture. </a:t>
            </a:r>
            <a:endParaRPr lang="en-IN" sz="2200" dirty="0" smtClean="0">
              <a:solidFill>
                <a:srgbClr val="0000FF"/>
              </a:solidFill>
              <a:latin typeface="Times New Roman" pitchFamily="18" charset="0"/>
              <a:cs typeface="Times New Roman" pitchFamily="18" charset="0"/>
            </a:endParaRPr>
          </a:p>
          <a:p>
            <a:pPr algn="just">
              <a:lnSpc>
                <a:spcPct val="150000"/>
              </a:lnSpc>
              <a:buBlip>
                <a:blip r:embed="rId2"/>
              </a:buBlip>
            </a:pPr>
            <a:r>
              <a:rPr lang="en-IN" sz="2200" dirty="0" smtClean="0">
                <a:solidFill>
                  <a:srgbClr val="0000FF"/>
                </a:solidFill>
                <a:latin typeface="Times New Roman" pitchFamily="18" charset="0"/>
                <a:cs typeface="Times New Roman" pitchFamily="18" charset="0"/>
              </a:rPr>
              <a:t>The </a:t>
            </a:r>
            <a:r>
              <a:rPr lang="en-IN" sz="2200" dirty="0">
                <a:solidFill>
                  <a:srgbClr val="0000FF"/>
                </a:solidFill>
                <a:latin typeface="Times New Roman" pitchFamily="18" charset="0"/>
                <a:cs typeface="Times New Roman" pitchFamily="18" charset="0"/>
              </a:rPr>
              <a:t>domestication of livestock, mainly pigs, cows, sheep, horses, and goats is considered to have occurred between </a:t>
            </a:r>
            <a:r>
              <a:rPr lang="en-IN" sz="2200" dirty="0">
                <a:solidFill>
                  <a:srgbClr val="FF0000"/>
                </a:solidFill>
                <a:latin typeface="Times New Roman" pitchFamily="18" charset="0"/>
                <a:cs typeface="Times New Roman" pitchFamily="18" charset="0"/>
              </a:rPr>
              <a:t>9,000 and 5,000 </a:t>
            </a:r>
            <a:r>
              <a:rPr lang="en-IN" sz="2200" dirty="0">
                <a:solidFill>
                  <a:srgbClr val="0000FF"/>
                </a:solidFill>
                <a:latin typeface="Times New Roman" pitchFamily="18" charset="0"/>
                <a:cs typeface="Times New Roman" pitchFamily="18" charset="0"/>
              </a:rPr>
              <a:t>BC as agriculture became more of an issue in human societies. </a:t>
            </a:r>
            <a:endParaRPr lang="en-IN" sz="2200" dirty="0" smtClean="0">
              <a:solidFill>
                <a:srgbClr val="0000FF"/>
              </a:solidFill>
              <a:latin typeface="Times New Roman" pitchFamily="18" charset="0"/>
              <a:cs typeface="Times New Roman" pitchFamily="18" charset="0"/>
            </a:endParaRPr>
          </a:p>
          <a:p>
            <a:pPr algn="just">
              <a:lnSpc>
                <a:spcPct val="150000"/>
              </a:lnSpc>
              <a:buBlip>
                <a:blip r:embed="rId2"/>
              </a:buBlip>
            </a:pPr>
            <a:r>
              <a:rPr lang="en-IN" sz="2200" dirty="0" smtClean="0">
                <a:solidFill>
                  <a:srgbClr val="FF0000"/>
                </a:solidFill>
                <a:latin typeface="Times New Roman" pitchFamily="18" charset="0"/>
                <a:cs typeface="Times New Roman" pitchFamily="18" charset="0"/>
              </a:rPr>
              <a:t>The </a:t>
            </a:r>
            <a:r>
              <a:rPr lang="en-IN" sz="2200" dirty="0">
                <a:solidFill>
                  <a:srgbClr val="FF0000"/>
                </a:solidFill>
                <a:latin typeface="Times New Roman" pitchFamily="18" charset="0"/>
                <a:cs typeface="Times New Roman" pitchFamily="18" charset="0"/>
              </a:rPr>
              <a:t>dog </a:t>
            </a:r>
            <a:r>
              <a:rPr lang="en-IN" sz="2200" dirty="0">
                <a:solidFill>
                  <a:srgbClr val="0000FF"/>
                </a:solidFill>
                <a:latin typeface="Times New Roman" pitchFamily="18" charset="0"/>
                <a:cs typeface="Times New Roman" pitchFamily="18" charset="0"/>
              </a:rPr>
              <a:t>is thought to have been the </a:t>
            </a:r>
            <a:r>
              <a:rPr lang="en-IN" sz="2200" dirty="0">
                <a:solidFill>
                  <a:srgbClr val="FF0000"/>
                </a:solidFill>
                <a:latin typeface="Times New Roman" pitchFamily="18" charset="0"/>
                <a:cs typeface="Times New Roman" pitchFamily="18" charset="0"/>
              </a:rPr>
              <a:t>first animal</a:t>
            </a:r>
            <a:r>
              <a:rPr lang="en-IN" sz="2200" dirty="0">
                <a:solidFill>
                  <a:srgbClr val="0000FF"/>
                </a:solidFill>
                <a:latin typeface="Times New Roman" pitchFamily="18" charset="0"/>
                <a:cs typeface="Times New Roman" pitchFamily="18" charset="0"/>
              </a:rPr>
              <a:t> to be domesticated by humans, sometime around 13,000–10,000 BC, from its wolf-like ancestor </a:t>
            </a:r>
            <a:r>
              <a:rPr lang="en-IN" sz="2200" dirty="0" err="1">
                <a:solidFill>
                  <a:srgbClr val="0000FF"/>
                </a:solidFill>
                <a:latin typeface="Times New Roman" pitchFamily="18" charset="0"/>
                <a:cs typeface="Times New Roman" pitchFamily="18" charset="0"/>
              </a:rPr>
              <a:t>Canis</a:t>
            </a:r>
            <a:r>
              <a:rPr lang="en-IN" sz="2200" dirty="0">
                <a:solidFill>
                  <a:srgbClr val="0000FF"/>
                </a:solidFill>
                <a:latin typeface="Times New Roman" pitchFamily="18" charset="0"/>
                <a:cs typeface="Times New Roman" pitchFamily="18" charset="0"/>
              </a:rPr>
              <a:t> </a:t>
            </a:r>
            <a:r>
              <a:rPr lang="en-IN" sz="2200" i="1" dirty="0">
                <a:solidFill>
                  <a:srgbClr val="0000FF"/>
                </a:solidFill>
                <a:latin typeface="Times New Roman" pitchFamily="18" charset="0"/>
                <a:cs typeface="Times New Roman" pitchFamily="18" charset="0"/>
              </a:rPr>
              <a:t>lupus</a:t>
            </a:r>
            <a:r>
              <a:rPr lang="en-IN" sz="2200" dirty="0">
                <a:solidFill>
                  <a:srgbClr val="0000FF"/>
                </a:solidFill>
                <a:latin typeface="Times New Roman" pitchFamily="18" charset="0"/>
                <a:cs typeface="Times New Roman" pitchFamily="18" charset="0"/>
              </a:rPr>
              <a:t>. </a:t>
            </a:r>
          </a:p>
        </p:txBody>
      </p:sp>
    </p:spTree>
    <p:extLst>
      <p:ext uri="{BB962C8B-B14F-4D97-AF65-F5344CB8AC3E}">
        <p14:creationId xmlns:p14="http://schemas.microsoft.com/office/powerpoint/2010/main" val="1589856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04800" y="152400"/>
            <a:ext cx="8382000" cy="6705600"/>
          </a:xfrm>
        </p:spPr>
        <p:txBody>
          <a:bodyPr>
            <a:noAutofit/>
          </a:bodyPr>
          <a:lstStyle/>
          <a:p>
            <a:pPr marL="0" indent="0" algn="just">
              <a:buNone/>
            </a:pPr>
            <a:r>
              <a:rPr lang="en-US" sz="2200" b="1" dirty="0">
                <a:solidFill>
                  <a:srgbClr val="C00000"/>
                </a:solidFill>
                <a:latin typeface="Times New Roman" pitchFamily="18" charset="0"/>
                <a:cs typeface="Times New Roman" pitchFamily="18" charset="0"/>
              </a:rPr>
              <a:t>Animals affect everyone's life ranging from companionship to food source. </a:t>
            </a:r>
            <a:endParaRPr lang="en-US" sz="2200" b="1" dirty="0" smtClean="0">
              <a:solidFill>
                <a:srgbClr val="C00000"/>
              </a:solidFill>
              <a:latin typeface="Times New Roman" pitchFamily="18" charset="0"/>
              <a:cs typeface="Times New Roman" pitchFamily="18" charset="0"/>
            </a:endParaRPr>
          </a:p>
          <a:p>
            <a:pPr marL="0" indent="0" algn="just">
              <a:buNone/>
            </a:pPr>
            <a:endParaRPr lang="en-IN" sz="2200" b="1" dirty="0">
              <a:solidFill>
                <a:srgbClr val="C00000"/>
              </a:solidFill>
              <a:latin typeface="Times New Roman" pitchFamily="18" charset="0"/>
              <a:cs typeface="Times New Roman" pitchFamily="18" charset="0"/>
            </a:endParaRPr>
          </a:p>
          <a:p>
            <a:pPr lvl="0" algn="just">
              <a:lnSpc>
                <a:spcPct val="150000"/>
              </a:lnSpc>
            </a:pPr>
            <a:r>
              <a:rPr lang="en-US" sz="2200" b="1" dirty="0">
                <a:solidFill>
                  <a:srgbClr val="FF0000"/>
                </a:solidFill>
                <a:latin typeface="Times New Roman" pitchFamily="18" charset="0"/>
                <a:cs typeface="Times New Roman" pitchFamily="18" charset="0"/>
              </a:rPr>
              <a:t>Companionship</a:t>
            </a: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Pets impact human lives on a face-to-face basis by being our companions, whether it's a cat or a dog or a guinea pig. </a:t>
            </a:r>
            <a:endParaRPr lang="en-IN" sz="2200" dirty="0">
              <a:latin typeface="Times New Roman" pitchFamily="18" charset="0"/>
              <a:cs typeface="Times New Roman" pitchFamily="18" charset="0"/>
            </a:endParaRPr>
          </a:p>
          <a:p>
            <a:pPr lvl="0" algn="just">
              <a:lnSpc>
                <a:spcPct val="150000"/>
              </a:lnSpc>
            </a:pPr>
            <a:r>
              <a:rPr lang="en-US" sz="2200" b="1" dirty="0">
                <a:solidFill>
                  <a:srgbClr val="FF0000"/>
                </a:solidFill>
                <a:latin typeface="Times New Roman" pitchFamily="18" charset="0"/>
                <a:cs typeface="Times New Roman" pitchFamily="18" charset="0"/>
              </a:rPr>
              <a:t>Rehabilitation</a:t>
            </a: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Pet animals are often used for rehabilitation. Certain dogs, with special certification, are allowed to visit the residents in nursing homes and similar living arrangements. </a:t>
            </a:r>
            <a:endParaRPr lang="en-US" sz="2200" dirty="0" smtClean="0">
              <a:latin typeface="Times New Roman" pitchFamily="18" charset="0"/>
              <a:cs typeface="Times New Roman" pitchFamily="18" charset="0"/>
            </a:endParaRPr>
          </a:p>
          <a:p>
            <a:pPr lvl="0" algn="just">
              <a:lnSpc>
                <a:spcPct val="150000"/>
              </a:lnSpc>
            </a:pPr>
            <a:r>
              <a:rPr lang="en-US" sz="2200" b="1" dirty="0" smtClean="0">
                <a:solidFill>
                  <a:srgbClr val="FF0000"/>
                </a:solidFill>
                <a:latin typeface="Times New Roman" pitchFamily="18" charset="0"/>
                <a:cs typeface="Times New Roman" pitchFamily="18" charset="0"/>
              </a:rPr>
              <a:t>Caretaking </a:t>
            </a:r>
            <a:r>
              <a:rPr lang="en-US" sz="2200" b="1" dirty="0">
                <a:solidFill>
                  <a:srgbClr val="FF0000"/>
                </a:solidFill>
                <a:latin typeface="Times New Roman" pitchFamily="18" charset="0"/>
                <a:cs typeface="Times New Roman" pitchFamily="18" charset="0"/>
              </a:rPr>
              <a:t>Skills</a:t>
            </a: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Having a pet is a great way to teach a child caretaking skills. A pet must be fed and watered daily, on some days given a bath, and trained. Having a child take charge of some or all of these tasks instills a sense of compassion along with responsibility</a:t>
            </a:r>
            <a:r>
              <a:rPr lang="en-US"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326664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04800" y="685800"/>
            <a:ext cx="8229600" cy="4953000"/>
          </a:xfrm>
          <a:prstGeom prst="rect">
            <a:avLst/>
          </a:prstGeom>
          <a:noFill/>
          <a:ln w="9525">
            <a:noFill/>
            <a:miter lim="800000"/>
            <a:headEnd/>
            <a:tailEnd/>
          </a:ln>
        </p:spPr>
        <p:txBody>
          <a:bodyPr/>
          <a:lstStyle/>
          <a:p>
            <a:pPr lvl="0" algn="just">
              <a:lnSpc>
                <a:spcPct val="150000"/>
              </a:lnSpc>
            </a:pPr>
            <a:r>
              <a:rPr lang="en-US" sz="2400" b="1" dirty="0">
                <a:solidFill>
                  <a:srgbClr val="FF0000"/>
                </a:solidFill>
                <a:latin typeface="Times New Roman" pitchFamily="18" charset="0"/>
                <a:cs typeface="Times New Roman" pitchFamily="18" charset="0"/>
              </a:rPr>
              <a:t>Working Animals</a:t>
            </a:r>
            <a:r>
              <a:rPr lang="en-US" sz="2400" dirty="0">
                <a:latin typeface="Times New Roman" pitchFamily="18" charset="0"/>
                <a:cs typeface="Times New Roman" pitchFamily="18" charset="0"/>
              </a:rPr>
              <a:t>: Animals have helped throughout history by working for humans. Horses and oxen have pulled plows for farming, and carriages and covered wagons for traveling. Dogs are also used by the police for many activities.</a:t>
            </a:r>
            <a:endParaRPr lang="en-IN" sz="2400" dirty="0">
              <a:latin typeface="Times New Roman" pitchFamily="18" charset="0"/>
              <a:cs typeface="Times New Roman" pitchFamily="18" charset="0"/>
            </a:endParaRPr>
          </a:p>
          <a:p>
            <a:pPr lvl="0" algn="just">
              <a:lnSpc>
                <a:spcPct val="150000"/>
              </a:lnSpc>
            </a:pPr>
            <a:r>
              <a:rPr lang="en-US" sz="2400" b="1" dirty="0">
                <a:solidFill>
                  <a:srgbClr val="FF0000"/>
                </a:solidFill>
                <a:latin typeface="Times New Roman" pitchFamily="18" charset="0"/>
                <a:cs typeface="Times New Roman" pitchFamily="18" charset="0"/>
              </a:rPr>
              <a:t>Livelihood</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Many farmers use animals for their livelihood. Farmers raise cattle, lamb, sheep, goats and other animals simply to make a living. </a:t>
            </a:r>
            <a:endParaRPr lang="en-IN" sz="2400" dirty="0">
              <a:latin typeface="Times New Roman" pitchFamily="18" charset="0"/>
              <a:cs typeface="Times New Roman" pitchFamily="18" charset="0"/>
            </a:endParaRPr>
          </a:p>
          <a:p>
            <a:pPr lvl="0" algn="just">
              <a:lnSpc>
                <a:spcPct val="150000"/>
              </a:lnSpc>
            </a:pPr>
            <a:r>
              <a:rPr lang="en-US" sz="2400" b="1" dirty="0">
                <a:solidFill>
                  <a:srgbClr val="FF0000"/>
                </a:solidFill>
                <a:latin typeface="Times New Roman" pitchFamily="18" charset="0"/>
                <a:cs typeface="Times New Roman" pitchFamily="18" charset="0"/>
              </a:rPr>
              <a:t>Food</a:t>
            </a:r>
            <a:r>
              <a:rPr lang="en-US" sz="2400" dirty="0">
                <a:latin typeface="Times New Roman" pitchFamily="18" charset="0"/>
                <a:cs typeface="Times New Roman" pitchFamily="18" charset="0"/>
              </a:rPr>
              <a:t>: Animals raised on farms are often our food sources. </a:t>
            </a:r>
            <a:endParaRPr lang="en-IN" sz="2400" dirty="0">
              <a:latin typeface="Times New Roman" pitchFamily="18" charset="0"/>
              <a:cs typeface="Times New Roman" pitchFamily="18" charset="0"/>
            </a:endParaRPr>
          </a:p>
          <a:p>
            <a:pPr lvl="0" algn="just">
              <a:lnSpc>
                <a:spcPct val="150000"/>
              </a:lnSpc>
            </a:pPr>
            <a:r>
              <a:rPr lang="en-US" sz="2400" b="1" dirty="0">
                <a:solidFill>
                  <a:srgbClr val="FF0000"/>
                </a:solidFill>
                <a:latin typeface="Times New Roman" pitchFamily="18" charset="0"/>
                <a:cs typeface="Times New Roman" pitchFamily="18" charset="0"/>
              </a:rPr>
              <a:t>Sport &amp; Leisure</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Animals are often used in sport and leisure activities.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7089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5873</TotalTime>
  <Words>337</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MAN ANIMAL RELATIONSHIP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285</cp:revision>
  <dcterms:created xsi:type="dcterms:W3CDTF">2020-01-10T02:05:01Z</dcterms:created>
  <dcterms:modified xsi:type="dcterms:W3CDTF">2020-10-20T04:11:57Z</dcterms:modified>
</cp:coreProperties>
</file>