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Layouts/slideLayout1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3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1" r:id="rId16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32767"/>
    </p:ext>
    <p:ext uri="{FD5EFAAD-0ECE-453E-9831-46B23BE46B34}">
      <p15:chartTrackingRefBased xmlns:p15="http://schemas.microsoft.com/office/powerpoint/2012/main" xmlns="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showOutlineIcons="0" horzBarState="maximized">
    <p:restoredLeft sz="14995" autoAdjust="0"/>
    <p:restoredTop sz="94660"/>
  </p:normalViewPr>
  <p:slideViewPr>
    <p:cSldViewPr snapToGrid="0">
      <p:cViewPr varScale="1">
        <p:scale>
          <a:sx n="116" d="100"/>
          <a:sy n="116" d="100"/>
        </p:scale>
        <p:origin x="-390" y="-114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95269" y="1122363"/>
            <a:ext cx="9001462" cy="2387600"/>
          </a:xfrm>
        </p:spPr>
        <p:txBody>
          <a:bodyPr anchor="b">
            <a:normAutofit/>
          </a:bodyPr>
          <a:lstStyle>
            <a:lvl1pPr algn="ctr">
              <a:defRPr sz="48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95269" y="3602038"/>
            <a:ext cx="9001462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8DF57E-71D8-4A1F-8ED5-38B4C889B05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4C903B-CB35-4411-9310-E09FEC5460F3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190791251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8DF57E-71D8-4A1F-8ED5-38B4C889B05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4C903B-CB35-4411-9310-E09FEC5460F3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178904780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29244" y="657226"/>
            <a:ext cx="9733512" cy="2852737"/>
          </a:xfrm>
        </p:spPr>
        <p:txBody>
          <a:bodyPr anchor="b">
            <a:normAutofit/>
          </a:bodyPr>
          <a:lstStyle>
            <a:lvl1pPr>
              <a:defRPr sz="3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29244" y="3602038"/>
            <a:ext cx="9733512" cy="1500187"/>
          </a:xfrm>
        </p:spPr>
        <p:txBody>
          <a:bodyPr/>
          <a:lstStyle>
            <a:lvl1pPr marL="0" indent="0" algn="ctr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8DF57E-71D8-4A1F-8ED5-38B4C889B05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4C903B-CB35-4411-9310-E09FEC5460F3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3448163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3795" y="609600"/>
            <a:ext cx="10353761" cy="1326321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913795" y="2088319"/>
            <a:ext cx="5106004" cy="3702881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3403" y="2088319"/>
            <a:ext cx="5094154" cy="3702881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8DF57E-71D8-4A1F-8ED5-38B4C889B05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4C903B-CB35-4411-9310-E09FEC5460F3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255484326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3795" y="609600"/>
            <a:ext cx="10353761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1804" y="2088320"/>
            <a:ext cx="4879199" cy="823912"/>
          </a:xfrm>
        </p:spPr>
        <p:txBody>
          <a:bodyPr anchor="b"/>
          <a:lstStyle>
            <a:lvl1pPr marL="0" indent="0">
              <a:lnSpc>
                <a:spcPct val="100000"/>
              </a:lnSpc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913795" y="2912232"/>
            <a:ext cx="5107208" cy="287896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402003" y="2088320"/>
            <a:ext cx="4865554" cy="823912"/>
          </a:xfrm>
        </p:spPr>
        <p:txBody>
          <a:bodyPr anchor="b"/>
          <a:lstStyle>
            <a:lvl1pPr marL="0" indent="0">
              <a:lnSpc>
                <a:spcPct val="100000"/>
              </a:lnSpc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912232"/>
            <a:ext cx="5095357" cy="287896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8DF57E-71D8-4A1F-8ED5-38B4C889B05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4C903B-CB35-4411-9310-E09FEC5460F3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289000879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8DF57E-71D8-4A1F-8ED5-38B4C889B05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4C903B-CB35-4411-9310-E09FEC5460F3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166521832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8DF57E-71D8-4A1F-8ED5-38B4C889B05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4C903B-CB35-4411-9310-E09FEC5460F3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95225770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7228" y="609600"/>
            <a:ext cx="3932237" cy="2362200"/>
          </a:xfrm>
        </p:spPr>
        <p:txBody>
          <a:bodyPr anchor="b">
            <a:normAutofit/>
          </a:bodyPr>
          <a:lstStyle>
            <a:lvl1pPr>
              <a:defRPr sz="28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078064" y="609600"/>
            <a:ext cx="6189492" cy="5181600"/>
          </a:xfrm>
        </p:spPr>
        <p:txBody>
          <a:bodyPr anchor="ctr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7228" y="2971800"/>
            <a:ext cx="3932237" cy="2819399"/>
          </a:xfrm>
        </p:spPr>
        <p:txBody>
          <a:bodyPr/>
          <a:lstStyle>
            <a:lvl1pPr marL="0" indent="0" algn="ctr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8DF57E-71D8-4A1F-8ED5-38B4C889B05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4C903B-CB35-4411-9310-E09FEC5460F3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343271933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7227" y="609600"/>
            <a:ext cx="5929773" cy="2362200"/>
          </a:xfrm>
        </p:spPr>
        <p:txBody>
          <a:bodyPr anchor="b">
            <a:normAutofit/>
          </a:bodyPr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7424804" y="758881"/>
            <a:ext cx="3255356" cy="4883038"/>
          </a:xfrm>
          <a:noFill/>
          <a:ln w="190500" cap="sq">
            <a:solidFill>
              <a:srgbClr val="FFFFFF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  <p:txBody>
          <a:bodyPr anchor="t"/>
          <a:lstStyle>
            <a:lvl1pPr marL="0" indent="0" algn="ctr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3794" y="2971800"/>
            <a:ext cx="5934950" cy="2819400"/>
          </a:xfrm>
        </p:spPr>
        <p:txBody>
          <a:bodyPr>
            <a:normAutofit/>
          </a:bodyPr>
          <a:lstStyle>
            <a:lvl1pPr marL="0" indent="0" algn="ctr">
              <a:buNone/>
              <a:defRPr sz="1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8DF57E-71D8-4A1F-8ED5-38B4C889B05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4C903B-CB35-4411-9310-E09FEC5460F3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128236175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c 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3806" y="4289372"/>
            <a:ext cx="10367564" cy="819355"/>
          </a:xfrm>
        </p:spPr>
        <p:txBody>
          <a:bodyPr anchor="b">
            <a:normAutofit/>
          </a:bodyPr>
          <a:lstStyle>
            <a:lvl1pPr>
              <a:defRPr sz="28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913806" y="621321"/>
            <a:ext cx="10367564" cy="3379735"/>
          </a:xfrm>
          <a:noFill/>
          <a:ln w="190500" cap="sq">
            <a:solidFill>
              <a:srgbClr val="FFFFFF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  <p:txBody>
          <a:bodyPr anchor="t"/>
          <a:lstStyle>
            <a:lvl1pPr marL="0" indent="0" algn="ctr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3795" y="5108728"/>
            <a:ext cx="10365998" cy="682472"/>
          </a:xfrm>
        </p:spPr>
        <p:txBody>
          <a:bodyPr>
            <a:normAutofit/>
          </a:bodyPr>
          <a:lstStyle>
            <a:lvl1pPr marL="0" indent="0" algn="ctr">
              <a:buNone/>
              <a:defRPr sz="1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8DF57E-71D8-4A1F-8ED5-38B4C889B05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4C903B-CB35-4411-9310-E09FEC5460F3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320450756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3795" y="609600"/>
            <a:ext cx="10353762" cy="3424859"/>
          </a:xfrm>
        </p:spPr>
        <p:txBody>
          <a:bodyPr anchor="ctr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3795" y="4204820"/>
            <a:ext cx="10353761" cy="1592186"/>
          </a:xfrm>
        </p:spPr>
        <p:txBody>
          <a:bodyPr anchor="ctr"/>
          <a:lstStyle>
            <a:lvl1pPr marL="0" indent="0" algn="ctr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8DF57E-71D8-4A1F-8ED5-38B4C889B05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4C903B-CB35-4411-9310-E09FEC5460F3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53066227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46212" y="609600"/>
            <a:ext cx="9302752" cy="2992904"/>
          </a:xfrm>
        </p:spPr>
        <p:txBody>
          <a:bodyPr anchor="ctr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2" name="Text Placeholder 3"/>
          <p:cNvSpPr>
            <a:spLocks noGrp="1"/>
          </p:cNvSpPr>
          <p:nvPr>
            <p:ph type="body" sz="half" idx="13"/>
          </p:nvPr>
        </p:nvSpPr>
        <p:spPr>
          <a:xfrm>
            <a:off x="1720644" y="3610032"/>
            <a:ext cx="8752299" cy="426812"/>
          </a:xfrm>
        </p:spPr>
        <p:txBody>
          <a:bodyPr anchor="t">
            <a:normAutofit/>
          </a:bodyPr>
          <a:lstStyle>
            <a:lvl1pPr marL="0" indent="0" algn="r">
              <a:buNone/>
              <a:defRPr sz="14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3794" y="4204821"/>
            <a:ext cx="10353762" cy="1586380"/>
          </a:xfrm>
        </p:spPr>
        <p:txBody>
          <a:bodyPr anchor="ctr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8DF57E-71D8-4A1F-8ED5-38B4C889B05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4C903B-CB35-4411-9310-E09FEC5460F3}" type="slidenum">
              <a:rPr lang="en-IN" smtClean="0"/>
              <a:pPr/>
              <a:t>‹#›</a:t>
            </a:fld>
            <a:endParaRPr lang="en-IN"/>
          </a:p>
        </p:txBody>
      </p:sp>
      <p:sp>
        <p:nvSpPr>
          <p:cNvPr id="11" name="TextBox 10"/>
          <p:cNvSpPr txBox="1"/>
          <p:nvPr/>
        </p:nvSpPr>
        <p:spPr>
          <a:xfrm>
            <a:off x="836612" y="735241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/>
            <a:r>
              <a:rPr lang="en-US" sz="8000" dirty="0">
                <a:solidFill>
                  <a:schemeClr val="tx1"/>
                </a:solidFill>
                <a:effectLst/>
              </a:rPr>
              <a:t>“</a:t>
            </a:r>
          </a:p>
        </p:txBody>
      </p:sp>
      <p:sp>
        <p:nvSpPr>
          <p:cNvPr id="13" name="TextBox 12"/>
          <p:cNvSpPr txBox="1"/>
          <p:nvPr/>
        </p:nvSpPr>
        <p:spPr>
          <a:xfrm>
            <a:off x="10657956" y="2972093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>
              <a:spcBef>
                <a:spcPct val="0"/>
              </a:spcBef>
              <a:buNone/>
              <a:defRPr sz="3200" b="0" cap="all">
                <a:ln w="3175" cmpd="sng">
                  <a:noFill/>
                </a:ln>
                <a:effectLst>
                  <a:glow rad="38100">
                    <a:schemeClr val="bg1">
                      <a:lumMod val="65000"/>
                      <a:lumOff val="35000"/>
                      <a:alpha val="40000"/>
                    </a:schemeClr>
                  </a:glow>
                  <a:outerShdw blurRad="28575" dist="38100" dir="1404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  <a:lvl2pPr>
              <a:defRPr>
                <a:solidFill>
                  <a:schemeClr val="tx2"/>
                </a:solidFill>
              </a:defRPr>
            </a:lvl2pPr>
            <a:lvl3pPr>
              <a:defRPr>
                <a:solidFill>
                  <a:schemeClr val="tx2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>
                <a:solidFill>
                  <a:schemeClr val="tx2"/>
                </a:solidFill>
              </a:defRPr>
            </a:lvl5pPr>
            <a:lvl6pPr>
              <a:defRPr>
                <a:solidFill>
                  <a:schemeClr val="tx2"/>
                </a:solidFill>
              </a:defRPr>
            </a:lvl6pPr>
            <a:lvl7pPr>
              <a:defRPr>
                <a:solidFill>
                  <a:schemeClr val="tx2"/>
                </a:solidFill>
              </a:defRPr>
            </a:lvl7pPr>
            <a:lvl8pPr>
              <a:defRPr>
                <a:solidFill>
                  <a:schemeClr val="tx2"/>
                </a:solidFill>
              </a:defRPr>
            </a:lvl8pPr>
            <a:lvl9pPr>
              <a:defRPr>
                <a:solidFill>
                  <a:schemeClr val="tx2"/>
                </a:solidFill>
              </a:defRPr>
            </a:lvl9pPr>
          </a:lstStyle>
          <a:p>
            <a:pPr lvl="0" algn="r"/>
            <a:r>
              <a:rPr lang="en-US" sz="8000" dirty="0">
                <a:solidFill>
                  <a:schemeClr val="tx1"/>
                </a:solidFill>
                <a:effectLst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xmlns="" val="1194479364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3806" y="2126942"/>
            <a:ext cx="10355327" cy="2511835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13794" y="4650556"/>
            <a:ext cx="10353763" cy="1140644"/>
          </a:xfrm>
        </p:spPr>
        <p:txBody>
          <a:bodyPr anchor="t"/>
          <a:lstStyle>
            <a:lvl1pPr marL="0" indent="0" algn="ctr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8DF57E-71D8-4A1F-8ED5-38B4C889B05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4C903B-CB35-4411-9310-E09FEC5460F3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16729943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Title 1"/>
          <p:cNvSpPr>
            <a:spLocks noGrp="1"/>
          </p:cNvSpPr>
          <p:nvPr>
            <p:ph type="title"/>
          </p:nvPr>
        </p:nvSpPr>
        <p:spPr>
          <a:xfrm>
            <a:off x="913794" y="609600"/>
            <a:ext cx="10353762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7" name="Text Placeholder 2"/>
          <p:cNvSpPr>
            <a:spLocks noGrp="1"/>
          </p:cNvSpPr>
          <p:nvPr>
            <p:ph type="body" idx="1"/>
          </p:nvPr>
        </p:nvSpPr>
        <p:spPr>
          <a:xfrm>
            <a:off x="913794" y="2088319"/>
            <a:ext cx="3298956" cy="823305"/>
          </a:xfrm>
        </p:spPr>
        <p:txBody>
          <a:bodyPr anchor="b">
            <a:noAutofit/>
          </a:bodyPr>
          <a:lstStyle>
            <a:lvl1pPr marL="0" indent="0" algn="ctr">
              <a:lnSpc>
                <a:spcPct val="100000"/>
              </a:lnSpc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8" name="Text Placeholder 3"/>
          <p:cNvSpPr>
            <a:spLocks noGrp="1"/>
          </p:cNvSpPr>
          <p:nvPr>
            <p:ph type="body" sz="half" idx="15"/>
          </p:nvPr>
        </p:nvSpPr>
        <p:spPr>
          <a:xfrm>
            <a:off x="913794" y="2911624"/>
            <a:ext cx="3298956" cy="2879576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9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444878" y="2088320"/>
            <a:ext cx="3298558" cy="823304"/>
          </a:xfrm>
        </p:spPr>
        <p:txBody>
          <a:bodyPr anchor="b">
            <a:noAutofit/>
          </a:bodyPr>
          <a:lstStyle>
            <a:lvl1pPr marL="0" indent="0" algn="ctr">
              <a:lnSpc>
                <a:spcPct val="100000"/>
              </a:lnSpc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16"/>
          </p:nvPr>
        </p:nvSpPr>
        <p:spPr>
          <a:xfrm>
            <a:off x="4444878" y="2911624"/>
            <a:ext cx="3299821" cy="2879576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1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973298" y="2088320"/>
            <a:ext cx="3291211" cy="823304"/>
          </a:xfrm>
        </p:spPr>
        <p:txBody>
          <a:bodyPr anchor="b">
            <a:noAutofit/>
          </a:bodyPr>
          <a:lstStyle>
            <a:lvl1pPr marL="0" indent="0" algn="ctr">
              <a:lnSpc>
                <a:spcPct val="100000"/>
              </a:lnSpc>
              <a:buNone/>
              <a:defRPr sz="24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2" name="Text Placeholder 3"/>
          <p:cNvSpPr>
            <a:spLocks noGrp="1"/>
          </p:cNvSpPr>
          <p:nvPr>
            <p:ph type="body" sz="half" idx="17"/>
          </p:nvPr>
        </p:nvSpPr>
        <p:spPr>
          <a:xfrm>
            <a:off x="7976346" y="2911624"/>
            <a:ext cx="3291211" cy="2879576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8DF57E-71D8-4A1F-8ED5-38B4C889B05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4C903B-CB35-4411-9310-E09FEC5460F3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2856043701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Picture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Title 1"/>
          <p:cNvSpPr>
            <a:spLocks noGrp="1"/>
          </p:cNvSpPr>
          <p:nvPr>
            <p:ph type="title"/>
          </p:nvPr>
        </p:nvSpPr>
        <p:spPr>
          <a:xfrm>
            <a:off x="913795" y="609600"/>
            <a:ext cx="10353762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9" name="Text Placeholder 2"/>
          <p:cNvSpPr>
            <a:spLocks noGrp="1"/>
          </p:cNvSpPr>
          <p:nvPr>
            <p:ph type="body" idx="1"/>
          </p:nvPr>
        </p:nvSpPr>
        <p:spPr>
          <a:xfrm>
            <a:off x="913795" y="4195899"/>
            <a:ext cx="3298955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100000"/>
              </a:lnSpc>
              <a:buNone/>
              <a:defRPr sz="20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0" name="Picture Placeholder 2"/>
          <p:cNvSpPr>
            <a:spLocks noGrp="1" noChangeAspect="1"/>
          </p:cNvSpPr>
          <p:nvPr>
            <p:ph type="pic" idx="15"/>
          </p:nvPr>
        </p:nvSpPr>
        <p:spPr>
          <a:xfrm>
            <a:off x="1092020" y="2298987"/>
            <a:ext cx="2940050" cy="1524000"/>
          </a:xfrm>
          <a:prstGeom prst="roundRect">
            <a:avLst>
              <a:gd name="adj" fmla="val 0"/>
            </a:avLst>
          </a:prstGeom>
          <a:noFill/>
          <a:ln w="146050" cap="sq">
            <a:solidFill>
              <a:srgbClr val="FFFFFF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1" name="Text Placeholder 3"/>
          <p:cNvSpPr>
            <a:spLocks noGrp="1"/>
          </p:cNvSpPr>
          <p:nvPr>
            <p:ph type="body" sz="half" idx="18"/>
          </p:nvPr>
        </p:nvSpPr>
        <p:spPr>
          <a:xfrm>
            <a:off x="913795" y="4772161"/>
            <a:ext cx="3298955" cy="1019038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2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442701" y="4195899"/>
            <a:ext cx="3298983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100000"/>
              </a:lnSpc>
              <a:buNone/>
              <a:defRPr sz="20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3" name="Picture Placeholder 2"/>
          <p:cNvSpPr>
            <a:spLocks noGrp="1" noChangeAspect="1"/>
          </p:cNvSpPr>
          <p:nvPr>
            <p:ph type="pic" idx="21"/>
          </p:nvPr>
        </p:nvSpPr>
        <p:spPr>
          <a:xfrm>
            <a:off x="4568996" y="2298987"/>
            <a:ext cx="2930525" cy="1524000"/>
          </a:xfrm>
          <a:prstGeom prst="roundRect">
            <a:avLst>
              <a:gd name="adj" fmla="val 0"/>
            </a:avLst>
          </a:prstGeom>
          <a:noFill/>
          <a:ln w="146050" cap="sq">
            <a:solidFill>
              <a:srgbClr val="FFFFFF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4" name="Text Placeholder 3"/>
          <p:cNvSpPr>
            <a:spLocks noGrp="1"/>
          </p:cNvSpPr>
          <p:nvPr>
            <p:ph type="body" sz="half" idx="19"/>
          </p:nvPr>
        </p:nvSpPr>
        <p:spPr>
          <a:xfrm>
            <a:off x="4441348" y="4772160"/>
            <a:ext cx="3300336" cy="1019038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5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973423" y="4195899"/>
            <a:ext cx="3289900" cy="576262"/>
          </a:xfrm>
        </p:spPr>
        <p:txBody>
          <a:bodyPr anchor="b">
            <a:noAutofit/>
          </a:bodyPr>
          <a:lstStyle>
            <a:lvl1pPr marL="0" indent="0" algn="ctr">
              <a:lnSpc>
                <a:spcPct val="100000"/>
              </a:lnSpc>
              <a:buNone/>
              <a:defRPr sz="2000" b="0">
                <a:solidFill>
                  <a:schemeClr val="tx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6" name="Picture Placeholder 2"/>
          <p:cNvSpPr>
            <a:spLocks noGrp="1" noChangeAspect="1"/>
          </p:cNvSpPr>
          <p:nvPr>
            <p:ph type="pic" idx="22"/>
          </p:nvPr>
        </p:nvSpPr>
        <p:spPr>
          <a:xfrm>
            <a:off x="8152803" y="2298987"/>
            <a:ext cx="2932113" cy="1524000"/>
          </a:xfrm>
          <a:prstGeom prst="roundRect">
            <a:avLst>
              <a:gd name="adj" fmla="val 0"/>
            </a:avLst>
          </a:prstGeom>
          <a:noFill/>
          <a:ln w="146050" cap="sq">
            <a:solidFill>
              <a:srgbClr val="FFFFFF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7" name="Text Placeholder 3"/>
          <p:cNvSpPr>
            <a:spLocks noGrp="1"/>
          </p:cNvSpPr>
          <p:nvPr>
            <p:ph type="body" sz="half" idx="20"/>
          </p:nvPr>
        </p:nvSpPr>
        <p:spPr>
          <a:xfrm>
            <a:off x="7973298" y="4772161"/>
            <a:ext cx="3294258" cy="1019037"/>
          </a:xfrm>
        </p:spPr>
        <p:txBody>
          <a:bodyPr anchor="t">
            <a:normAutofit/>
          </a:bodyPr>
          <a:lstStyle>
            <a:lvl1pPr marL="0" indent="0" algn="ctr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8DF57E-71D8-4A1F-8ED5-38B4C889B05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4C903B-CB35-4411-9310-E09FEC5460F3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3926576405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8DF57E-71D8-4A1F-8ED5-38B4C889B05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4C903B-CB35-4411-9310-E09FEC5460F3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4193822797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609599"/>
            <a:ext cx="2542657" cy="5181601"/>
          </a:xfrm>
        </p:spPr>
        <p:txBody>
          <a:bodyPr vert="eaVert"/>
          <a:lstStyle>
            <a:lvl1pPr algn="l"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13794" y="609599"/>
            <a:ext cx="7658705" cy="5181601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C8DF57E-71D8-4A1F-8ED5-38B4C889B05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4C903B-CB35-4411-9310-E09FEC5460F3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354613866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913795" y="609600"/>
            <a:ext cx="10353761" cy="1326321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13795" y="2096064"/>
            <a:ext cx="10353762" cy="369513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678736" y="5883275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C8DF57E-71D8-4A1F-8ED5-38B4C889B057}" type="datetimeFigureOut">
              <a:rPr lang="en-IN" smtClean="0"/>
              <a:pPr/>
              <a:t>20-10-2020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913794" y="5883275"/>
            <a:ext cx="667286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514011" y="5883275"/>
            <a:ext cx="75354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24C903B-CB35-4411-9310-E09FEC5460F3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xmlns="" val="871009192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739" r:id="rId1"/>
    <p:sldLayoutId id="2147483740" r:id="rId2"/>
    <p:sldLayoutId id="2147483741" r:id="rId3"/>
    <p:sldLayoutId id="2147483742" r:id="rId4"/>
    <p:sldLayoutId id="2147483743" r:id="rId5"/>
    <p:sldLayoutId id="2147483744" r:id="rId6"/>
    <p:sldLayoutId id="2147483745" r:id="rId7"/>
    <p:sldLayoutId id="2147483746" r:id="rId8"/>
    <p:sldLayoutId id="2147483747" r:id="rId9"/>
    <p:sldLayoutId id="2147483748" r:id="rId10"/>
    <p:sldLayoutId id="2147483749" r:id="rId11"/>
    <p:sldLayoutId id="2147483750" r:id="rId12"/>
    <p:sldLayoutId id="2147483751" r:id="rId13"/>
    <p:sldLayoutId id="2147483752" r:id="rId14"/>
    <p:sldLayoutId id="2147483753" r:id="rId15"/>
    <p:sldLayoutId id="2147483754" r:id="rId16"/>
    <p:sldLayoutId id="2147483755" r:id="rId17"/>
  </p:sldLayoutIdLst>
  <p:txStyles>
    <p:titleStyle>
      <a:lvl1pPr algn="ctr" defTabSz="914400" rtl="0" eaLnBrk="1" latinLnBrk="0" hangingPunct="1">
        <a:lnSpc>
          <a:spcPct val="90000"/>
        </a:lnSpc>
        <a:spcBef>
          <a:spcPct val="0"/>
        </a:spcBef>
        <a:buNone/>
        <a:defRPr sz="3400" b="1" i="0" kern="1200" cap="all">
          <a:solidFill>
            <a:schemeClr val="tx1"/>
          </a:solidFill>
          <a:effectLst>
            <a:outerShdw blurRad="50800" dist="63500" dir="2700000" algn="tl" rotWithShape="0">
              <a:srgbClr val="000000">
                <a:alpha val="48000"/>
              </a:srgbClr>
            </a:outerShdw>
          </a:effectLst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20000"/>
        </a:lnSpc>
        <a:spcBef>
          <a:spcPts val="1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effectLst>
            <a:outerShdw blurRad="50800" dist="38100" dir="2700000" algn="tl" rotWithShape="0">
              <a:srgbClr val="000000">
                <a:alpha val="48000"/>
              </a:srgbClr>
            </a:outerShdw>
          </a:effectLst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12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effectLst>
            <a:outerShdw blurRad="50800" dist="38100" dir="2700000" algn="tl" rotWithShape="0">
              <a:srgbClr val="000000">
                <a:alpha val="48000"/>
              </a:srgbClr>
            </a:outerShdw>
          </a:effectLst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120000"/>
        </a:lnSpc>
        <a:spcBef>
          <a:spcPts val="500"/>
        </a:spcBef>
        <a:buFont typeface="Arial" panose="020B0604020202020204" pitchFamily="34" charset="0"/>
        <a:buChar char="•"/>
        <a:defRPr sz="1600" kern="1200">
          <a:solidFill>
            <a:schemeClr val="tx1"/>
          </a:solidFill>
          <a:effectLst>
            <a:outerShdw blurRad="50800" dist="38100" dir="2700000" algn="tl" rotWithShape="0">
              <a:srgbClr val="000000">
                <a:alpha val="48000"/>
              </a:srgbClr>
            </a:outerShdw>
          </a:effectLst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120000"/>
        </a:lnSpc>
        <a:spcBef>
          <a:spcPts val="500"/>
        </a:spcBef>
        <a:buFont typeface="Arial" panose="020B0604020202020204" pitchFamily="34" charset="0"/>
        <a:buChar char="•"/>
        <a:defRPr sz="1400" kern="1200">
          <a:solidFill>
            <a:schemeClr val="tx1"/>
          </a:solidFill>
          <a:effectLst>
            <a:outerShdw blurRad="50800" dist="38100" dir="2700000" algn="tl" rotWithShape="0">
              <a:srgbClr val="000000">
                <a:alpha val="48000"/>
              </a:srgbClr>
            </a:outerShdw>
          </a:effectLst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120000"/>
        </a:lnSpc>
        <a:spcBef>
          <a:spcPts val="500"/>
        </a:spcBef>
        <a:buFont typeface="Arial" panose="020B0604020202020204" pitchFamily="34" charset="0"/>
        <a:buChar char="•"/>
        <a:defRPr sz="1200" kern="1200">
          <a:solidFill>
            <a:schemeClr val="tx1"/>
          </a:solidFill>
          <a:effectLst>
            <a:outerShdw blurRad="50800" dist="38100" dir="2700000" algn="tl" rotWithShape="0">
              <a:srgbClr val="000000">
                <a:alpha val="48000"/>
              </a:srgbClr>
            </a:outerShdw>
          </a:effectLst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120000"/>
        </a:lnSpc>
        <a:spcBef>
          <a:spcPts val="500"/>
        </a:spcBef>
        <a:buFont typeface="Arial" panose="020B0604020202020204" pitchFamily="34" charset="0"/>
        <a:buChar char="•"/>
        <a:defRPr sz="1200" kern="1200">
          <a:solidFill>
            <a:schemeClr val="tx1"/>
          </a:solidFill>
          <a:effectLst>
            <a:outerShdw blurRad="50800" dist="38100" dir="2700000" algn="tl" rotWithShape="0">
              <a:srgbClr val="000000">
                <a:alpha val="48000"/>
              </a:srgbClr>
            </a:outerShdw>
          </a:effectLst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120000"/>
        </a:lnSpc>
        <a:spcBef>
          <a:spcPts val="500"/>
        </a:spcBef>
        <a:buFont typeface="Arial" panose="020B0604020202020204" pitchFamily="34" charset="0"/>
        <a:buChar char="•"/>
        <a:defRPr sz="1200" kern="1200">
          <a:solidFill>
            <a:schemeClr val="tx1"/>
          </a:solidFill>
          <a:effectLst>
            <a:outerShdw blurRad="50800" dist="38100" dir="2700000" algn="tl" rotWithShape="0">
              <a:srgbClr val="000000">
                <a:alpha val="48000"/>
              </a:srgbClr>
            </a:outerShdw>
          </a:effectLst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120000"/>
        </a:lnSpc>
        <a:spcBef>
          <a:spcPts val="500"/>
        </a:spcBef>
        <a:buFont typeface="Arial" panose="020B0604020202020204" pitchFamily="34" charset="0"/>
        <a:buChar char="•"/>
        <a:defRPr sz="1200" kern="1200">
          <a:solidFill>
            <a:schemeClr val="tx1"/>
          </a:solidFill>
          <a:effectLst>
            <a:outerShdw blurRad="50800" dist="38100" dir="2700000" algn="tl" rotWithShape="0">
              <a:srgbClr val="000000">
                <a:alpha val="48000"/>
              </a:srgbClr>
            </a:outerShdw>
          </a:effectLst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120000"/>
        </a:lnSpc>
        <a:spcBef>
          <a:spcPts val="500"/>
        </a:spcBef>
        <a:buFont typeface="Arial" panose="020B0604020202020204" pitchFamily="34" charset="0"/>
        <a:buChar char="•"/>
        <a:defRPr sz="1200" kern="1200">
          <a:solidFill>
            <a:schemeClr val="tx1"/>
          </a:solidFill>
          <a:effectLst>
            <a:outerShdw blurRad="50800" dist="38100" dir="2700000" algn="tl" rotWithShape="0">
              <a:srgbClr val="000000">
                <a:alpha val="48000"/>
              </a:srgbClr>
            </a:outerShdw>
          </a:effectLst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8A3B99D6-E928-4B0C-AE4F-7DF44BD4E72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43191" y="408562"/>
            <a:ext cx="12072026" cy="1438711"/>
          </a:xfrm>
        </p:spPr>
        <p:txBody>
          <a:bodyPr>
            <a:normAutofit fontScale="90000"/>
          </a:bodyPr>
          <a:lstStyle/>
          <a:p>
            <a:r>
              <a:rPr lang="en-US" sz="5400" dirty="0">
                <a:solidFill>
                  <a:srgbClr val="FFFF00"/>
                </a:solidFill>
              </a:rPr>
              <a:t/>
            </a:r>
            <a:br>
              <a:rPr lang="en-US" sz="5400" dirty="0">
                <a:solidFill>
                  <a:srgbClr val="FFFF00"/>
                </a:solidFill>
              </a:rPr>
            </a:br>
            <a:r>
              <a:rPr lang="en-US" sz="5400" dirty="0">
                <a:solidFill>
                  <a:srgbClr val="FFFF00"/>
                </a:solidFill>
              </a:rPr>
              <a:t/>
            </a:r>
            <a:br>
              <a:rPr lang="en-US" sz="5400" dirty="0">
                <a:solidFill>
                  <a:srgbClr val="FFFF00"/>
                </a:solidFill>
              </a:rPr>
            </a:br>
            <a:r>
              <a:rPr lang="en-US" sz="4000" dirty="0" err="1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Humerus</a:t>
            </a:r>
            <a:r>
              <a:rPr lang="en-US" sz="4000" dirty="0">
                <a:solidFill>
                  <a:srgbClr val="FFFF00"/>
                </a:solidFill>
                <a:latin typeface="Times New Roman" pitchFamily="18" charset="0"/>
                <a:cs typeface="Times New Roman" pitchFamily="18" charset="0"/>
              </a:rPr>
              <a:t> (ARM or Brachial bone) </a:t>
            </a:r>
            <a:endParaRPr lang="en-IN" sz="4000" dirty="0">
              <a:solidFill>
                <a:srgbClr val="FFFF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xmlns="" id="{48E32182-7EAC-4B97-A357-5D7B03259F0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92364" y="444843"/>
            <a:ext cx="11850253" cy="4812957"/>
          </a:xfrm>
        </p:spPr>
        <p:txBody>
          <a:bodyPr>
            <a:normAutofit/>
          </a:bodyPr>
          <a:lstStyle/>
          <a:p>
            <a:pPr algn="l"/>
            <a:r>
              <a:rPr lang="en-US" sz="2800" dirty="0" err="1" smtClean="0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M.V.Sc</a:t>
            </a:r>
            <a:r>
              <a:rPr lang="en-US" sz="2800" dirty="0" smtClean="0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 Programme VAN-601</a:t>
            </a:r>
            <a:r>
              <a:rPr lang="en-US" sz="2800" b="1" dirty="0" smtClean="0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dirty="0" smtClean="0">
                <a:solidFill>
                  <a:schemeClr val="bg2">
                    <a:lumMod val="20000"/>
                    <a:lumOff val="80000"/>
                  </a:schemeClr>
                </a:solidFill>
                <a:latin typeface="Times New Roman" pitchFamily="18" charset="0"/>
                <a:cs typeface="Times New Roman" pitchFamily="18" charset="0"/>
              </a:rPr>
              <a:t>UNIT-II </a:t>
            </a:r>
          </a:p>
          <a:p>
            <a:pPr algn="l"/>
            <a:endParaRPr lang="en-US" sz="2800" b="1" dirty="0">
              <a:solidFill>
                <a:schemeClr val="bg2">
                  <a:lumMod val="20000"/>
                  <a:lumOff val="80000"/>
                </a:schemeClr>
              </a:solidFill>
              <a:latin typeface="Times New Roman" pitchFamily="18" charset="0"/>
              <a:cs typeface="Times New Roman" pitchFamily="18" charset="0"/>
            </a:endParaRPr>
          </a:p>
          <a:p>
            <a:pPr algn="l"/>
            <a:endParaRPr lang="en-US" sz="4000" dirty="0">
              <a:solidFill>
                <a:schemeClr val="bg2">
                  <a:lumMod val="20000"/>
                  <a:lumOff val="80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lnSpc>
                <a:spcPct val="100000"/>
              </a:lnSpc>
            </a:pP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By</a:t>
            </a:r>
          </a:p>
          <a:p>
            <a:pPr>
              <a:lnSpc>
                <a:spcPct val="100000"/>
              </a:lnSpc>
            </a:pP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Dr. Manoj Kumar </a:t>
            </a:r>
            <a:r>
              <a:rPr lang="en-US" sz="2800" dirty="0" smtClean="0">
                <a:latin typeface="Times New Roman" pitchFamily="18" charset="0"/>
                <a:cs typeface="Times New Roman" pitchFamily="18" charset="0"/>
              </a:rPr>
              <a:t>Singh</a:t>
            </a:r>
          </a:p>
          <a:p>
            <a:pPr>
              <a:lnSpc>
                <a:spcPct val="100000"/>
              </a:lnSpc>
            </a:pPr>
            <a:r>
              <a:rPr lang="en-IN" sz="2800" dirty="0" smtClean="0">
                <a:latin typeface="Times New Roman" pitchFamily="18" charset="0"/>
                <a:cs typeface="Times New Roman" pitchFamily="18" charset="0"/>
              </a:rPr>
              <a:t>Asst. Prof. Veterinary Anatomy </a:t>
            </a:r>
          </a:p>
          <a:p>
            <a:pPr>
              <a:lnSpc>
                <a:spcPct val="100000"/>
              </a:lnSpc>
            </a:pPr>
            <a:r>
              <a:rPr lang="en-IN" sz="2800" dirty="0" smtClean="0">
                <a:latin typeface="Times New Roman" pitchFamily="18" charset="0"/>
                <a:cs typeface="Times New Roman" pitchFamily="18" charset="0"/>
              </a:rPr>
              <a:t>Bihar Veterinary College Patna-14</a:t>
            </a:r>
            <a:endParaRPr lang="en-IN" sz="28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403763444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40C4C018-DC32-4CE7-8254-F190706C95F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6732" y="272374"/>
            <a:ext cx="11955294" cy="6357026"/>
          </a:xfrm>
        </p:spPr>
        <p:txBody>
          <a:bodyPr>
            <a:noAutofit/>
          </a:bodyPr>
          <a:lstStyle/>
          <a:p>
            <a:r>
              <a:rPr lang="en-US" sz="3600" dirty="0">
                <a:solidFill>
                  <a:srgbClr val="FFFF00"/>
                </a:solidFill>
              </a:rPr>
              <a:t>Q 1. Why </a:t>
            </a:r>
            <a:r>
              <a:rPr lang="en-US" sz="3600" dirty="0" err="1">
                <a:solidFill>
                  <a:srgbClr val="FFFF00"/>
                </a:solidFill>
              </a:rPr>
              <a:t>humeru</a:t>
            </a:r>
            <a:r>
              <a:rPr lang="en-US" sz="3600" dirty="0">
                <a:solidFill>
                  <a:srgbClr val="FFFF00"/>
                </a:solidFill>
              </a:rPr>
              <a:t> bone is called humerus ?</a:t>
            </a:r>
          </a:p>
          <a:p>
            <a:r>
              <a:rPr lang="en-US" sz="3600" dirty="0">
                <a:solidFill>
                  <a:srgbClr val="FFFF00"/>
                </a:solidFill>
              </a:rPr>
              <a:t>Q 2. What is the typical characteristic of long bone ?</a:t>
            </a:r>
          </a:p>
          <a:p>
            <a:r>
              <a:rPr lang="en-US" sz="3600"/>
              <a:t>Ox </a:t>
            </a:r>
            <a:endParaRPr lang="en-US" sz="3600" dirty="0">
              <a:solidFill>
                <a:srgbClr val="FFFF00"/>
              </a:solidFill>
            </a:endParaRPr>
          </a:p>
          <a:p>
            <a:pPr algn="just"/>
            <a:r>
              <a:rPr lang="en-US" sz="3600" dirty="0"/>
              <a:t>It is a long bone situated obliquely downward and backward.   Forms shoulder joint above with the scapula and the elbow joint below with the radius and ulna.</a:t>
            </a:r>
          </a:p>
          <a:p>
            <a:pPr algn="just"/>
            <a:r>
              <a:rPr lang="en-US" sz="3600" dirty="0"/>
              <a:t>It has a shaft and two extremities.</a:t>
            </a:r>
          </a:p>
          <a:p>
            <a:endParaRPr lang="en-US" sz="3600" dirty="0"/>
          </a:p>
          <a:p>
            <a:endParaRPr lang="en-US" sz="2800" dirty="0"/>
          </a:p>
          <a:p>
            <a:endParaRPr lang="en-US" sz="2800" dirty="0"/>
          </a:p>
        </p:txBody>
      </p:sp>
    </p:spTree>
    <p:extLst>
      <p:ext uri="{BB962C8B-B14F-4D97-AF65-F5344CB8AC3E}">
        <p14:creationId xmlns:p14="http://schemas.microsoft.com/office/powerpoint/2010/main" xmlns="" val="193345637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E558A952-40EB-41D6-BC7A-AAC91420D63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43191" y="369651"/>
            <a:ext cx="11838562" cy="6488349"/>
          </a:xfrm>
        </p:spPr>
        <p:txBody>
          <a:bodyPr>
            <a:normAutofit fontScale="32500" lnSpcReduction="20000"/>
          </a:bodyPr>
          <a:lstStyle/>
          <a:p>
            <a:pPr algn="just"/>
            <a:r>
              <a:rPr lang="en-US" sz="12300" dirty="0"/>
              <a:t>Shaft: </a:t>
            </a:r>
          </a:p>
          <a:p>
            <a:pPr algn="just"/>
            <a:r>
              <a:rPr lang="en-US" sz="12300" dirty="0"/>
              <a:t>It is twisted  and has four surfaces.</a:t>
            </a:r>
          </a:p>
          <a:p>
            <a:pPr algn="just"/>
            <a:r>
              <a:rPr lang="en-US" sz="12300" dirty="0"/>
              <a:t>The anterior surface is triangular, wide and smooth above, narrow and </a:t>
            </a:r>
            <a:r>
              <a:rPr lang="en-US" sz="12300" dirty="0" err="1"/>
              <a:t>roughend</a:t>
            </a:r>
            <a:r>
              <a:rPr lang="en-US" sz="12300" dirty="0"/>
              <a:t> below.</a:t>
            </a:r>
          </a:p>
          <a:p>
            <a:pPr algn="just"/>
            <a:r>
              <a:rPr lang="en-US" sz="12300" dirty="0"/>
              <a:t>The posterior surface blends with the medial and lateral surfaces. It is round and smooth. </a:t>
            </a:r>
          </a:p>
          <a:p>
            <a:pPr algn="just"/>
            <a:r>
              <a:rPr lang="en-US" sz="12300" dirty="0"/>
              <a:t>Nutrient foramen is situated distal third or middle of this surface.</a:t>
            </a:r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xmlns="" val="180642844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B226A919-7465-461E-8133-66C83093C82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04281" y="68094"/>
            <a:ext cx="11887200" cy="6789906"/>
          </a:xfrm>
        </p:spPr>
        <p:txBody>
          <a:bodyPr>
            <a:normAutofit fontScale="92500"/>
          </a:bodyPr>
          <a:lstStyle/>
          <a:p>
            <a:pPr algn="just"/>
            <a:r>
              <a:rPr lang="en-US" sz="3200" dirty="0"/>
              <a:t>The medial surface is nearly straight in its length and rounded Just above its middle there is teres tubercle / tuberosity for the attachment of tendon of latissimus dorsi and teres major muscles.</a:t>
            </a:r>
          </a:p>
          <a:p>
            <a:pPr algn="just"/>
            <a:r>
              <a:rPr lang="en-US" sz="3200" dirty="0"/>
              <a:t>The lateral surface is spirally curved and forming the </a:t>
            </a:r>
            <a:r>
              <a:rPr lang="en-US" sz="3200" dirty="0" err="1"/>
              <a:t>musculo</a:t>
            </a:r>
            <a:r>
              <a:rPr lang="en-US" sz="3200" dirty="0"/>
              <a:t>-spiral groove, which accommodates brachialis muscle. </a:t>
            </a:r>
          </a:p>
          <a:p>
            <a:pPr algn="just"/>
            <a:r>
              <a:rPr lang="en-US" sz="3200" dirty="0"/>
              <a:t> The groove is continuous with the posterior surface above and winds around towards the front below. </a:t>
            </a:r>
          </a:p>
          <a:p>
            <a:pPr algn="just"/>
            <a:r>
              <a:rPr lang="en-US" sz="3200" dirty="0"/>
              <a:t>This surface is separated from the anterior by a distinct border known as crest of humerus, which bears above its middle the deltoid tuberosity. </a:t>
            </a:r>
            <a:endParaRPr lang="en-IN" sz="700" dirty="0"/>
          </a:p>
        </p:txBody>
      </p:sp>
    </p:spTree>
    <p:extLst>
      <p:ext uri="{BB962C8B-B14F-4D97-AF65-F5344CB8AC3E}">
        <p14:creationId xmlns:p14="http://schemas.microsoft.com/office/powerpoint/2010/main" xmlns="" val="45109429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760300D2-170D-4DEC-A83C-79457D635F0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6187" y="252919"/>
            <a:ext cx="11887200" cy="6241013"/>
          </a:xfrm>
        </p:spPr>
        <p:txBody>
          <a:bodyPr>
            <a:noAutofit/>
          </a:bodyPr>
          <a:lstStyle/>
          <a:p>
            <a:pPr algn="just"/>
            <a:r>
              <a:rPr lang="en-US" sz="4000" dirty="0"/>
              <a:t>The crest is for the insertion of </a:t>
            </a:r>
            <a:r>
              <a:rPr lang="en-US" sz="4000" dirty="0" err="1"/>
              <a:t>brachio-cephalicus</a:t>
            </a:r>
            <a:r>
              <a:rPr lang="en-US" sz="4000" dirty="0"/>
              <a:t> and superficial pectoral and the deltoid tuberosity for the deltoideus muscle. A curved line extends upward from the deltoid tuberosity and is for the lateral head of triceps. At the upper part of the curved line is a nodule for the teres minor.</a:t>
            </a:r>
          </a:p>
        </p:txBody>
      </p:sp>
    </p:spTree>
    <p:extLst>
      <p:ext uri="{BB962C8B-B14F-4D97-AF65-F5344CB8AC3E}">
        <p14:creationId xmlns:p14="http://schemas.microsoft.com/office/powerpoint/2010/main" xmlns="" val="190054084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B103B880-B3C4-435E-B8B3-0650FFFE338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7549" y="272375"/>
            <a:ext cx="11819106" cy="6187692"/>
          </a:xfrm>
        </p:spPr>
        <p:txBody>
          <a:bodyPr>
            <a:normAutofit fontScale="32500" lnSpcReduction="20000"/>
          </a:bodyPr>
          <a:lstStyle/>
          <a:p>
            <a:pPr algn="just"/>
            <a:r>
              <a:rPr lang="en-US" sz="12300" dirty="0"/>
              <a:t>Proximal extremity:</a:t>
            </a:r>
          </a:p>
          <a:p>
            <a:pPr algn="just"/>
            <a:r>
              <a:rPr lang="en-US" sz="12300" dirty="0"/>
              <a:t>It is large and consists of a head, neck, two tuberosities and the </a:t>
            </a:r>
            <a:r>
              <a:rPr lang="en-US" sz="12300" dirty="0" err="1"/>
              <a:t>intertuberal</a:t>
            </a:r>
            <a:r>
              <a:rPr lang="en-US" sz="12300" dirty="0"/>
              <a:t> or bicipital groove.</a:t>
            </a:r>
          </a:p>
          <a:p>
            <a:pPr algn="just"/>
            <a:r>
              <a:rPr lang="en-US" sz="12300" dirty="0"/>
              <a:t>The head is circular convex and articulates with the glenoid cavity of the scapula. Which is twice extensive. A fossa is present in front of the head , in which there are several foramina .</a:t>
            </a:r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xmlns="" val="140404193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BE8A17B9-2009-45EB-8110-B6E95401950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5370" y="321013"/>
            <a:ext cx="11896927" cy="6286263"/>
          </a:xfrm>
        </p:spPr>
        <p:txBody>
          <a:bodyPr>
            <a:normAutofit fontScale="32500" lnSpcReduction="20000"/>
          </a:bodyPr>
          <a:lstStyle/>
          <a:p>
            <a:pPr algn="just"/>
            <a:r>
              <a:rPr lang="en-US" sz="12300" dirty="0"/>
              <a:t>The lateral tuberosity is large and prominent which consists of two parts - a summit and a convexity. Summit is placed anteriorly and curved over the bicipital groove and posteriorly there is a convexity. </a:t>
            </a:r>
          </a:p>
          <a:p>
            <a:pPr algn="just"/>
            <a:r>
              <a:rPr lang="en-US" sz="12300" dirty="0"/>
              <a:t>The summit gives attachment to the lateral tendon of the infraspinatus. </a:t>
            </a:r>
          </a:p>
          <a:p>
            <a:pPr algn="just"/>
            <a:r>
              <a:rPr lang="en-US" sz="12300" dirty="0"/>
              <a:t>The convexity gives attachment medially to the medial tendon of the infraspinatus.</a:t>
            </a:r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xmlns="" val="210989804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8D53D1F3-650A-4281-9888-BBEC1E8DFAE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6732" y="204281"/>
            <a:ext cx="11965021" cy="6452157"/>
          </a:xfrm>
        </p:spPr>
        <p:txBody>
          <a:bodyPr>
            <a:normAutofit fontScale="32500" lnSpcReduction="20000"/>
          </a:bodyPr>
          <a:lstStyle/>
          <a:p>
            <a:pPr algn="just"/>
            <a:r>
              <a:rPr lang="en-US" sz="12300" dirty="0"/>
              <a:t>The medial tuberosity is smaller and consists of anterior and posterior parts. </a:t>
            </a:r>
          </a:p>
          <a:p>
            <a:pPr algn="just"/>
            <a:r>
              <a:rPr lang="en-US" sz="12300" dirty="0"/>
              <a:t>The anterior part forms the medial boundary of the </a:t>
            </a:r>
            <a:r>
              <a:rPr lang="en-US" sz="12300" dirty="0" err="1"/>
              <a:t>intertuberal</a:t>
            </a:r>
            <a:r>
              <a:rPr lang="en-US" sz="12300" dirty="0"/>
              <a:t> groove and gives attachment to the medial tendon of supraspinatus and to the deep pectoral. </a:t>
            </a:r>
          </a:p>
          <a:p>
            <a:pPr algn="just"/>
            <a:r>
              <a:rPr lang="en-US" sz="12300" dirty="0"/>
              <a:t>The posterior part is for the subscapularis.</a:t>
            </a:r>
          </a:p>
          <a:p>
            <a:pPr algn="just"/>
            <a:r>
              <a:rPr lang="en-US" sz="12300" dirty="0"/>
              <a:t>The bicipital groove gives passage to tendon of biceps brachii muscle.</a:t>
            </a:r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xmlns="" val="402552013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942B5FD0-F969-4502-9214-790E0B4EE8C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45914" y="107005"/>
            <a:ext cx="11906655" cy="6569098"/>
          </a:xfrm>
        </p:spPr>
        <p:txBody>
          <a:bodyPr>
            <a:normAutofit fontScale="25000" lnSpcReduction="20000"/>
          </a:bodyPr>
          <a:lstStyle/>
          <a:p>
            <a:pPr algn="just"/>
            <a:r>
              <a:rPr lang="en-US" sz="12800" dirty="0"/>
              <a:t>Distal extremity:</a:t>
            </a:r>
          </a:p>
          <a:p>
            <a:pPr algn="just"/>
            <a:r>
              <a:rPr lang="en-US" sz="12800" dirty="0"/>
              <a:t>It is articular, expanded and basically it is divided by a ridge into two modified condyles, the medial or trochlea and lateral or capitulum. </a:t>
            </a:r>
          </a:p>
          <a:p>
            <a:pPr algn="just"/>
            <a:r>
              <a:rPr lang="en-US" sz="12800" dirty="0"/>
              <a:t>The medial one  is larger and is crossed by a groove, which extends caudally to the olecranon fossa  and cranially to the coronoid or radial</a:t>
            </a:r>
            <a:r>
              <a:rPr kumimoji="0" lang="en-US" sz="1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>
                  <a:outerShdw blurRad="50800" dist="38100" dir="2700000" algn="tl" rotWithShape="0">
                    <a:srgbClr val="000000">
                      <a:alpha val="48000"/>
                    </a:srgbClr>
                  </a:outerShdw>
                </a:effectLst>
                <a:uLnTx/>
                <a:uFillTx/>
                <a:latin typeface="Rockwell" panose="02060603020205020403"/>
                <a:ea typeface="+mn-ea"/>
                <a:cs typeface="+mn-cs"/>
              </a:rPr>
              <a:t> fossa.</a:t>
            </a:r>
            <a:r>
              <a:rPr lang="en-US" sz="12800" dirty="0"/>
              <a:t> </a:t>
            </a:r>
          </a:p>
          <a:p>
            <a:pPr algn="just"/>
            <a:r>
              <a:rPr lang="en-US" sz="12800" dirty="0"/>
              <a:t> The coronoid fossa, receives the coronoid process of the radius in extreme flexion of the elbow joint.</a:t>
            </a:r>
          </a:p>
          <a:p>
            <a:pPr algn="just"/>
            <a:r>
              <a:rPr lang="en-US" sz="12800" dirty="0"/>
              <a:t>The olecranon fossa receives the anconeus process of ulna during extension of the joint.</a:t>
            </a:r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xmlns="" val="343669962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A11932DE-BF80-4EC5-9E54-E14D2362C30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0" y="184137"/>
            <a:ext cx="12120664" cy="6372306"/>
          </a:xfrm>
        </p:spPr>
        <p:txBody>
          <a:bodyPr>
            <a:normAutofit fontScale="25000" lnSpcReduction="20000"/>
          </a:bodyPr>
          <a:lstStyle/>
          <a:p>
            <a:pPr algn="just"/>
            <a:r>
              <a:rPr lang="en-US" sz="13000" dirty="0"/>
              <a:t>Behind and above the concerned condyles there are two epicondyles. </a:t>
            </a:r>
          </a:p>
          <a:p>
            <a:pPr algn="just"/>
            <a:r>
              <a:rPr lang="en-US" sz="13000" dirty="0"/>
              <a:t> The medial epicondyle gives origin to flexor muscles of the carpus and digits. </a:t>
            </a:r>
          </a:p>
          <a:p>
            <a:pPr algn="just"/>
            <a:r>
              <a:rPr lang="en-US" sz="13000" dirty="0"/>
              <a:t> The lateral epicondyle gives origin to extensor carpi radialis </a:t>
            </a:r>
          </a:p>
          <a:p>
            <a:pPr algn="just"/>
            <a:r>
              <a:rPr lang="en-US" sz="13000" dirty="0"/>
              <a:t> The  </a:t>
            </a:r>
            <a:r>
              <a:rPr lang="en-US" sz="13000" dirty="0" err="1"/>
              <a:t>epicondyloid</a:t>
            </a:r>
            <a:r>
              <a:rPr lang="en-US" sz="13000" dirty="0"/>
              <a:t> crest is a part of lateral epicondyle which forms the lateral boundary of the Musculo spiral groove. </a:t>
            </a:r>
          </a:p>
          <a:p>
            <a:pPr algn="just"/>
            <a:r>
              <a:rPr lang="en-US" sz="13000" dirty="0"/>
              <a:t>  The distal extremity also presents a rough depression laterally and a tubercle medially for the collateral ligaments of the elbow joint.</a:t>
            </a:r>
          </a:p>
          <a:p>
            <a:pPr algn="just"/>
            <a:endParaRPr lang="en-US" sz="12800" dirty="0"/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xmlns="" val="318124532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992747BC-E197-4CE3-AB82-AB31763B271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55643" y="194553"/>
            <a:ext cx="11634280" cy="6420256"/>
          </a:xfrm>
        </p:spPr>
        <p:txBody>
          <a:bodyPr>
            <a:normAutofit fontScale="32500" lnSpcReduction="20000"/>
          </a:bodyPr>
          <a:lstStyle/>
          <a:p>
            <a:r>
              <a:rPr lang="en-US" sz="11200" dirty="0"/>
              <a:t>Horse</a:t>
            </a:r>
          </a:p>
          <a:p>
            <a:endParaRPr lang="en-US" sz="11200" dirty="0"/>
          </a:p>
          <a:p>
            <a:r>
              <a:rPr lang="en-US" sz="11200" dirty="0"/>
              <a:t>The deltoid tuberosity is more prominent.</a:t>
            </a:r>
          </a:p>
          <a:p>
            <a:r>
              <a:rPr lang="en-US" sz="11200" dirty="0"/>
              <a:t>The bicipital groove is divided by intermediate ridge.</a:t>
            </a:r>
          </a:p>
          <a:p>
            <a:r>
              <a:rPr lang="en-US" sz="11200" dirty="0"/>
              <a:t>The summit of lateral tuberosity does not overhang the bicipital groove.</a:t>
            </a:r>
          </a:p>
          <a:p>
            <a:r>
              <a:rPr lang="en-US" sz="11200" dirty="0"/>
              <a:t>The coronoid and the olecranon fossa are shallower.</a:t>
            </a:r>
          </a:p>
          <a:p>
            <a:r>
              <a:rPr lang="en-US" sz="11200" dirty="0"/>
              <a:t>Musculo spiral groove is more deep and twisted.</a:t>
            </a:r>
          </a:p>
          <a:p>
            <a:endParaRPr lang="en-US" sz="11200" dirty="0"/>
          </a:p>
          <a:p>
            <a:endParaRPr lang="en-US" sz="11200" dirty="0"/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xmlns="" val="113398145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BB5B2E2F-9503-4BDA-89C7-17002D53E6E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6187" y="136187"/>
            <a:ext cx="11955294" cy="6468894"/>
          </a:xfrm>
        </p:spPr>
        <p:txBody>
          <a:bodyPr>
            <a:normAutofit fontScale="32500" lnSpcReduction="20000"/>
          </a:bodyPr>
          <a:lstStyle/>
          <a:p>
            <a:pPr algn="just"/>
            <a:r>
              <a:rPr lang="en-US" sz="11200" dirty="0"/>
              <a:t>Pig</a:t>
            </a:r>
          </a:p>
          <a:p>
            <a:pPr algn="just"/>
            <a:endParaRPr lang="en-US" sz="11200" dirty="0"/>
          </a:p>
          <a:p>
            <a:pPr algn="just"/>
            <a:r>
              <a:rPr lang="en-US" sz="11200" dirty="0"/>
              <a:t>It has the appearance of italic letter ‘f’ .</a:t>
            </a:r>
          </a:p>
          <a:p>
            <a:pPr algn="just"/>
            <a:r>
              <a:rPr lang="en-US" sz="11200" dirty="0"/>
              <a:t>The shaft is laterally compressed and flat on the medial side.</a:t>
            </a:r>
          </a:p>
          <a:p>
            <a:pPr algn="just"/>
            <a:r>
              <a:rPr lang="en-US" sz="11200" dirty="0"/>
              <a:t>The </a:t>
            </a:r>
            <a:r>
              <a:rPr lang="en-US" sz="11200" dirty="0" err="1"/>
              <a:t>musculo</a:t>
            </a:r>
            <a:r>
              <a:rPr lang="en-US" sz="11200" dirty="0"/>
              <a:t>-spiral groove is shallow and the deltoid tuberosity is small or rudimentary.</a:t>
            </a:r>
          </a:p>
          <a:p>
            <a:pPr algn="just"/>
            <a:r>
              <a:rPr lang="en-US" sz="11200" dirty="0"/>
              <a:t>Teres tubercle is absent.</a:t>
            </a:r>
          </a:p>
          <a:p>
            <a:pPr algn="just"/>
            <a:r>
              <a:rPr lang="en-US" sz="11200" dirty="0"/>
              <a:t>Occasionally the </a:t>
            </a:r>
            <a:r>
              <a:rPr lang="en-US" sz="11200" dirty="0" err="1"/>
              <a:t>suprtrochlear</a:t>
            </a:r>
            <a:r>
              <a:rPr lang="en-US" sz="11200" dirty="0"/>
              <a:t> foramen is present.</a:t>
            </a:r>
          </a:p>
          <a:p>
            <a:endParaRPr lang="en-US" sz="11200" dirty="0"/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xmlns="" val="144968121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F8E2C8F0-F1B6-4823-A2F5-91F4EFCA9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6460" y="184827"/>
            <a:ext cx="11955293" cy="6456118"/>
          </a:xfrm>
        </p:spPr>
        <p:txBody>
          <a:bodyPr>
            <a:normAutofit fontScale="32500" lnSpcReduction="20000"/>
          </a:bodyPr>
          <a:lstStyle/>
          <a:p>
            <a:pPr algn="just"/>
            <a:r>
              <a:rPr lang="en-US" sz="11200" dirty="0"/>
              <a:t>Dog</a:t>
            </a:r>
          </a:p>
          <a:p>
            <a:pPr algn="just"/>
            <a:endParaRPr lang="en-US" sz="11200" dirty="0"/>
          </a:p>
          <a:p>
            <a:pPr algn="just"/>
            <a:r>
              <a:rPr lang="en-US" sz="11200" dirty="0"/>
              <a:t>The </a:t>
            </a:r>
            <a:r>
              <a:rPr lang="en-US" sz="11200" dirty="0" err="1"/>
              <a:t>musculospiral</a:t>
            </a:r>
            <a:r>
              <a:rPr lang="en-US" sz="11200" dirty="0"/>
              <a:t> groove is shallow.</a:t>
            </a:r>
          </a:p>
          <a:p>
            <a:pPr algn="just"/>
            <a:r>
              <a:rPr lang="en-US" sz="11200" dirty="0"/>
              <a:t>The deltoid tuberosity is in the form of a low ridge.</a:t>
            </a:r>
          </a:p>
          <a:p>
            <a:pPr algn="just"/>
            <a:r>
              <a:rPr lang="en-US" sz="11200" dirty="0"/>
              <a:t>The lateral tuberosity is undivided.</a:t>
            </a:r>
          </a:p>
          <a:p>
            <a:pPr algn="just"/>
            <a:r>
              <a:rPr lang="en-US" sz="11200" dirty="0"/>
              <a:t>The coronoid and the olecranon fossa communicate with each other through the supratrochlear foramen . </a:t>
            </a:r>
          </a:p>
          <a:p>
            <a:pPr algn="just"/>
            <a:r>
              <a:rPr lang="en-US" sz="11200" dirty="0"/>
              <a:t>Head is rounded and is more convex.</a:t>
            </a:r>
          </a:p>
          <a:p>
            <a:pPr algn="just"/>
            <a:endParaRPr lang="en-US" sz="11200" dirty="0"/>
          </a:p>
          <a:p>
            <a:endParaRPr lang="en-US" sz="11200" dirty="0"/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xmlns="" val="1727887019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xmlns="" id="{54F6D065-7D2C-4754-9BA9-E6B95A98B3A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6186" y="311285"/>
            <a:ext cx="11935839" cy="6311187"/>
          </a:xfrm>
        </p:spPr>
        <p:txBody>
          <a:bodyPr>
            <a:normAutofit/>
          </a:bodyPr>
          <a:lstStyle/>
          <a:p>
            <a:pPr algn="just"/>
            <a:r>
              <a:rPr lang="en-US" sz="3200" dirty="0"/>
              <a:t>Fowl</a:t>
            </a:r>
          </a:p>
          <a:p>
            <a:pPr algn="just"/>
            <a:endParaRPr lang="en-US" sz="3200" dirty="0"/>
          </a:p>
          <a:p>
            <a:pPr algn="just"/>
            <a:r>
              <a:rPr lang="en-US" sz="3200" dirty="0"/>
              <a:t>The bone is directed parallel to thoracic vertebrae when the wing is at rest.</a:t>
            </a:r>
          </a:p>
          <a:p>
            <a:pPr algn="just"/>
            <a:r>
              <a:rPr lang="en-US" sz="3200" dirty="0"/>
              <a:t>The pneumatic foramen is situated medially below the head.</a:t>
            </a:r>
          </a:p>
          <a:p>
            <a:pPr algn="just"/>
            <a:r>
              <a:rPr lang="en-US" sz="3200" dirty="0"/>
              <a:t>The body is less twisted.</a:t>
            </a:r>
          </a:p>
          <a:p>
            <a:pPr algn="just"/>
            <a:r>
              <a:rPr lang="en-US" sz="3200" dirty="0"/>
              <a:t>The head is oval in form .</a:t>
            </a:r>
          </a:p>
          <a:p>
            <a:pPr algn="just"/>
            <a:r>
              <a:rPr lang="en-US" sz="3200" dirty="0"/>
              <a:t>Proximally this bone articulates with scapula and coracoid.</a:t>
            </a:r>
            <a:endParaRPr lang="en-US" sz="2400" dirty="0"/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xmlns="" val="1314467852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ibbon: Curved and Tilted Up 3">
            <a:extLst>
              <a:ext uri="{FF2B5EF4-FFF2-40B4-BE49-F238E27FC236}">
                <a16:creationId xmlns:a16="http://schemas.microsoft.com/office/drawing/2014/main" xmlns="" id="{D472B95A-AA79-4F05-BEA7-1ED67A1C4E6A}"/>
              </a:ext>
            </a:extLst>
          </p:cNvPr>
          <p:cNvSpPr/>
          <p:nvPr/>
        </p:nvSpPr>
        <p:spPr>
          <a:xfrm>
            <a:off x="757382" y="1352145"/>
            <a:ext cx="10455563" cy="3349164"/>
          </a:xfrm>
          <a:prstGeom prst="ellipseRibbon2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8000" b="1" dirty="0">
                <a:ln w="22225">
                  <a:solidFill>
                    <a:schemeClr val="tx2">
                      <a:lumMod val="90000"/>
                    </a:schemeClr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  <a:effectLst>
                  <a:glow rad="139700">
                    <a:schemeClr val="accent1">
                      <a:satMod val="175000"/>
                      <a:alpha val="40000"/>
                    </a:schemeClr>
                  </a:glow>
                </a:effectLst>
              </a:rPr>
              <a:t>THANKS</a:t>
            </a:r>
            <a:endParaRPr lang="en-IN" sz="8000" b="1" dirty="0">
              <a:ln w="22225">
                <a:solidFill>
                  <a:schemeClr val="tx2">
                    <a:lumMod val="90000"/>
                  </a:schemeClr>
                </a:solidFill>
                <a:prstDash val="solid"/>
              </a:ln>
              <a:solidFill>
                <a:schemeClr val="accent2">
                  <a:lumMod val="40000"/>
                  <a:lumOff val="60000"/>
                </a:schemeClr>
              </a:solidFill>
              <a:effectLst>
                <a:glow rad="139700">
                  <a:schemeClr val="accent1">
                    <a:satMod val="175000"/>
                    <a:alpha val="40000"/>
                  </a:schemeClr>
                </a:glo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xmlns="" val="3596095073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Damask">
  <a:themeElements>
    <a:clrScheme name="Damask">
      <a:dk1>
        <a:sysClr val="windowText" lastClr="000000"/>
      </a:dk1>
      <a:lt1>
        <a:sysClr val="window" lastClr="FFFFFF"/>
      </a:lt1>
      <a:dk2>
        <a:srgbClr val="2A5B7F"/>
      </a:dk2>
      <a:lt2>
        <a:srgbClr val="ABDAFC"/>
      </a:lt2>
      <a:accent1>
        <a:srgbClr val="9EC544"/>
      </a:accent1>
      <a:accent2>
        <a:srgbClr val="50BEA3"/>
      </a:accent2>
      <a:accent3>
        <a:srgbClr val="4A9CCC"/>
      </a:accent3>
      <a:accent4>
        <a:srgbClr val="9A66CA"/>
      </a:accent4>
      <a:accent5>
        <a:srgbClr val="C54F71"/>
      </a:accent5>
      <a:accent6>
        <a:srgbClr val="DE9C3C"/>
      </a:accent6>
      <a:hlink>
        <a:srgbClr val="6BA9DA"/>
      </a:hlink>
      <a:folHlink>
        <a:srgbClr val="A0BCD3"/>
      </a:folHlink>
    </a:clrScheme>
    <a:fontScheme name="Damask">
      <a:majorFont>
        <a:latin typeface="Bookman Old Style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Rockwel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Damask">
      <a:fillStyleLst>
        <a:solidFill>
          <a:schemeClr val="phClr"/>
        </a:solidFill>
        <a:gradFill rotWithShape="1">
          <a:gsLst>
            <a:gs pos="0">
              <a:schemeClr val="phClr">
                <a:tint val="48000"/>
                <a:satMod val="105000"/>
                <a:lumMod val="110000"/>
              </a:schemeClr>
            </a:gs>
            <a:gs pos="100000">
              <a:schemeClr val="phClr">
                <a:tint val="78000"/>
                <a:satMod val="109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4000"/>
                <a:satMod val="100000"/>
                <a:lumMod val="104000"/>
              </a:schemeClr>
            </a:gs>
            <a:gs pos="69000">
              <a:schemeClr val="phClr">
                <a:shade val="86000"/>
                <a:satMod val="130000"/>
                <a:lumMod val="102000"/>
              </a:schemeClr>
            </a:gs>
            <a:gs pos="100000">
              <a:schemeClr val="phClr">
                <a:shade val="72000"/>
                <a:satMod val="130000"/>
                <a:lumMod val="100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38100" dir="5400000" sy="96000" rotWithShape="0">
              <a:srgbClr val="000000">
                <a:alpha val="54000"/>
              </a:srgbClr>
            </a:outerShdw>
          </a:effectLst>
        </a:effectStyle>
        <a:effectStyle>
          <a:effectLst>
            <a:outerShdw blurRad="76200" dist="38100" dir="5400000" algn="ctr" rotWithShape="0">
              <a:srgbClr val="000000">
                <a:alpha val="76000"/>
              </a:srgbClr>
            </a:outerShdw>
          </a:effectLst>
          <a:scene3d>
            <a:camera prst="orthographicFront">
              <a:rot lat="0" lon="0" rev="0"/>
            </a:camera>
            <a:lightRig rig="balanced" dir="t"/>
          </a:scene3d>
          <a:sp3d prstMaterial="matte">
            <a:bevelT w="25400" h="25400" prst="relaxedInset"/>
          </a:sp3d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blipFill rotWithShape="1">
          <a:blip xmlns:r="http://schemas.openxmlformats.org/officeDocument/2006/relationships" r:embed="rId1">
            <a:duotone>
              <a:schemeClr val="phClr">
                <a:shade val="18000"/>
                <a:satMod val="160000"/>
                <a:lumMod val="28000"/>
              </a:schemeClr>
              <a:schemeClr val="phClr">
                <a:tint val="95000"/>
                <a:satMod val="160000"/>
                <a:lumMod val="116000"/>
              </a:schemeClr>
            </a:duotone>
          </a:blip>
          <a:stretch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Damask" id="{F9A299A0-33D0-4E0F-9F3F-7163E3744208}" vid="{746EEEEA-FB6A-406B-B510-531588D54811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TM04033921[[fn=Damask]]</Template>
  <TotalTime>282</TotalTime>
  <Words>832</Words>
  <Application>Microsoft Office PowerPoint</Application>
  <PresentationFormat>Custom</PresentationFormat>
  <Paragraphs>75</Paragraphs>
  <Slides>15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15</vt:i4>
      </vt:variant>
    </vt:vector>
  </HeadingPairs>
  <TitlesOfParts>
    <vt:vector size="16" baseType="lpstr">
      <vt:lpstr>Damask</vt:lpstr>
      <vt:lpstr>  Humerus (ARM or Brachial bone) </vt:lpstr>
      <vt:lpstr>Slide 2</vt:lpstr>
      <vt:lpstr>Slide 3</vt:lpstr>
      <vt:lpstr>Slide 4</vt:lpstr>
      <vt:lpstr>Slide 5</vt:lpstr>
      <vt:lpstr>Slide 6</vt:lpstr>
      <vt:lpstr>Slide 7</vt:lpstr>
      <vt:lpstr>Slide 8</vt:lpstr>
      <vt:lpstr>Slide 9</vt:lpstr>
      <vt:lpstr>Slide 10</vt:lpstr>
      <vt:lpstr>Slide 11</vt:lpstr>
      <vt:lpstr>Slide 12</vt:lpstr>
      <vt:lpstr>Slide 13</vt:lpstr>
      <vt:lpstr>Slide 14</vt:lpstr>
      <vt:lpstr>Slide 15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Humerus (ARM or Brachial bone)</dc:title>
  <dc:creator>Manoj Singh</dc:creator>
  <cp:lastModifiedBy>Windows User</cp:lastModifiedBy>
  <cp:revision>32</cp:revision>
  <dcterms:created xsi:type="dcterms:W3CDTF">2020-10-12T14:58:47Z</dcterms:created>
  <dcterms:modified xsi:type="dcterms:W3CDTF">2020-10-20T09:46:33Z</dcterms:modified>
</cp:coreProperties>
</file>