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92" r:id="rId2"/>
    <p:sldId id="345" r:id="rId3"/>
    <p:sldId id="332" r:id="rId4"/>
    <p:sldId id="333" r:id="rId5"/>
    <p:sldId id="334" r:id="rId6"/>
    <p:sldId id="335" r:id="rId7"/>
    <p:sldId id="342" r:id="rId8"/>
    <p:sldId id="343" r:id="rId9"/>
    <p:sldId id="346" r:id="rId10"/>
    <p:sldId id="336" r:id="rId11"/>
    <p:sldId id="337" r:id="rId12"/>
    <p:sldId id="338" r:id="rId13"/>
    <p:sldId id="344" r:id="rId14"/>
    <p:sldId id="34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89" autoAdjust="0"/>
  </p:normalViewPr>
  <p:slideViewPr>
    <p:cSldViewPr>
      <p:cViewPr varScale="1">
        <p:scale>
          <a:sx n="96" d="100"/>
          <a:sy n="96" d="100"/>
        </p:scale>
        <p:origin x="-20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6AC89-1D24-4F9E-982F-DA5BF7ECD9F4}" type="datetimeFigureOut">
              <a:rPr lang="en-IN" smtClean="0"/>
              <a:t>06-10-2020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6353-8F37-4299-9A00-D215CE4B5BD8}" type="slidenum">
              <a:rPr lang="en-IN" smtClean="0"/>
              <a:t>‹#›</a:t>
            </a:fld>
            <a:endParaRPr lang="en-IN"/>
          </a:p>
        </p:txBody>
      </p:sp>
    </p:spTree>
    <p:extLst>
      <p:ext uri="{BB962C8B-B14F-4D97-AF65-F5344CB8AC3E}">
        <p14:creationId xmlns:p14="http://schemas.microsoft.com/office/powerpoint/2010/main" val="10103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t>1</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t>2</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ic</a:t>
            </a:r>
            <a:endParaRPr lang="en-US" dirty="0"/>
          </a:p>
        </p:txBody>
      </p:sp>
      <p:sp>
        <p:nvSpPr>
          <p:cNvPr id="4" name="Slide Number Placeholder 3"/>
          <p:cNvSpPr>
            <a:spLocks noGrp="1"/>
          </p:cNvSpPr>
          <p:nvPr>
            <p:ph type="sldNum" sz="quarter" idx="10"/>
          </p:nvPr>
        </p:nvSpPr>
        <p:spPr/>
        <p:txBody>
          <a:bodyPr/>
          <a:lstStyle/>
          <a:p>
            <a:fld id="{09C5EC24-4952-459B-B93A-BEA715CF627F}" type="slidenum">
              <a:rPr lang="en-US" smtClean="0"/>
              <a:pPr/>
              <a:t>7</a:t>
            </a:fld>
            <a:endParaRPr lang="en-US"/>
          </a:p>
        </p:txBody>
      </p:sp>
    </p:spTree>
    <p:extLst>
      <p:ext uri="{BB962C8B-B14F-4D97-AF65-F5344CB8AC3E}">
        <p14:creationId xmlns:p14="http://schemas.microsoft.com/office/powerpoint/2010/main" val="412185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ic</a:t>
            </a:r>
            <a:endParaRPr lang="en-US" dirty="0"/>
          </a:p>
        </p:txBody>
      </p:sp>
      <p:sp>
        <p:nvSpPr>
          <p:cNvPr id="4" name="Slide Number Placeholder 3"/>
          <p:cNvSpPr>
            <a:spLocks noGrp="1"/>
          </p:cNvSpPr>
          <p:nvPr>
            <p:ph type="sldNum" sz="quarter" idx="10"/>
          </p:nvPr>
        </p:nvSpPr>
        <p:spPr/>
        <p:txBody>
          <a:bodyPr/>
          <a:lstStyle/>
          <a:p>
            <a:fld id="{09C5EC24-4952-459B-B93A-BEA715CF627F}" type="slidenum">
              <a:rPr lang="en-US" smtClean="0"/>
              <a:pPr/>
              <a:t>8</a:t>
            </a:fld>
            <a:endParaRPr lang="en-US"/>
          </a:p>
        </p:txBody>
      </p:sp>
    </p:spTree>
    <p:extLst>
      <p:ext uri="{BB962C8B-B14F-4D97-AF65-F5344CB8AC3E}">
        <p14:creationId xmlns:p14="http://schemas.microsoft.com/office/powerpoint/2010/main" val="338062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t>9</a:t>
            </a:fld>
            <a:endParaRPr lang="en-IN"/>
          </a:p>
        </p:txBody>
      </p:sp>
    </p:spTree>
    <p:extLst>
      <p:ext uri="{BB962C8B-B14F-4D97-AF65-F5344CB8AC3E}">
        <p14:creationId xmlns:p14="http://schemas.microsoft.com/office/powerpoint/2010/main" val="410293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60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37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09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90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58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760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845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402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6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59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59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71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09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4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4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7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10/6/2020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9478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asu.org.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95400" y="5181600"/>
            <a:ext cx="6477000" cy="1600200"/>
          </a:xfrm>
        </p:spPr>
        <p:txBody>
          <a:bodyPr>
            <a:normAutofit fontScale="92500" lnSpcReduction="20000"/>
          </a:bodyPr>
          <a:lstStyle/>
          <a:p>
            <a:pPr algn="ctr" eaLnBrk="1" hangingPunct="1">
              <a:lnSpc>
                <a:spcPct val="80000"/>
              </a:lnSpc>
            </a:pPr>
            <a:r>
              <a:rPr lang="pt-BR" sz="2000" b="1" dirty="0" smtClean="0">
                <a:solidFill>
                  <a:srgbClr val="7030A0"/>
                </a:solidFill>
                <a:latin typeface="Arial Black" panose="020B0A04020102020204" pitchFamily="34" charset="0"/>
              </a:rPr>
              <a:t>Dr. AJIT KUMAR</a:t>
            </a:r>
          </a:p>
          <a:p>
            <a:pPr algn="ctr" eaLnBrk="1" hangingPunct="1">
              <a:lnSpc>
                <a:spcPct val="80000"/>
              </a:lnSpc>
            </a:pPr>
            <a:r>
              <a:rPr lang="en-US" sz="2000" b="1" dirty="0" smtClean="0">
                <a:solidFill>
                  <a:srgbClr val="7030A0"/>
                </a:solidFill>
                <a:latin typeface="Arial Black" panose="020B0A04020102020204" pitchFamily="34" charset="0"/>
              </a:rPr>
              <a:t>Department of Veterinary Parasitology</a:t>
            </a:r>
          </a:p>
          <a:p>
            <a:pPr algn="ctr" eaLnBrk="1" hangingPunct="1">
              <a:lnSpc>
                <a:spcPct val="80000"/>
              </a:lnSpc>
            </a:pPr>
            <a:r>
              <a:rPr lang="en-US" sz="2000" b="1" dirty="0" smtClean="0">
                <a:solidFill>
                  <a:srgbClr val="7030A0"/>
                </a:solidFill>
                <a:latin typeface="Arial Black" panose="020B0A04020102020204" pitchFamily="34" charset="0"/>
              </a:rPr>
              <a:t>Bihar Veterinary College</a:t>
            </a:r>
          </a:p>
          <a:p>
            <a:pPr algn="ctr" eaLnBrk="1" hangingPunct="1">
              <a:lnSpc>
                <a:spcPct val="80000"/>
              </a:lnSpc>
            </a:pPr>
            <a:r>
              <a:rPr lang="en-US" sz="2000" b="1" dirty="0" smtClean="0">
                <a:solidFill>
                  <a:srgbClr val="7030A0"/>
                </a:solidFill>
                <a:latin typeface="Arial Black" panose="020B0A04020102020204" pitchFamily="34" charset="0"/>
              </a:rPr>
              <a:t>Bihar Animal Sciences University</a:t>
            </a:r>
          </a:p>
          <a:p>
            <a:pPr algn="ctr" eaLnBrk="1" hangingPunct="1">
              <a:lnSpc>
                <a:spcPct val="80000"/>
              </a:lnSpc>
            </a:pPr>
            <a:r>
              <a:rPr lang="en-US" sz="2000" b="1" dirty="0" smtClean="0">
                <a:solidFill>
                  <a:srgbClr val="7030A0"/>
                </a:solidFill>
                <a:latin typeface="Arial Black" panose="020B0A04020102020204" pitchFamily="34" charset="0"/>
              </a:rPr>
              <a:t>Patna-800014</a:t>
            </a:r>
          </a:p>
        </p:txBody>
      </p:sp>
      <p:sp>
        <p:nvSpPr>
          <p:cNvPr id="2051" name="Rectangle 6"/>
          <p:cNvSpPr>
            <a:spLocks noChangeArrowheads="1"/>
          </p:cNvSpPr>
          <p:nvPr/>
        </p:nvSpPr>
        <p:spPr bwMode="auto">
          <a:xfrm>
            <a:off x="207273" y="27432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3200" b="1" dirty="0" smtClean="0">
                <a:solidFill>
                  <a:srgbClr val="7030A0"/>
                </a:solidFill>
                <a:latin typeface="Arial Rounded MT Bold" pitchFamily="34" charset="0"/>
              </a:rPr>
              <a:t>ICZN and SNOAPAD</a:t>
            </a:r>
            <a:endParaRPr lang="en-US" sz="3200" b="1" dirty="0" smtClean="0">
              <a:solidFill>
                <a:srgbClr val="7030A0"/>
              </a:solidFill>
              <a:latin typeface="Arial Rounded MT Bold" pitchFamily="34" charset="0"/>
            </a:endParaRPr>
          </a:p>
          <a:p>
            <a:pPr algn="ctr"/>
            <a:r>
              <a:rPr lang="en-US" sz="2000" b="1" dirty="0" smtClean="0">
                <a:solidFill>
                  <a:srgbClr val="002060"/>
                </a:solidFill>
                <a:latin typeface="Arial Rounded MT Bold" pitchFamily="34" charset="0"/>
              </a:rPr>
              <a:t>( General Veterinary Parasitology)</a:t>
            </a:r>
          </a:p>
          <a:p>
            <a:pPr algn="ctr"/>
            <a:endParaRPr lang="en-US" sz="3200" b="1" dirty="0" smtClean="0">
              <a:solidFill>
                <a:srgbClr val="7030A0"/>
              </a:solidFill>
              <a:latin typeface="Arial Rounded MT Bold" pitchFamily="34" charset="0"/>
            </a:endParaRPr>
          </a:p>
        </p:txBody>
      </p:sp>
      <p:pic>
        <p:nvPicPr>
          <p:cNvPr id="10" name="Picture 9" descr="Bihar Animal Sciences University | बिहार पशु विज्ञान विश्वविद्यालय">
            <a:hlinkClick r:id="rId3" tooltip="&quot;Bihar Animal Sciences University | बिहार पशु विज्ञान विश्वविद्यालय - &quot;"/>
          </p:cNvPr>
          <p:cNvPicPr/>
          <p:nvPr/>
        </p:nvPicPr>
        <p:blipFill>
          <a:blip r:embed="rId4"/>
          <a:srcRect/>
          <a:stretch>
            <a:fillRect/>
          </a:stretch>
        </p:blipFill>
        <p:spPr bwMode="auto">
          <a:xfrm>
            <a:off x="207273" y="311883"/>
            <a:ext cx="1149087" cy="1193163"/>
          </a:xfrm>
          <a:prstGeom prst="rect">
            <a:avLst/>
          </a:prstGeom>
          <a:noFill/>
          <a:ln w="9525">
            <a:noFill/>
            <a:miter lim="800000"/>
            <a:headEnd/>
            <a:tailEnd/>
          </a:ln>
        </p:spPr>
      </p:pic>
      <p:pic>
        <p:nvPicPr>
          <p:cNvPr id="11" name="Picture 10" descr="Colour Logofinal"/>
          <p:cNvPicPr/>
          <p:nvPr/>
        </p:nvPicPr>
        <p:blipFill>
          <a:blip r:embed="rId5" cstate="print"/>
          <a:srcRect/>
          <a:stretch>
            <a:fillRect/>
          </a:stretch>
        </p:blipFill>
        <p:spPr bwMode="auto">
          <a:xfrm>
            <a:off x="7565355" y="381000"/>
            <a:ext cx="1099890" cy="1246392"/>
          </a:xfrm>
          <a:prstGeom prst="rect">
            <a:avLst/>
          </a:prstGeom>
          <a:noFill/>
          <a:ln w="9525">
            <a:noFill/>
            <a:miter lim="800000"/>
            <a:headEnd/>
            <a:tailEnd/>
          </a:ln>
        </p:spPr>
      </p:pic>
      <p:sp>
        <p:nvSpPr>
          <p:cNvPr id="12"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1054255935"/>
      </p:ext>
    </p:extLst>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6781800" cy="1143000"/>
          </a:xfrm>
        </p:spPr>
        <p:txBody>
          <a:bodyPr>
            <a:normAutofit/>
          </a:bodyPr>
          <a:lstStyle/>
          <a:p>
            <a:pPr algn="ctr"/>
            <a:r>
              <a:rPr lang="en-US" dirty="0" smtClean="0">
                <a:solidFill>
                  <a:srgbClr val="002060"/>
                </a:solidFill>
                <a:latin typeface="Arial Black" panose="020B0A04020102020204" pitchFamily="34" charset="0"/>
              </a:rPr>
              <a:t> SNOAPAD</a:t>
            </a:r>
            <a:endParaRPr lang="en-US" dirty="0">
              <a:solidFill>
                <a:srgbClr val="002060"/>
              </a:solidFill>
              <a:latin typeface="Arial Black" panose="020B0A04020102020204" pitchFamily="34" charset="0"/>
            </a:endParaRPr>
          </a:p>
        </p:txBody>
      </p:sp>
      <p:sp>
        <p:nvSpPr>
          <p:cNvPr id="3" name="Content Placeholder 2"/>
          <p:cNvSpPr>
            <a:spLocks noGrp="1"/>
          </p:cNvSpPr>
          <p:nvPr>
            <p:ph idx="1"/>
          </p:nvPr>
        </p:nvSpPr>
        <p:spPr>
          <a:xfrm>
            <a:off x="609600" y="914400"/>
            <a:ext cx="6248400" cy="6096000"/>
          </a:xfrm>
        </p:spPr>
        <p:txBody>
          <a:bodyPr>
            <a:normAutofit/>
          </a:bodyPr>
          <a:lstStyle/>
          <a:p>
            <a:pPr algn="just">
              <a:lnSpc>
                <a:spcPct val="150000"/>
              </a:lnSpc>
            </a:pPr>
            <a:r>
              <a:rPr lang="en-US" sz="2000" dirty="0" smtClean="0">
                <a:solidFill>
                  <a:srgbClr val="7030A0"/>
                </a:solidFill>
                <a:latin typeface="Arial Black" panose="020B0A04020102020204" pitchFamily="34" charset="0"/>
              </a:rPr>
              <a:t>World Association for the Advancement of Veterinary Parasitology (WAAVP</a:t>
            </a:r>
            <a:r>
              <a:rPr lang="en-US" sz="2000" dirty="0">
                <a:solidFill>
                  <a:srgbClr val="7030A0"/>
                </a:solidFill>
                <a:latin typeface="Arial Black" panose="020B0A04020102020204" pitchFamily="34" charset="0"/>
              </a:rPr>
              <a:t>) </a:t>
            </a:r>
            <a:r>
              <a:rPr lang="en-US" sz="2000" dirty="0" smtClean="0">
                <a:solidFill>
                  <a:srgbClr val="7030A0"/>
                </a:solidFill>
                <a:latin typeface="Arial Black" panose="020B0A04020102020204" pitchFamily="34" charset="0"/>
              </a:rPr>
              <a:t>formulate a  guideline to  </a:t>
            </a:r>
            <a:r>
              <a:rPr lang="en-US" sz="2000" dirty="0">
                <a:solidFill>
                  <a:srgbClr val="7030A0"/>
                </a:solidFill>
                <a:latin typeface="Arial Black" panose="020B0A04020102020204" pitchFamily="34" charset="0"/>
              </a:rPr>
              <a:t>uniform and proper terminology to denominate the animal parasitic disease  or </a:t>
            </a:r>
            <a:r>
              <a:rPr lang="en-US" sz="2000" dirty="0" smtClean="0">
                <a:solidFill>
                  <a:srgbClr val="7030A0"/>
                </a:solidFill>
                <a:latin typeface="Arial Black" panose="020B0A04020102020204" pitchFamily="34" charset="0"/>
              </a:rPr>
              <a:t>infections.</a:t>
            </a:r>
          </a:p>
          <a:p>
            <a:pPr algn="just">
              <a:lnSpc>
                <a:spcPct val="150000"/>
              </a:lnSpc>
            </a:pPr>
            <a:r>
              <a:rPr lang="en-US" sz="2000" dirty="0" smtClean="0">
                <a:solidFill>
                  <a:srgbClr val="0070C0"/>
                </a:solidFill>
                <a:latin typeface="Arial Black" panose="020B0A04020102020204" pitchFamily="34" charset="0"/>
              </a:rPr>
              <a:t>Guidelines was published in 1988 as the </a:t>
            </a:r>
            <a:r>
              <a:rPr lang="en-US" sz="2000" u="sng" dirty="0" err="1" smtClean="0">
                <a:solidFill>
                  <a:srgbClr val="0070C0"/>
                </a:solidFill>
                <a:latin typeface="Arial Black" panose="020B0A04020102020204" pitchFamily="34" charset="0"/>
              </a:rPr>
              <a:t>Standardised</a:t>
            </a:r>
            <a:r>
              <a:rPr lang="en-US" sz="2000" u="sng" dirty="0" smtClean="0">
                <a:solidFill>
                  <a:srgbClr val="0070C0"/>
                </a:solidFill>
                <a:latin typeface="Arial Black" panose="020B0A04020102020204" pitchFamily="34" charset="0"/>
              </a:rPr>
              <a:t> Nomenclature of Animal Parasitic Disease ( SNOAPAD). </a:t>
            </a:r>
          </a:p>
          <a:p>
            <a:pPr algn="just">
              <a:lnSpc>
                <a:spcPct val="150000"/>
              </a:lnSpc>
            </a:pPr>
            <a:r>
              <a:rPr lang="en-US" sz="2000" dirty="0" smtClean="0">
                <a:solidFill>
                  <a:srgbClr val="002060"/>
                </a:solidFill>
                <a:latin typeface="Arial Black" panose="020B0A04020102020204" pitchFamily="34" charset="0"/>
              </a:rPr>
              <a:t>Later, </a:t>
            </a:r>
            <a:r>
              <a:rPr lang="en-US" sz="2000" dirty="0">
                <a:solidFill>
                  <a:srgbClr val="002060"/>
                </a:solidFill>
                <a:latin typeface="Arial Black" panose="020B0A04020102020204" pitchFamily="34" charset="0"/>
              </a:rPr>
              <a:t>t</a:t>
            </a:r>
            <a:r>
              <a:rPr lang="en-US" sz="2000" dirty="0" smtClean="0">
                <a:solidFill>
                  <a:srgbClr val="002060"/>
                </a:solidFill>
                <a:latin typeface="Arial Black" panose="020B0A04020102020204" pitchFamily="34" charset="0"/>
              </a:rPr>
              <a:t>he word ‘ Animal’ was dropped and the ‘SNOAPAD’ is changed to ‘SNOPAD’ to denote all parasitic diseases.</a:t>
            </a:r>
          </a:p>
          <a:p>
            <a:pPr algn="just"/>
            <a:endParaRPr lang="en-US" sz="2400" dirty="0" smtClean="0">
              <a:solidFill>
                <a:srgbClr val="002060"/>
              </a:solidFill>
            </a:endParaRPr>
          </a:p>
          <a:p>
            <a:pPr>
              <a:buNone/>
            </a:pPr>
            <a:endParaRPr lang="en-US" sz="3200" b="1" dirty="0" smtClean="0">
              <a:latin typeface="Arial Rounded MT Bold" pitchFamily="34" charset="0"/>
            </a:endParaRPr>
          </a:p>
        </p:txBody>
      </p:sp>
      <p:pic>
        <p:nvPicPr>
          <p:cNvPr id="4" name="Picture 3" descr="SNOAPAD - Standard Nomenclature of Animal Parasites and Diseases"/>
          <p:cNvPicPr/>
          <p:nvPr/>
        </p:nvPicPr>
        <p:blipFill rotWithShape="1">
          <a:blip r:embed="rId2">
            <a:extLst>
              <a:ext uri="{28A0092B-C50C-407E-A947-70E740481C1C}">
                <a14:useLocalDpi xmlns:a14="http://schemas.microsoft.com/office/drawing/2010/main" val="0"/>
              </a:ext>
            </a:extLst>
          </a:blip>
          <a:srcRect l="11401" t="7879" r="11600" b="11212"/>
          <a:stretch/>
        </p:blipFill>
        <p:spPr bwMode="auto">
          <a:xfrm>
            <a:off x="6924675" y="2438400"/>
            <a:ext cx="2219325" cy="2133600"/>
          </a:xfrm>
          <a:prstGeom prst="rect">
            <a:avLst/>
          </a:prstGeom>
          <a:noFill/>
          <a:ln>
            <a:noFill/>
          </a:ln>
          <a:extLst>
            <a:ext uri="{53640926-AAD7-44D8-BBD7-CCE9431645EC}">
              <a14:shadowObscured xmlns:a14="http://schemas.microsoft.com/office/drawing/2010/main"/>
            </a:ext>
          </a:extLst>
        </p:spPr>
      </p:pic>
      <p:sp>
        <p:nvSpPr>
          <p:cNvPr id="5"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83775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143000"/>
          </a:xfrm>
        </p:spPr>
        <p:txBody>
          <a:bodyPr>
            <a:normAutofit/>
          </a:bodyPr>
          <a:lstStyle/>
          <a:p>
            <a:pPr algn="ctr"/>
            <a:r>
              <a:rPr lang="en-US" dirty="0" smtClean="0"/>
              <a:t> </a:t>
            </a:r>
            <a:r>
              <a:rPr lang="en-US" sz="3200" dirty="0" smtClean="0">
                <a:solidFill>
                  <a:srgbClr val="7030A0"/>
                </a:solidFill>
                <a:latin typeface="Arial Black" panose="020B0A04020102020204" pitchFamily="34" charset="0"/>
              </a:rPr>
              <a:t>SNOAPAD</a:t>
            </a:r>
            <a:endParaRPr lang="en-US" sz="3200" dirty="0">
              <a:solidFill>
                <a:srgbClr val="7030A0"/>
              </a:solidFill>
              <a:latin typeface="Arial Black" panose="020B0A04020102020204" pitchFamily="34" charset="0"/>
            </a:endParaRPr>
          </a:p>
        </p:txBody>
      </p:sp>
      <p:sp>
        <p:nvSpPr>
          <p:cNvPr id="3" name="Content Placeholder 2"/>
          <p:cNvSpPr>
            <a:spLocks noGrp="1"/>
          </p:cNvSpPr>
          <p:nvPr>
            <p:ph idx="1"/>
          </p:nvPr>
        </p:nvSpPr>
        <p:spPr>
          <a:xfrm>
            <a:off x="304800" y="609600"/>
            <a:ext cx="7162800" cy="6400800"/>
          </a:xfrm>
        </p:spPr>
        <p:txBody>
          <a:bodyPr>
            <a:normAutofit/>
          </a:bodyPr>
          <a:lstStyle/>
          <a:p>
            <a:pPr marL="0" indent="0" algn="just">
              <a:buNone/>
            </a:pPr>
            <a:r>
              <a:rPr lang="en-US" sz="2400" dirty="0" smtClean="0">
                <a:solidFill>
                  <a:srgbClr val="FF0000"/>
                </a:solidFill>
                <a:latin typeface="Arial Black" panose="020B0A04020102020204" pitchFamily="34" charset="0"/>
              </a:rPr>
              <a:t>Guideline of SNOPAD is as follows </a:t>
            </a:r>
            <a:r>
              <a:rPr lang="en-US" sz="2100" dirty="0" smtClean="0">
                <a:solidFill>
                  <a:srgbClr val="FF0000"/>
                </a:solidFill>
                <a:latin typeface="Arial Black" panose="020B0A04020102020204" pitchFamily="34" charset="0"/>
              </a:rPr>
              <a:t>–</a:t>
            </a:r>
          </a:p>
          <a:p>
            <a:pPr algn="just"/>
            <a:r>
              <a:rPr lang="en-US" sz="2000" dirty="0" smtClean="0">
                <a:solidFill>
                  <a:srgbClr val="7030A0"/>
                </a:solidFill>
                <a:latin typeface="Arial Black" panose="020B0A04020102020204" pitchFamily="34" charset="0"/>
              </a:rPr>
              <a:t>The suffix –</a:t>
            </a:r>
            <a:r>
              <a:rPr lang="en-US" sz="2000" b="1" dirty="0" err="1" smtClean="0">
                <a:solidFill>
                  <a:srgbClr val="7030A0"/>
                </a:solidFill>
                <a:latin typeface="Arial Black" panose="020B0A04020102020204" pitchFamily="34" charset="0"/>
              </a:rPr>
              <a:t>osis</a:t>
            </a:r>
            <a:r>
              <a:rPr lang="en-US" sz="2000" b="1" dirty="0" smtClean="0">
                <a:solidFill>
                  <a:srgbClr val="7030A0"/>
                </a:solidFill>
                <a:latin typeface="Arial Black" panose="020B0A04020102020204" pitchFamily="34" charset="0"/>
              </a:rPr>
              <a:t> (plural= </a:t>
            </a:r>
            <a:r>
              <a:rPr lang="en-US" sz="2000" b="1" dirty="0" err="1" smtClean="0">
                <a:solidFill>
                  <a:srgbClr val="7030A0"/>
                </a:solidFill>
                <a:latin typeface="Arial Black" panose="020B0A04020102020204" pitchFamily="34" charset="0"/>
              </a:rPr>
              <a:t>oses</a:t>
            </a:r>
            <a:r>
              <a:rPr lang="en-US" sz="2000" b="1" dirty="0" smtClean="0">
                <a:solidFill>
                  <a:srgbClr val="7030A0"/>
                </a:solidFill>
                <a:latin typeface="Arial Black" panose="020B0A04020102020204" pitchFamily="34" charset="0"/>
              </a:rPr>
              <a:t>)  </a:t>
            </a:r>
            <a:r>
              <a:rPr lang="en-US" sz="2000" dirty="0" smtClean="0">
                <a:solidFill>
                  <a:srgbClr val="7030A0"/>
                </a:solidFill>
                <a:latin typeface="Arial Black" panose="020B0A04020102020204" pitchFamily="34" charset="0"/>
              </a:rPr>
              <a:t>is to be added to the stem of the names of the parasite taxon by the omission of the </a:t>
            </a:r>
            <a:r>
              <a:rPr lang="en-US" sz="2000" u="sng" dirty="0" smtClean="0">
                <a:solidFill>
                  <a:srgbClr val="7030A0"/>
                </a:solidFill>
                <a:latin typeface="Arial Black" panose="020B0A04020102020204" pitchFamily="34" charset="0"/>
              </a:rPr>
              <a:t>last one or two letters-</a:t>
            </a:r>
          </a:p>
          <a:p>
            <a:pPr marL="0" indent="0" algn="just">
              <a:buNone/>
            </a:pPr>
            <a:endParaRPr lang="en-US" sz="2100" u="sng" dirty="0" smtClean="0">
              <a:solidFill>
                <a:srgbClr val="7030A0"/>
              </a:solidFill>
              <a:latin typeface="Arial Black" panose="020B0A04020102020204" pitchFamily="34" charset="0"/>
            </a:endParaRPr>
          </a:p>
          <a:p>
            <a:pPr algn="just"/>
            <a:endParaRPr lang="en-US" sz="2100" dirty="0" smtClean="0">
              <a:solidFill>
                <a:srgbClr val="0070C0"/>
              </a:solidFill>
              <a:latin typeface="Arial Black" panose="020B0A04020102020204" pitchFamily="34" charset="0"/>
            </a:endParaRPr>
          </a:p>
          <a:p>
            <a:pPr algn="just"/>
            <a:endParaRPr lang="en-US" sz="2100" dirty="0">
              <a:solidFill>
                <a:srgbClr val="0070C0"/>
              </a:solidFill>
              <a:latin typeface="Arial Black" panose="020B0A04020102020204" pitchFamily="34" charset="0"/>
            </a:endParaRPr>
          </a:p>
          <a:p>
            <a:pPr algn="just"/>
            <a:endParaRPr lang="en-US" sz="2100" dirty="0" smtClean="0">
              <a:solidFill>
                <a:srgbClr val="0070C0"/>
              </a:solidFill>
              <a:latin typeface="Arial Black" panose="020B0A04020102020204" pitchFamily="34" charset="0"/>
            </a:endParaRPr>
          </a:p>
          <a:p>
            <a:pPr algn="just"/>
            <a:r>
              <a:rPr lang="en-US" sz="2000" dirty="0" smtClean="0">
                <a:solidFill>
                  <a:srgbClr val="0070C0"/>
                </a:solidFill>
                <a:latin typeface="Arial Black" panose="020B0A04020102020204" pitchFamily="34" charset="0"/>
              </a:rPr>
              <a:t>By adding –</a:t>
            </a:r>
            <a:r>
              <a:rPr lang="en-US" sz="2000" dirty="0" err="1" smtClean="0">
                <a:solidFill>
                  <a:srgbClr val="0070C0"/>
                </a:solidFill>
                <a:latin typeface="Arial Black" panose="020B0A04020102020204" pitchFamily="34" charset="0"/>
              </a:rPr>
              <a:t>osis</a:t>
            </a:r>
            <a:r>
              <a:rPr lang="en-US" sz="2000" dirty="0" smtClean="0">
                <a:solidFill>
                  <a:srgbClr val="0070C0"/>
                </a:solidFill>
                <a:latin typeface="Arial Black" panose="020B0A04020102020204" pitchFamily="34" charset="0"/>
              </a:rPr>
              <a:t> in the genitive name where taxa end with –x in the nominative .</a:t>
            </a:r>
          </a:p>
          <a:p>
            <a:pPr marL="0" indent="0" algn="just">
              <a:buNone/>
            </a:pPr>
            <a:endParaRPr lang="en-US" sz="2100" dirty="0" smtClean="0">
              <a:solidFill>
                <a:srgbClr val="0070C0"/>
              </a:solidFill>
              <a:latin typeface="Arial Black" panose="020B0A04020102020204" pitchFamily="34" charset="0"/>
            </a:endParaRPr>
          </a:p>
          <a:p>
            <a:pPr marL="0" indent="0" algn="just">
              <a:buNone/>
            </a:pPr>
            <a:r>
              <a:rPr lang="en-US" sz="1600" dirty="0" smtClean="0">
                <a:solidFill>
                  <a:srgbClr val="002060"/>
                </a:solidFill>
                <a:latin typeface="Arial Black" panose="020B0A04020102020204" pitchFamily="34" charset="0"/>
              </a:rPr>
              <a:t>	                					</a:t>
            </a:r>
            <a:endParaRPr lang="en-US" sz="2400" dirty="0" smtClean="0"/>
          </a:p>
          <a:p>
            <a:pPr>
              <a:buNone/>
            </a:pPr>
            <a:endParaRPr lang="en-US" sz="3200" b="1" dirty="0" smtClean="0">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90208920"/>
              </p:ext>
            </p:extLst>
          </p:nvPr>
        </p:nvGraphicFramePr>
        <p:xfrm>
          <a:off x="609600" y="2133599"/>
          <a:ext cx="6858000" cy="161036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3242671808"/>
                    </a:ext>
                  </a:extLst>
                </a:gridCol>
                <a:gridCol w="2286000">
                  <a:extLst>
                    <a:ext uri="{9D8B030D-6E8A-4147-A177-3AD203B41FA5}">
                      <a16:colId xmlns="" xmlns:a16="http://schemas.microsoft.com/office/drawing/2014/main" val="2291652019"/>
                    </a:ext>
                  </a:extLst>
                </a:gridCol>
                <a:gridCol w="2286000">
                  <a:extLst>
                    <a:ext uri="{9D8B030D-6E8A-4147-A177-3AD203B41FA5}">
                      <a16:colId xmlns="" xmlns:a16="http://schemas.microsoft.com/office/drawing/2014/main" val="3656963726"/>
                    </a:ext>
                  </a:extLst>
                </a:gridCol>
              </a:tblGrid>
              <a:tr h="622300">
                <a:tc>
                  <a:txBody>
                    <a:bodyPr/>
                    <a:lstStyle/>
                    <a:p>
                      <a:pPr algn="ctr"/>
                      <a:r>
                        <a:rPr lang="en-US" sz="1600" dirty="0" smtClean="0">
                          <a:latin typeface="Arial Rounded MT Bold" panose="020F0704030504030204" pitchFamily="34" charset="0"/>
                        </a:rPr>
                        <a:t>Taxonomic name of parasite</a:t>
                      </a:r>
                      <a:endParaRPr lang="en-IN" sz="1600" dirty="0">
                        <a:latin typeface="Arial Rounded MT Bold" panose="020F0704030504030204" pitchFamily="34" charset="0"/>
                      </a:endParaRPr>
                    </a:p>
                  </a:txBody>
                  <a:tcPr/>
                </a:tc>
                <a:tc>
                  <a:txBody>
                    <a:bodyPr/>
                    <a:lstStyle/>
                    <a:p>
                      <a:pPr algn="ctr"/>
                      <a:r>
                        <a:rPr lang="en-US" sz="1600" dirty="0" smtClean="0">
                          <a:latin typeface="Arial Rounded MT Bold" panose="020F0704030504030204" pitchFamily="34" charset="0"/>
                        </a:rPr>
                        <a:t> Addition of suffix</a:t>
                      </a:r>
                      <a:endParaRPr lang="en-IN" sz="1600" dirty="0">
                        <a:latin typeface="Arial Rounded MT Bold" panose="020F0704030504030204" pitchFamily="34" charset="0"/>
                      </a:endParaRPr>
                    </a:p>
                  </a:txBody>
                  <a:tcPr/>
                </a:tc>
                <a:tc>
                  <a:txBody>
                    <a:bodyPr/>
                    <a:lstStyle/>
                    <a:p>
                      <a:pPr algn="ctr"/>
                      <a:r>
                        <a:rPr lang="en-US" sz="1600" dirty="0" smtClean="0">
                          <a:latin typeface="Arial Rounded MT Bold" panose="020F0704030504030204" pitchFamily="34" charset="0"/>
                        </a:rPr>
                        <a:t> Disease name</a:t>
                      </a:r>
                      <a:endParaRPr lang="en-IN" sz="1600" dirty="0">
                        <a:latin typeface="Arial Rounded MT Bold" panose="020F0704030504030204" pitchFamily="34" charset="0"/>
                      </a:endParaRPr>
                    </a:p>
                  </a:txBody>
                  <a:tcPr/>
                </a:tc>
                <a:extLst>
                  <a:ext uri="{0D108BD9-81ED-4DB2-BD59-A6C34878D82A}">
                    <a16:rowId xmlns="" xmlns:a16="http://schemas.microsoft.com/office/drawing/2014/main" val="4004134256"/>
                  </a:ext>
                </a:extLst>
              </a:tr>
              <a:tr h="355600">
                <a:tc>
                  <a:txBody>
                    <a:bodyPr/>
                    <a:lstStyle/>
                    <a:p>
                      <a:r>
                        <a:rPr lang="en-US" sz="1800" i="1" dirty="0" err="1" smtClean="0">
                          <a:solidFill>
                            <a:srgbClr val="002060"/>
                          </a:solidFill>
                          <a:latin typeface="Arial Rounded MT Bold" panose="020F0704030504030204" pitchFamily="34" charset="0"/>
                        </a:rPr>
                        <a:t>Trypanosom</a:t>
                      </a:r>
                      <a:r>
                        <a:rPr lang="en-US" sz="1800" i="1" dirty="0" err="1" smtClean="0">
                          <a:solidFill>
                            <a:srgbClr val="FF0000"/>
                          </a:solidFill>
                          <a:latin typeface="Arial Rounded MT Bold" panose="020F0704030504030204" pitchFamily="34" charset="0"/>
                        </a:rPr>
                        <a:t>a</a:t>
                      </a:r>
                      <a:endParaRPr lang="en-IN" i="1" dirty="0">
                        <a:latin typeface="Arial Rounded MT Bold" panose="020F0704030504030204" pitchFamily="34" charset="0"/>
                      </a:endParaRPr>
                    </a:p>
                  </a:txBody>
                  <a:tcPr/>
                </a:tc>
                <a:tc>
                  <a:txBody>
                    <a:bodyPr/>
                    <a:lstStyle/>
                    <a:p>
                      <a:r>
                        <a:rPr lang="en-US" sz="1800" dirty="0" err="1" smtClean="0">
                          <a:solidFill>
                            <a:srgbClr val="002060"/>
                          </a:solidFill>
                          <a:latin typeface="Arial Rounded MT Bold" panose="020F0704030504030204" pitchFamily="34" charset="0"/>
                        </a:rPr>
                        <a:t>Trypanosom</a:t>
                      </a:r>
                      <a:r>
                        <a:rPr lang="en-US" sz="1800" dirty="0" smtClean="0">
                          <a:solidFill>
                            <a:srgbClr val="002060"/>
                          </a:solidFill>
                          <a:latin typeface="Arial Rounded MT Bold" panose="020F0704030504030204" pitchFamily="34" charset="0"/>
                        </a:rPr>
                        <a:t> + </a:t>
                      </a:r>
                      <a:r>
                        <a:rPr lang="en-US" sz="1800" dirty="0" err="1" smtClean="0">
                          <a:solidFill>
                            <a:srgbClr val="002060"/>
                          </a:solidFill>
                          <a:latin typeface="Arial Rounded MT Bold" panose="020F0704030504030204" pitchFamily="34" charset="0"/>
                        </a:rPr>
                        <a:t>osis</a:t>
                      </a:r>
                      <a:endParaRPr lang="en-IN" dirty="0">
                        <a:latin typeface="Arial Rounded MT Bold" panose="020F0704030504030204" pitchFamily="34" charset="0"/>
                      </a:endParaRPr>
                    </a:p>
                  </a:txBody>
                  <a:tcPr/>
                </a:tc>
                <a:tc>
                  <a:txBody>
                    <a:bodyPr/>
                    <a:lstStyle/>
                    <a:p>
                      <a:r>
                        <a:rPr lang="en-US" sz="1800" dirty="0" err="1" smtClean="0">
                          <a:solidFill>
                            <a:srgbClr val="002060"/>
                          </a:solidFill>
                          <a:latin typeface="Arial Rounded MT Bold" panose="020F0704030504030204" pitchFamily="34" charset="0"/>
                        </a:rPr>
                        <a:t>Trypanosomosis</a:t>
                      </a:r>
                      <a:r>
                        <a:rPr lang="en-US" sz="1800" dirty="0" smtClean="0">
                          <a:solidFill>
                            <a:srgbClr val="002060"/>
                          </a:solidFill>
                          <a:latin typeface="Arial Rounded MT Bold" panose="020F0704030504030204" pitchFamily="34" charset="0"/>
                        </a:rPr>
                        <a:t> </a:t>
                      </a:r>
                      <a:endParaRPr lang="en-IN" dirty="0">
                        <a:latin typeface="Arial Rounded MT Bold" panose="020F0704030504030204" pitchFamily="34" charset="0"/>
                      </a:endParaRPr>
                    </a:p>
                  </a:txBody>
                  <a:tcPr/>
                </a:tc>
                <a:extLst>
                  <a:ext uri="{0D108BD9-81ED-4DB2-BD59-A6C34878D82A}">
                    <a16:rowId xmlns="" xmlns:a16="http://schemas.microsoft.com/office/drawing/2014/main" val="3921851898"/>
                  </a:ext>
                </a:extLst>
              </a:tr>
              <a:tr h="622300">
                <a:tc>
                  <a:txBody>
                    <a:bodyPr/>
                    <a:lstStyle/>
                    <a:p>
                      <a:r>
                        <a:rPr lang="en-US" sz="1800" i="1" dirty="0" err="1" smtClean="0">
                          <a:solidFill>
                            <a:srgbClr val="002060"/>
                          </a:solidFill>
                          <a:latin typeface="Arial Rounded MT Bold" panose="020F0704030504030204" pitchFamily="34" charset="0"/>
                        </a:rPr>
                        <a:t>Fasciol</a:t>
                      </a:r>
                      <a:r>
                        <a:rPr lang="en-US" sz="1800" i="1" dirty="0" err="1" smtClean="0">
                          <a:solidFill>
                            <a:srgbClr val="FF0000"/>
                          </a:solidFill>
                          <a:latin typeface="Arial Rounded MT Bold" panose="020F0704030504030204" pitchFamily="34" charset="0"/>
                        </a:rPr>
                        <a:t>a</a:t>
                      </a:r>
                      <a:r>
                        <a:rPr lang="en-US" sz="1800" i="1" dirty="0" smtClean="0">
                          <a:solidFill>
                            <a:srgbClr val="002060"/>
                          </a:solidFill>
                          <a:latin typeface="Arial Rounded MT Bold" panose="020F0704030504030204" pitchFamily="34" charset="0"/>
                        </a:rPr>
                        <a:t> </a:t>
                      </a:r>
                      <a:endParaRPr lang="en-IN" i="1" dirty="0">
                        <a:latin typeface="Arial Rounded MT Bold" panose="020F0704030504030204" pitchFamily="34" charset="0"/>
                      </a:endParaRPr>
                    </a:p>
                  </a:txBody>
                  <a:tcPr/>
                </a:tc>
                <a:tc>
                  <a:txBody>
                    <a:bodyPr/>
                    <a:lstStyle/>
                    <a:p>
                      <a:r>
                        <a:rPr lang="en-US" sz="1800" dirty="0" err="1" smtClean="0">
                          <a:solidFill>
                            <a:srgbClr val="002060"/>
                          </a:solidFill>
                          <a:latin typeface="Arial Rounded MT Bold" panose="020F0704030504030204" pitchFamily="34" charset="0"/>
                        </a:rPr>
                        <a:t>Fasciola</a:t>
                      </a:r>
                      <a:r>
                        <a:rPr lang="en-US" sz="1800" dirty="0" smtClean="0">
                          <a:solidFill>
                            <a:srgbClr val="002060"/>
                          </a:solidFill>
                          <a:latin typeface="Arial Rounded MT Bold" panose="020F0704030504030204" pitchFamily="34" charset="0"/>
                        </a:rPr>
                        <a:t> +</a:t>
                      </a:r>
                      <a:r>
                        <a:rPr lang="en-US" sz="1800" dirty="0" err="1" smtClean="0">
                          <a:solidFill>
                            <a:srgbClr val="002060"/>
                          </a:solidFill>
                          <a:latin typeface="Arial Rounded MT Bold" panose="020F0704030504030204" pitchFamily="34" charset="0"/>
                        </a:rPr>
                        <a:t>osis</a:t>
                      </a:r>
                      <a:r>
                        <a:rPr lang="en-US" sz="1800" dirty="0" smtClean="0">
                          <a:solidFill>
                            <a:srgbClr val="002060"/>
                          </a:solidFill>
                          <a:latin typeface="Arial Rounded MT Bold" panose="020F0704030504030204" pitchFamily="34" charset="0"/>
                        </a:rPr>
                        <a:t> </a:t>
                      </a:r>
                      <a:endParaRPr lang="en-IN" dirty="0">
                        <a:latin typeface="Arial Rounded MT Bold" panose="020F07040305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smtClean="0">
                          <a:solidFill>
                            <a:srgbClr val="002060"/>
                          </a:solidFill>
                          <a:latin typeface="Arial Rounded MT Bold" panose="020F0704030504030204" pitchFamily="34" charset="0"/>
                        </a:rPr>
                        <a:t>Fasciolosis</a:t>
                      </a:r>
                      <a:endParaRPr lang="en-US" sz="1800" dirty="0" smtClean="0">
                        <a:solidFill>
                          <a:srgbClr val="002060"/>
                        </a:solidFill>
                        <a:latin typeface="Arial Rounded MT Bold" panose="020F0704030504030204" pitchFamily="34" charset="0"/>
                      </a:endParaRPr>
                    </a:p>
                  </a:txBody>
                  <a:tcPr/>
                </a:tc>
                <a:extLst>
                  <a:ext uri="{0D108BD9-81ED-4DB2-BD59-A6C34878D82A}">
                    <a16:rowId xmlns="" xmlns:a16="http://schemas.microsoft.com/office/drawing/2014/main" val="420204132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7467478"/>
              </p:ext>
            </p:extLst>
          </p:nvPr>
        </p:nvGraphicFramePr>
        <p:xfrm>
          <a:off x="457200" y="4674326"/>
          <a:ext cx="7010400" cy="2183675"/>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1184818147"/>
                    </a:ext>
                  </a:extLst>
                </a:gridCol>
                <a:gridCol w="1905000">
                  <a:extLst>
                    <a:ext uri="{9D8B030D-6E8A-4147-A177-3AD203B41FA5}">
                      <a16:colId xmlns="" xmlns:a16="http://schemas.microsoft.com/office/drawing/2014/main" val="654716053"/>
                    </a:ext>
                  </a:extLst>
                </a:gridCol>
                <a:gridCol w="1676400">
                  <a:extLst>
                    <a:ext uri="{9D8B030D-6E8A-4147-A177-3AD203B41FA5}">
                      <a16:colId xmlns="" xmlns:a16="http://schemas.microsoft.com/office/drawing/2014/main" val="574395036"/>
                    </a:ext>
                  </a:extLst>
                </a:gridCol>
                <a:gridCol w="1752600">
                  <a:extLst>
                    <a:ext uri="{9D8B030D-6E8A-4147-A177-3AD203B41FA5}">
                      <a16:colId xmlns="" xmlns:a16="http://schemas.microsoft.com/office/drawing/2014/main" val="2972498802"/>
                    </a:ext>
                  </a:extLst>
                </a:gridCol>
              </a:tblGrid>
              <a:tr h="907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Arial Rounded MT Bold" panose="020F0704030504030204" pitchFamily="34" charset="0"/>
                        </a:rPr>
                        <a:t>Genitive</a:t>
                      </a:r>
                      <a:r>
                        <a:rPr lang="en-US" sz="1600" baseline="0" dirty="0" smtClean="0">
                          <a:solidFill>
                            <a:srgbClr val="7030A0"/>
                          </a:solidFill>
                          <a:latin typeface="Arial Rounded MT Bold" panose="020F0704030504030204" pitchFamily="34" charset="0"/>
                        </a:rPr>
                        <a:t> </a:t>
                      </a:r>
                      <a:r>
                        <a:rPr lang="en-US" sz="1600" dirty="0" smtClean="0">
                          <a:solidFill>
                            <a:srgbClr val="7030A0"/>
                          </a:solidFill>
                          <a:latin typeface="Arial Rounded MT Bold" panose="020F0704030504030204" pitchFamily="34" charset="0"/>
                        </a:rPr>
                        <a:t>name of parasite</a:t>
                      </a:r>
                      <a:endParaRPr lang="en-IN" sz="1600" dirty="0" smtClean="0">
                        <a:solidFill>
                          <a:srgbClr val="7030A0"/>
                        </a:solidFill>
                        <a:latin typeface="Arial Rounded MT Bold" panose="020F0704030504030204" pitchFamily="34" charset="0"/>
                      </a:endParaRPr>
                    </a:p>
                    <a:p>
                      <a:endParaRPr lang="en-IN" sz="1600" dirty="0">
                        <a:solidFill>
                          <a:srgbClr val="7030A0"/>
                        </a:solidFill>
                        <a:latin typeface="Arial Rounded MT Bold" panose="020F0704030504030204" pitchFamily="34" charset="0"/>
                      </a:endParaRPr>
                    </a:p>
                  </a:txBody>
                  <a:tcPr/>
                </a:tc>
                <a:tc>
                  <a:txBody>
                    <a:bodyPr/>
                    <a:lstStyle/>
                    <a:p>
                      <a:r>
                        <a:rPr lang="en-US" sz="1600" dirty="0" smtClean="0">
                          <a:solidFill>
                            <a:srgbClr val="7030A0"/>
                          </a:solidFill>
                          <a:latin typeface="Arial Rounded MT Bold" panose="020F0704030504030204" pitchFamily="34" charset="0"/>
                        </a:rPr>
                        <a:t>Nominative name of parasite</a:t>
                      </a:r>
                      <a:endParaRPr lang="en-IN" sz="1600" dirty="0">
                        <a:solidFill>
                          <a:srgbClr val="7030A0"/>
                        </a:solidFill>
                        <a:latin typeface="Arial Rounded MT Bold" panose="020F0704030504030204" pitchFamily="34" charset="0"/>
                      </a:endParaRPr>
                    </a:p>
                  </a:txBody>
                  <a:tcPr/>
                </a:tc>
                <a:tc>
                  <a:txBody>
                    <a:bodyPr/>
                    <a:lstStyle/>
                    <a:p>
                      <a:r>
                        <a:rPr lang="en-US" sz="1600" dirty="0" smtClean="0">
                          <a:solidFill>
                            <a:srgbClr val="7030A0"/>
                          </a:solidFill>
                          <a:latin typeface="Arial Rounded MT Bold" panose="020F0704030504030204" pitchFamily="34" charset="0"/>
                        </a:rPr>
                        <a:t> Addition</a:t>
                      </a:r>
                      <a:r>
                        <a:rPr lang="en-US" sz="1600" baseline="0" dirty="0" smtClean="0">
                          <a:solidFill>
                            <a:srgbClr val="7030A0"/>
                          </a:solidFill>
                          <a:latin typeface="Arial Rounded MT Bold" panose="020F0704030504030204" pitchFamily="34" charset="0"/>
                        </a:rPr>
                        <a:t> of suffix</a:t>
                      </a:r>
                      <a:r>
                        <a:rPr lang="en-US" sz="1600" dirty="0" smtClean="0">
                          <a:solidFill>
                            <a:srgbClr val="7030A0"/>
                          </a:solidFill>
                          <a:latin typeface="Arial Rounded MT Bold" panose="020F0704030504030204" pitchFamily="34" charset="0"/>
                        </a:rPr>
                        <a:t> </a:t>
                      </a:r>
                      <a:endParaRPr lang="en-IN" sz="1600" dirty="0">
                        <a:solidFill>
                          <a:srgbClr val="7030A0"/>
                        </a:solidFill>
                        <a:latin typeface="Arial Rounded MT Bold" panose="020F07040305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smtClean="0">
                          <a:solidFill>
                            <a:srgbClr val="7030A0"/>
                          </a:solidFill>
                          <a:latin typeface="Arial Rounded MT Bold" panose="020F0704030504030204" pitchFamily="34" charset="0"/>
                        </a:rPr>
                        <a:t>Disease Name</a:t>
                      </a:r>
                      <a:endParaRPr lang="en-IN" sz="1600" dirty="0">
                        <a:solidFill>
                          <a:srgbClr val="7030A0"/>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679979609"/>
                  </a:ext>
                </a:extLst>
              </a:tr>
              <a:tr h="638305">
                <a:tc>
                  <a:txBody>
                    <a:bodyPr/>
                    <a:lstStyle/>
                    <a:p>
                      <a:r>
                        <a:rPr lang="en-US" sz="1600" i="1" dirty="0" err="1" smtClean="0">
                          <a:solidFill>
                            <a:srgbClr val="002060"/>
                          </a:solidFill>
                          <a:latin typeface="Arial Rounded MT Bold" panose="020F0704030504030204" pitchFamily="34" charset="0"/>
                        </a:rPr>
                        <a:t>Demodex</a:t>
                      </a:r>
                      <a:endParaRPr lang="en-IN" sz="1600" i="1" dirty="0">
                        <a:latin typeface="Arial Rounded MT Bold" panose="020F0704030504030204" pitchFamily="34" charset="0"/>
                      </a:endParaRPr>
                    </a:p>
                  </a:txBody>
                  <a:tcPr/>
                </a:tc>
                <a:tc>
                  <a:txBody>
                    <a:bodyPr/>
                    <a:lstStyle/>
                    <a:p>
                      <a:r>
                        <a:rPr lang="en-US" sz="1600" dirty="0" err="1" smtClean="0">
                          <a:solidFill>
                            <a:srgbClr val="002060"/>
                          </a:solidFill>
                          <a:latin typeface="Arial Rounded MT Bold" panose="020F0704030504030204" pitchFamily="34" charset="0"/>
                        </a:rPr>
                        <a:t>Demodic</a:t>
                      </a:r>
                      <a:r>
                        <a:rPr lang="en-US" sz="1600" dirty="0" err="1" smtClean="0">
                          <a:solidFill>
                            <a:srgbClr val="FF0000"/>
                          </a:solidFill>
                          <a:latin typeface="Arial Rounded MT Bold" panose="020F0704030504030204" pitchFamily="34" charset="0"/>
                        </a:rPr>
                        <a:t>is</a:t>
                      </a:r>
                      <a:r>
                        <a:rPr lang="en-US" sz="1600" dirty="0" smtClean="0">
                          <a:solidFill>
                            <a:srgbClr val="002060"/>
                          </a:solidFill>
                          <a:latin typeface="Arial Rounded MT Bold" panose="020F0704030504030204" pitchFamily="34" charset="0"/>
                        </a:rPr>
                        <a:t> 	</a:t>
                      </a:r>
                      <a:endParaRPr lang="en-IN" sz="1600" dirty="0">
                        <a:latin typeface="Arial Rounded MT Bold" panose="020F07040305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2060"/>
                          </a:solidFill>
                          <a:latin typeface="Arial Rounded MT Bold" panose="020F0704030504030204" pitchFamily="34" charset="0"/>
                        </a:rPr>
                        <a:t>Demodic</a:t>
                      </a:r>
                      <a:r>
                        <a:rPr lang="en-US" sz="1600" dirty="0" smtClean="0">
                          <a:solidFill>
                            <a:srgbClr val="002060"/>
                          </a:solidFill>
                          <a:latin typeface="Arial Rounded MT Bold" panose="020F0704030504030204" pitchFamily="34" charset="0"/>
                        </a:rPr>
                        <a:t> +</a:t>
                      </a:r>
                      <a:r>
                        <a:rPr lang="en-US" sz="1600" dirty="0" err="1" smtClean="0">
                          <a:solidFill>
                            <a:srgbClr val="002060"/>
                          </a:solidFill>
                          <a:latin typeface="Arial Rounded MT Bold" panose="020F0704030504030204" pitchFamily="34" charset="0"/>
                        </a:rPr>
                        <a:t>osis</a:t>
                      </a:r>
                      <a:endParaRPr lang="en-US" sz="1600" dirty="0" smtClean="0">
                        <a:solidFill>
                          <a:srgbClr val="002060"/>
                        </a:solidFill>
                        <a:latin typeface="Arial Rounded MT Bold" panose="020F0704030504030204" pitchFamily="34" charset="0"/>
                      </a:endParaRPr>
                    </a:p>
                    <a:p>
                      <a:endParaRPr lang="en-IN" sz="1600" dirty="0">
                        <a:latin typeface="Arial Rounded MT Bold" panose="020F07040305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err="1" smtClean="0">
                          <a:latin typeface="Arial Rounded MT Bold" panose="020F0704030504030204" pitchFamily="34" charset="0"/>
                        </a:rPr>
                        <a:t>Demodicosis</a:t>
                      </a:r>
                      <a:endParaRPr lang="en-IN"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600580110"/>
                  </a:ext>
                </a:extLst>
              </a:tr>
              <a:tr h="638305">
                <a:tc>
                  <a:txBody>
                    <a:bodyPr/>
                    <a:lstStyle/>
                    <a:p>
                      <a:r>
                        <a:rPr lang="en-US" sz="1600" dirty="0" smtClean="0">
                          <a:solidFill>
                            <a:srgbClr val="002060"/>
                          </a:solidFill>
                          <a:latin typeface="Arial Rounded MT Bold" panose="020F0704030504030204" pitchFamily="34" charset="0"/>
                        </a:rPr>
                        <a:t> </a:t>
                      </a:r>
                      <a:r>
                        <a:rPr lang="en-US" sz="1600" i="1" dirty="0" err="1" smtClean="0">
                          <a:solidFill>
                            <a:srgbClr val="002060"/>
                          </a:solidFill>
                          <a:latin typeface="Arial Rounded MT Bold" panose="020F0704030504030204" pitchFamily="34" charset="0"/>
                        </a:rPr>
                        <a:t>Pulex</a:t>
                      </a:r>
                      <a:endParaRPr lang="en-IN" sz="1600" i="1" dirty="0">
                        <a:latin typeface="Arial Rounded MT Bold" panose="020F0704030504030204" pitchFamily="34" charset="0"/>
                      </a:endParaRPr>
                    </a:p>
                  </a:txBody>
                  <a:tcPr/>
                </a:tc>
                <a:tc>
                  <a:txBody>
                    <a:bodyPr/>
                    <a:lstStyle/>
                    <a:p>
                      <a:r>
                        <a:rPr lang="en-US" sz="1600" dirty="0" smtClean="0">
                          <a:solidFill>
                            <a:srgbClr val="002060"/>
                          </a:solidFill>
                          <a:latin typeface="Arial Rounded MT Bold" panose="020F0704030504030204" pitchFamily="34" charset="0"/>
                        </a:rPr>
                        <a:t> </a:t>
                      </a:r>
                      <a:r>
                        <a:rPr lang="en-US" sz="1600" dirty="0" err="1" smtClean="0">
                          <a:solidFill>
                            <a:srgbClr val="002060"/>
                          </a:solidFill>
                          <a:latin typeface="Arial Rounded MT Bold" panose="020F0704030504030204" pitchFamily="34" charset="0"/>
                        </a:rPr>
                        <a:t>Pulic</a:t>
                      </a:r>
                      <a:r>
                        <a:rPr lang="en-US" sz="1600" dirty="0" err="1" smtClean="0">
                          <a:solidFill>
                            <a:srgbClr val="FF0000"/>
                          </a:solidFill>
                          <a:latin typeface="Arial Rounded MT Bold" panose="020F0704030504030204" pitchFamily="34" charset="0"/>
                        </a:rPr>
                        <a:t>is</a:t>
                      </a:r>
                      <a:endParaRPr lang="en-IN" sz="1600" dirty="0">
                        <a:latin typeface="Arial Rounded MT Bold" panose="020F07040305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2060"/>
                          </a:solidFill>
                          <a:latin typeface="Arial Rounded MT Bold" panose="020F0704030504030204" pitchFamily="34" charset="0"/>
                        </a:rPr>
                        <a:t>Pulic</a:t>
                      </a:r>
                      <a:r>
                        <a:rPr lang="en-US" sz="1600" dirty="0" smtClean="0">
                          <a:solidFill>
                            <a:srgbClr val="002060"/>
                          </a:solidFill>
                          <a:latin typeface="Arial Rounded MT Bold" panose="020F0704030504030204" pitchFamily="34" charset="0"/>
                        </a:rPr>
                        <a:t> +</a:t>
                      </a:r>
                      <a:r>
                        <a:rPr lang="en-US" sz="1600" dirty="0" err="1" smtClean="0">
                          <a:solidFill>
                            <a:srgbClr val="002060"/>
                          </a:solidFill>
                          <a:latin typeface="Arial Rounded MT Bold" panose="020F0704030504030204" pitchFamily="34" charset="0"/>
                        </a:rPr>
                        <a:t>osis</a:t>
                      </a:r>
                      <a:endParaRPr lang="en-US" sz="1600" dirty="0" smtClean="0">
                        <a:solidFill>
                          <a:srgbClr val="002060"/>
                        </a:solidFill>
                        <a:latin typeface="Arial Rounded MT Bold" panose="020F0704030504030204" pitchFamily="34" charset="0"/>
                      </a:endParaRPr>
                    </a:p>
                    <a:p>
                      <a:endParaRPr lang="en-IN" sz="1600" dirty="0">
                        <a:latin typeface="Arial Rounded MT Bold" panose="020F07040305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err="1" smtClean="0">
                          <a:latin typeface="Arial Rounded MT Bold" panose="020F0704030504030204" pitchFamily="34" charset="0"/>
                        </a:rPr>
                        <a:t>Pulicosis</a:t>
                      </a:r>
                      <a:endParaRPr lang="en-IN"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554857849"/>
                  </a:ext>
                </a:extLst>
              </a:tr>
            </a:tbl>
          </a:graphicData>
        </a:graphic>
      </p:graphicFrame>
    </p:spTree>
    <p:extLst>
      <p:ext uri="{BB962C8B-B14F-4D97-AF65-F5344CB8AC3E}">
        <p14:creationId xmlns:p14="http://schemas.microsoft.com/office/powerpoint/2010/main" val="266323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477000" cy="1143000"/>
          </a:xfrm>
        </p:spPr>
        <p:txBody>
          <a:bodyPr>
            <a:normAutofit/>
          </a:bodyPr>
          <a:lstStyle/>
          <a:p>
            <a:pPr algn="ctr"/>
            <a:r>
              <a:rPr lang="en-US" dirty="0" smtClean="0"/>
              <a:t> </a:t>
            </a:r>
            <a:r>
              <a:rPr lang="en-US" dirty="0" smtClean="0">
                <a:solidFill>
                  <a:srgbClr val="7030A0"/>
                </a:solidFill>
                <a:latin typeface="Arial Black" panose="020B0A04020102020204" pitchFamily="34" charset="0"/>
              </a:rPr>
              <a:t>SNOAPAD</a:t>
            </a:r>
            <a:endParaRPr lang="en-US" dirty="0">
              <a:solidFill>
                <a:srgbClr val="7030A0"/>
              </a:solidFill>
              <a:latin typeface="Arial Black" panose="020B0A04020102020204" pitchFamily="34" charset="0"/>
            </a:endParaRPr>
          </a:p>
        </p:txBody>
      </p:sp>
      <p:sp>
        <p:nvSpPr>
          <p:cNvPr id="3" name="Content Placeholder 2"/>
          <p:cNvSpPr>
            <a:spLocks noGrp="1"/>
          </p:cNvSpPr>
          <p:nvPr>
            <p:ph idx="1"/>
          </p:nvPr>
        </p:nvSpPr>
        <p:spPr>
          <a:xfrm>
            <a:off x="685800" y="1295400"/>
            <a:ext cx="6705600" cy="5715000"/>
          </a:xfrm>
        </p:spPr>
        <p:txBody>
          <a:bodyPr>
            <a:normAutofit/>
          </a:bodyPr>
          <a:lstStyle/>
          <a:p>
            <a:pPr marL="0" indent="0" algn="just">
              <a:buNone/>
            </a:pPr>
            <a:r>
              <a:rPr lang="en-US" sz="2100" dirty="0" smtClean="0">
                <a:solidFill>
                  <a:srgbClr val="FF0000"/>
                </a:solidFill>
                <a:latin typeface="Arial Black" panose="020B0A04020102020204" pitchFamily="34" charset="0"/>
              </a:rPr>
              <a:t>Guideline of SNOPAD is as follows –</a:t>
            </a:r>
          </a:p>
          <a:p>
            <a:pPr algn="just"/>
            <a:r>
              <a:rPr lang="en-US" sz="2100" dirty="0" smtClean="0">
                <a:solidFill>
                  <a:srgbClr val="00B050"/>
                </a:solidFill>
                <a:latin typeface="Arial Black" panose="020B0A04020102020204" pitchFamily="34" charset="0"/>
              </a:rPr>
              <a:t>By adding –</a:t>
            </a:r>
            <a:r>
              <a:rPr lang="en-US" sz="2100" dirty="0" err="1" smtClean="0">
                <a:solidFill>
                  <a:srgbClr val="00B050"/>
                </a:solidFill>
                <a:latin typeface="Arial Black" panose="020B0A04020102020204" pitchFamily="34" charset="0"/>
              </a:rPr>
              <a:t>osis</a:t>
            </a:r>
            <a:r>
              <a:rPr lang="en-US" sz="2100" dirty="0" smtClean="0">
                <a:solidFill>
                  <a:srgbClr val="00B050"/>
                </a:solidFill>
                <a:latin typeface="Arial Black" panose="020B0A04020102020204" pitchFamily="34" charset="0"/>
              </a:rPr>
              <a:t> in the full generic name of the parasite.</a:t>
            </a:r>
          </a:p>
          <a:p>
            <a:pPr algn="just">
              <a:buNone/>
            </a:pPr>
            <a:r>
              <a:rPr lang="en-US" sz="2100" dirty="0" smtClean="0">
                <a:solidFill>
                  <a:srgbClr val="7030A0"/>
                </a:solidFill>
                <a:latin typeface="Arial Black" panose="020B0A04020102020204" pitchFamily="34" charset="0"/>
              </a:rPr>
              <a:t>               </a:t>
            </a:r>
          </a:p>
          <a:p>
            <a:pPr algn="just">
              <a:buNone/>
            </a:pPr>
            <a:r>
              <a:rPr lang="en-US" sz="2100" dirty="0" smtClean="0">
                <a:solidFill>
                  <a:srgbClr val="002060"/>
                </a:solidFill>
                <a:latin typeface="Arial Black" panose="020B0A04020102020204" pitchFamily="34" charset="0"/>
              </a:rPr>
              <a:t> </a:t>
            </a:r>
          </a:p>
          <a:p>
            <a:pPr algn="just">
              <a:buNone/>
            </a:pPr>
            <a:endParaRPr lang="en-US" sz="2100" dirty="0">
              <a:solidFill>
                <a:srgbClr val="002060"/>
              </a:solidFill>
              <a:latin typeface="Arial Black" panose="020B0A04020102020204" pitchFamily="34" charset="0"/>
            </a:endParaRPr>
          </a:p>
          <a:p>
            <a:pPr algn="just">
              <a:buNone/>
            </a:pPr>
            <a:endParaRPr lang="en-US" sz="2100" dirty="0" smtClean="0">
              <a:solidFill>
                <a:srgbClr val="002060"/>
              </a:solidFill>
              <a:latin typeface="Arial Black" panose="020B0A04020102020204" pitchFamily="34" charset="0"/>
            </a:endParaRPr>
          </a:p>
          <a:p>
            <a:pPr algn="just">
              <a:buNone/>
            </a:pPr>
            <a:endParaRPr lang="en-US" sz="2100" dirty="0">
              <a:solidFill>
                <a:srgbClr val="002060"/>
              </a:solidFill>
              <a:latin typeface="Arial Black" panose="020B0A04020102020204" pitchFamily="34" charset="0"/>
            </a:endParaRPr>
          </a:p>
          <a:p>
            <a:pPr algn="just">
              <a:buFont typeface="Wingdings" panose="05000000000000000000" pitchFamily="2" charset="2"/>
              <a:buChar char="Ø"/>
            </a:pPr>
            <a:r>
              <a:rPr lang="en-US" sz="2000" dirty="0" smtClean="0">
                <a:solidFill>
                  <a:srgbClr val="7030A0"/>
                </a:solidFill>
                <a:latin typeface="Arial Rounded MT Bold" panose="020F0704030504030204" pitchFamily="34" charset="0"/>
              </a:rPr>
              <a:t>Well–established disease names which are not formed from the taxonomic name of the parasite can also be used as alternatives to the related terms offered by SNOAPAD .</a:t>
            </a:r>
          </a:p>
          <a:p>
            <a:pPr marL="0" indent="0" algn="just">
              <a:buNone/>
            </a:pPr>
            <a:r>
              <a:rPr lang="en-US" sz="2000" dirty="0">
                <a:solidFill>
                  <a:srgbClr val="7030A0"/>
                </a:solidFill>
                <a:latin typeface="Arial Rounded MT Bold" panose="020F0704030504030204" pitchFamily="34" charset="0"/>
              </a:rPr>
              <a:t> </a:t>
            </a:r>
            <a:r>
              <a:rPr lang="en-US" sz="2000" dirty="0" smtClean="0">
                <a:solidFill>
                  <a:srgbClr val="7030A0"/>
                </a:solidFill>
                <a:latin typeface="Arial Rounded MT Bold" panose="020F0704030504030204" pitchFamily="34" charset="0"/>
              </a:rPr>
              <a:t>e.g. Malaria, </a:t>
            </a:r>
            <a:r>
              <a:rPr lang="en-US" sz="2000" dirty="0" err="1" smtClean="0">
                <a:solidFill>
                  <a:srgbClr val="7030A0"/>
                </a:solidFill>
                <a:latin typeface="Arial Rounded MT Bold" panose="020F0704030504030204" pitchFamily="34" charset="0"/>
              </a:rPr>
              <a:t>surra</a:t>
            </a:r>
            <a:r>
              <a:rPr lang="en-US" sz="2000" dirty="0" smtClean="0">
                <a:solidFill>
                  <a:srgbClr val="7030A0"/>
                </a:solidFill>
                <a:latin typeface="Arial Rounded MT Bold" panose="020F0704030504030204" pitchFamily="34" charset="0"/>
              </a:rPr>
              <a:t>, scabies, </a:t>
            </a:r>
            <a:r>
              <a:rPr lang="en-US" sz="2000" dirty="0" err="1" smtClean="0">
                <a:solidFill>
                  <a:srgbClr val="7030A0"/>
                </a:solidFill>
                <a:latin typeface="Arial Rounded MT Bold" panose="020F0704030504030204" pitchFamily="34" charset="0"/>
              </a:rPr>
              <a:t>myiasis</a:t>
            </a:r>
            <a:r>
              <a:rPr lang="en-US" sz="2000" dirty="0" smtClean="0">
                <a:solidFill>
                  <a:srgbClr val="7030A0"/>
                </a:solidFill>
                <a:latin typeface="Arial Rounded MT Bold" panose="020F0704030504030204" pitchFamily="34" charset="0"/>
              </a:rPr>
              <a:t>, </a:t>
            </a:r>
            <a:r>
              <a:rPr lang="en-US" sz="2000" dirty="0" err="1" smtClean="0">
                <a:solidFill>
                  <a:srgbClr val="7030A0"/>
                </a:solidFill>
                <a:latin typeface="Arial Rounded MT Bold" panose="020F0704030504030204" pitchFamily="34" charset="0"/>
              </a:rPr>
              <a:t>echinoccosis</a:t>
            </a:r>
            <a:r>
              <a:rPr lang="en-US" sz="2000" dirty="0" smtClean="0">
                <a:solidFill>
                  <a:srgbClr val="7030A0"/>
                </a:solidFill>
                <a:latin typeface="Arial Rounded MT Bold" panose="020F0704030504030204" pitchFamily="34" charset="0"/>
              </a:rPr>
              <a:t> etc.</a:t>
            </a:r>
          </a:p>
          <a:p>
            <a:pPr>
              <a:buNone/>
            </a:pPr>
            <a:endParaRPr lang="en-US" sz="3200" b="1" dirty="0" smtClean="0">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23194615"/>
              </p:ext>
            </p:extLst>
          </p:nvPr>
        </p:nvGraphicFramePr>
        <p:xfrm>
          <a:off x="533400" y="2819400"/>
          <a:ext cx="6629400" cy="147828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3457269776"/>
                    </a:ext>
                  </a:extLst>
                </a:gridCol>
                <a:gridCol w="2362200">
                  <a:extLst>
                    <a:ext uri="{9D8B030D-6E8A-4147-A177-3AD203B41FA5}">
                      <a16:colId xmlns="" xmlns:a16="http://schemas.microsoft.com/office/drawing/2014/main" val="905212734"/>
                    </a:ext>
                  </a:extLst>
                </a:gridCol>
                <a:gridCol w="2209800">
                  <a:extLst>
                    <a:ext uri="{9D8B030D-6E8A-4147-A177-3AD203B41FA5}">
                      <a16:colId xmlns="" xmlns:a16="http://schemas.microsoft.com/office/drawing/2014/main" val="2785784087"/>
                    </a:ext>
                  </a:extLst>
                </a:gridCol>
              </a:tblGrid>
              <a:tr h="608704">
                <a:tc>
                  <a:txBody>
                    <a:bodyPr/>
                    <a:lstStyle/>
                    <a:p>
                      <a:pPr algn="ctr"/>
                      <a:r>
                        <a:rPr lang="en-US" sz="1600" dirty="0" smtClean="0">
                          <a:solidFill>
                            <a:srgbClr val="7030A0"/>
                          </a:solidFill>
                          <a:latin typeface="Arial Rounded MT Bold" panose="020F0704030504030204" pitchFamily="34" charset="0"/>
                        </a:rPr>
                        <a:t>Generic Name of Parasite </a:t>
                      </a:r>
                      <a:endParaRPr lang="en-IN" sz="1600" dirty="0">
                        <a:solidFill>
                          <a:srgbClr val="7030A0"/>
                        </a:solidFill>
                        <a:latin typeface="Arial Rounded MT Bold" panose="020F0704030504030204" pitchFamily="34" charset="0"/>
                      </a:endParaRPr>
                    </a:p>
                  </a:txBody>
                  <a:tcPr/>
                </a:tc>
                <a:tc>
                  <a:txBody>
                    <a:bodyPr/>
                    <a:lstStyle/>
                    <a:p>
                      <a:pPr algn="ctr"/>
                      <a:r>
                        <a:rPr lang="en-US" sz="1600" dirty="0" smtClean="0">
                          <a:solidFill>
                            <a:srgbClr val="7030A0"/>
                          </a:solidFill>
                          <a:latin typeface="Arial Rounded MT Bold" panose="020F0704030504030204" pitchFamily="34" charset="0"/>
                        </a:rPr>
                        <a:t>Addition of Suffix</a:t>
                      </a:r>
                      <a:endParaRPr lang="en-IN" sz="1600" dirty="0">
                        <a:solidFill>
                          <a:srgbClr val="7030A0"/>
                        </a:solidFill>
                        <a:latin typeface="Arial Rounded MT Bold" panose="020F0704030504030204" pitchFamily="34" charset="0"/>
                      </a:endParaRPr>
                    </a:p>
                  </a:txBody>
                  <a:tcPr/>
                </a:tc>
                <a:tc>
                  <a:txBody>
                    <a:bodyPr/>
                    <a:lstStyle/>
                    <a:p>
                      <a:pPr algn="ctr"/>
                      <a:r>
                        <a:rPr lang="en-US" sz="1600" dirty="0" smtClean="0">
                          <a:solidFill>
                            <a:srgbClr val="7030A0"/>
                          </a:solidFill>
                          <a:latin typeface="Arial Rounded MT Bold" panose="020F0704030504030204" pitchFamily="34" charset="0"/>
                        </a:rPr>
                        <a:t>Disease Name</a:t>
                      </a:r>
                      <a:endParaRPr lang="en-IN" sz="1600" dirty="0">
                        <a:solidFill>
                          <a:srgbClr val="7030A0"/>
                        </a:solidFill>
                        <a:latin typeface="Arial Rounded MT Bold" panose="020F0704030504030204" pitchFamily="34" charset="0"/>
                      </a:endParaRPr>
                    </a:p>
                  </a:txBody>
                  <a:tcPr/>
                </a:tc>
                <a:extLst>
                  <a:ext uri="{0D108BD9-81ED-4DB2-BD59-A6C34878D82A}">
                    <a16:rowId xmlns="" xmlns:a16="http://schemas.microsoft.com/office/drawing/2014/main" val="1171403219"/>
                  </a:ext>
                </a:extLst>
              </a:tr>
              <a:tr h="869576">
                <a:tc>
                  <a:txBody>
                    <a:bodyPr/>
                    <a:lstStyle/>
                    <a:p>
                      <a:r>
                        <a:rPr lang="en-US" sz="1800" i="1" dirty="0" err="1" smtClean="0">
                          <a:solidFill>
                            <a:srgbClr val="002060"/>
                          </a:solidFill>
                          <a:latin typeface="Arial Black" panose="020B0A04020102020204" pitchFamily="34" charset="0"/>
                        </a:rPr>
                        <a:t>Hepatozoon</a:t>
                      </a:r>
                      <a:r>
                        <a:rPr lang="en-US" sz="1800" i="1" dirty="0" smtClean="0">
                          <a:solidFill>
                            <a:srgbClr val="002060"/>
                          </a:solidFill>
                          <a:latin typeface="Arial Black" panose="020B0A04020102020204" pitchFamily="34" charset="0"/>
                        </a:rPr>
                        <a:t> </a:t>
                      </a:r>
                      <a:endParaRPr lang="en-IN" i="1" dirty="0"/>
                    </a:p>
                  </a:txBody>
                  <a:tcPr/>
                </a:tc>
                <a:tc>
                  <a:txBody>
                    <a:bodyPr/>
                    <a:lstStyle/>
                    <a:p>
                      <a:r>
                        <a:rPr lang="en-US" sz="1800" dirty="0" err="1" smtClean="0">
                          <a:solidFill>
                            <a:srgbClr val="002060"/>
                          </a:solidFill>
                          <a:latin typeface="Arial Black" panose="020B0A04020102020204" pitchFamily="34" charset="0"/>
                        </a:rPr>
                        <a:t>Hepatozoon</a:t>
                      </a:r>
                      <a:r>
                        <a:rPr lang="en-US" sz="1800" dirty="0" smtClean="0">
                          <a:solidFill>
                            <a:srgbClr val="002060"/>
                          </a:solidFill>
                          <a:latin typeface="Arial Black" panose="020B0A04020102020204" pitchFamily="34" charset="0"/>
                        </a:rPr>
                        <a:t>+ </a:t>
                      </a:r>
                      <a:r>
                        <a:rPr lang="en-US" sz="1800" dirty="0" err="1" smtClean="0">
                          <a:solidFill>
                            <a:srgbClr val="002060"/>
                          </a:solidFill>
                          <a:latin typeface="Arial Black" panose="020B0A04020102020204" pitchFamily="34" charset="0"/>
                        </a:rPr>
                        <a:t>osis</a:t>
                      </a:r>
                      <a:r>
                        <a:rPr lang="en-US" sz="1800" dirty="0" smtClean="0">
                          <a:solidFill>
                            <a:srgbClr val="002060"/>
                          </a:solidFill>
                          <a:latin typeface="Arial Black" panose="020B0A04020102020204" pitchFamily="34" charset="0"/>
                        </a:rPr>
                        <a:t> </a:t>
                      </a:r>
                      <a:endParaRPr lang="en-IN"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smtClean="0">
                          <a:solidFill>
                            <a:srgbClr val="002060"/>
                          </a:solidFill>
                          <a:latin typeface="Arial Black" panose="020B0A04020102020204" pitchFamily="34" charset="0"/>
                        </a:rPr>
                        <a:t>Hepatozoonosis</a:t>
                      </a:r>
                      <a:endParaRPr lang="en-US" sz="1800" dirty="0" smtClean="0">
                        <a:solidFill>
                          <a:srgbClr val="002060"/>
                        </a:solidFill>
                        <a:latin typeface="Arial Black" panose="020B0A04020102020204" pitchFamily="34" charset="0"/>
                      </a:endParaRPr>
                    </a:p>
                    <a:p>
                      <a:endParaRPr lang="en-IN" dirty="0"/>
                    </a:p>
                  </a:txBody>
                  <a:tcPr/>
                </a:tc>
                <a:extLst>
                  <a:ext uri="{0D108BD9-81ED-4DB2-BD59-A6C34878D82A}">
                    <a16:rowId xmlns="" xmlns:a16="http://schemas.microsoft.com/office/drawing/2014/main" val="2594978097"/>
                  </a:ext>
                </a:extLst>
              </a:tr>
            </a:tbl>
          </a:graphicData>
        </a:graphic>
      </p:graphicFrame>
    </p:spTree>
    <p:extLst>
      <p:ext uri="{BB962C8B-B14F-4D97-AF65-F5344CB8AC3E}">
        <p14:creationId xmlns:p14="http://schemas.microsoft.com/office/powerpoint/2010/main" val="3792920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477000" cy="1143000"/>
          </a:xfrm>
        </p:spPr>
        <p:txBody>
          <a:bodyPr>
            <a:normAutofit/>
          </a:bodyPr>
          <a:lstStyle/>
          <a:p>
            <a:pPr algn="ctr"/>
            <a:r>
              <a:rPr lang="en-US" dirty="0" smtClean="0"/>
              <a:t> </a:t>
            </a:r>
            <a:r>
              <a:rPr lang="en-US" dirty="0" smtClean="0">
                <a:solidFill>
                  <a:srgbClr val="7030A0"/>
                </a:solidFill>
                <a:latin typeface="Arial Black" panose="020B0A04020102020204" pitchFamily="34" charset="0"/>
              </a:rPr>
              <a:t>SNOAPAD</a:t>
            </a:r>
            <a:endParaRPr lang="en-US" dirty="0">
              <a:solidFill>
                <a:srgbClr val="7030A0"/>
              </a:solidFill>
              <a:latin typeface="Arial Black" panose="020B0A04020102020204" pitchFamily="34" charset="0"/>
            </a:endParaRPr>
          </a:p>
        </p:txBody>
      </p:sp>
      <p:sp>
        <p:nvSpPr>
          <p:cNvPr id="3" name="Content Placeholder 2"/>
          <p:cNvSpPr>
            <a:spLocks noGrp="1"/>
          </p:cNvSpPr>
          <p:nvPr>
            <p:ph idx="1"/>
          </p:nvPr>
        </p:nvSpPr>
        <p:spPr>
          <a:xfrm>
            <a:off x="685800" y="1295400"/>
            <a:ext cx="6705600" cy="5715000"/>
          </a:xfrm>
        </p:spPr>
        <p:txBody>
          <a:bodyPr>
            <a:normAutofit/>
          </a:bodyPr>
          <a:lstStyle/>
          <a:p>
            <a:pPr marL="0" indent="0" algn="just">
              <a:buNone/>
            </a:pPr>
            <a:r>
              <a:rPr lang="en-US" sz="2100" dirty="0" smtClean="0">
                <a:solidFill>
                  <a:srgbClr val="FF0000"/>
                </a:solidFill>
                <a:latin typeface="Arial Black" panose="020B0A04020102020204" pitchFamily="34" charset="0"/>
              </a:rPr>
              <a:t>Guideline of SNOPAD is as follows –</a:t>
            </a:r>
          </a:p>
          <a:p>
            <a:pPr algn="just"/>
            <a:r>
              <a:rPr lang="en-US" sz="2100" dirty="0" smtClean="0">
                <a:solidFill>
                  <a:srgbClr val="00B050"/>
                </a:solidFill>
                <a:latin typeface="Arial Black" panose="020B0A04020102020204" pitchFamily="34" charset="0"/>
              </a:rPr>
              <a:t>By adding –</a:t>
            </a:r>
            <a:r>
              <a:rPr lang="en-US" sz="2100" dirty="0" err="1" smtClean="0">
                <a:solidFill>
                  <a:srgbClr val="00B050"/>
                </a:solidFill>
                <a:latin typeface="Arial Black" panose="020B0A04020102020204" pitchFamily="34" charset="0"/>
              </a:rPr>
              <a:t>osis</a:t>
            </a:r>
            <a:r>
              <a:rPr lang="en-US" sz="2100" dirty="0" smtClean="0">
                <a:solidFill>
                  <a:srgbClr val="00B050"/>
                </a:solidFill>
                <a:latin typeface="Arial Black" panose="020B0A04020102020204" pitchFamily="34" charset="0"/>
              </a:rPr>
              <a:t> in the full generic name of the parasite.</a:t>
            </a:r>
          </a:p>
          <a:p>
            <a:pPr algn="just">
              <a:buNone/>
            </a:pPr>
            <a:r>
              <a:rPr lang="en-US" sz="2100" dirty="0" smtClean="0">
                <a:solidFill>
                  <a:srgbClr val="7030A0"/>
                </a:solidFill>
                <a:latin typeface="Arial Black" panose="020B0A04020102020204" pitchFamily="34" charset="0"/>
              </a:rPr>
              <a:t>               </a:t>
            </a:r>
          </a:p>
          <a:p>
            <a:pPr algn="just">
              <a:buNone/>
            </a:pPr>
            <a:r>
              <a:rPr lang="en-US" sz="2100" dirty="0" smtClean="0">
                <a:solidFill>
                  <a:srgbClr val="002060"/>
                </a:solidFill>
                <a:latin typeface="Arial Black" panose="020B0A04020102020204" pitchFamily="34" charset="0"/>
              </a:rPr>
              <a:t> </a:t>
            </a:r>
          </a:p>
          <a:p>
            <a:pPr algn="just">
              <a:buNone/>
            </a:pPr>
            <a:endParaRPr lang="en-US" sz="2100" dirty="0">
              <a:solidFill>
                <a:srgbClr val="002060"/>
              </a:solidFill>
              <a:latin typeface="Arial Black" panose="020B0A04020102020204" pitchFamily="34" charset="0"/>
            </a:endParaRPr>
          </a:p>
          <a:p>
            <a:pPr algn="just">
              <a:buNone/>
            </a:pPr>
            <a:endParaRPr lang="en-US" sz="2100" dirty="0" smtClean="0">
              <a:solidFill>
                <a:srgbClr val="002060"/>
              </a:solidFill>
              <a:latin typeface="Arial Black" panose="020B0A04020102020204" pitchFamily="34" charset="0"/>
            </a:endParaRPr>
          </a:p>
          <a:p>
            <a:pPr algn="just">
              <a:buNone/>
            </a:pPr>
            <a:endParaRPr lang="en-US" sz="2100" dirty="0">
              <a:solidFill>
                <a:srgbClr val="002060"/>
              </a:solidFill>
              <a:latin typeface="Arial Black" panose="020B0A04020102020204" pitchFamily="34" charset="0"/>
            </a:endParaRPr>
          </a:p>
          <a:p>
            <a:pPr algn="just">
              <a:buFont typeface="Wingdings" panose="05000000000000000000" pitchFamily="2" charset="2"/>
              <a:buChar char="Ø"/>
            </a:pPr>
            <a:r>
              <a:rPr lang="en-US" sz="2000" dirty="0" smtClean="0">
                <a:solidFill>
                  <a:srgbClr val="0070C0"/>
                </a:solidFill>
                <a:latin typeface="Arial Black" panose="020B0A04020102020204" pitchFamily="34" charset="0"/>
              </a:rPr>
              <a:t>Any parasitic infection which may or may not produce clinical signs in a host called </a:t>
            </a:r>
            <a:r>
              <a:rPr lang="en-US" sz="2000" b="1" dirty="0" err="1" smtClean="0">
                <a:solidFill>
                  <a:srgbClr val="0070C0"/>
                </a:solidFill>
                <a:latin typeface="Arial Black" panose="020B0A04020102020204" pitchFamily="34" charset="0"/>
              </a:rPr>
              <a:t>parasitosis</a:t>
            </a:r>
            <a:r>
              <a:rPr lang="en-US" sz="2000" dirty="0" smtClean="0">
                <a:solidFill>
                  <a:srgbClr val="0070C0"/>
                </a:solidFill>
                <a:latin typeface="Arial Black" panose="020B0A04020102020204" pitchFamily="34" charset="0"/>
              </a:rPr>
              <a:t>. </a:t>
            </a:r>
          </a:p>
          <a:p>
            <a:pPr marL="0" indent="0" algn="just">
              <a:buNone/>
            </a:pPr>
            <a:r>
              <a:rPr lang="en-US" sz="2000" dirty="0">
                <a:solidFill>
                  <a:srgbClr val="0070C0"/>
                </a:solidFill>
                <a:latin typeface="Arial Black" panose="020B0A04020102020204" pitchFamily="34" charset="0"/>
              </a:rPr>
              <a:t> </a:t>
            </a:r>
            <a:r>
              <a:rPr lang="en-US" sz="2000" dirty="0" smtClean="0">
                <a:solidFill>
                  <a:srgbClr val="0070C0"/>
                </a:solidFill>
                <a:latin typeface="Arial Black" panose="020B0A04020102020204" pitchFamily="34" charset="0"/>
              </a:rPr>
              <a:t>    e.g. </a:t>
            </a:r>
            <a:r>
              <a:rPr lang="en-US" sz="2000" dirty="0" err="1" smtClean="0">
                <a:solidFill>
                  <a:srgbClr val="0070C0"/>
                </a:solidFill>
                <a:latin typeface="Arial Black" panose="020B0A04020102020204" pitchFamily="34" charset="0"/>
              </a:rPr>
              <a:t>Trypanosomosis</a:t>
            </a:r>
            <a:r>
              <a:rPr lang="en-US" sz="2000" dirty="0">
                <a:solidFill>
                  <a:srgbClr val="0070C0"/>
                </a:solidFill>
                <a:latin typeface="Arial Black" panose="020B0A04020102020204" pitchFamily="34" charset="0"/>
              </a:rPr>
              <a:t>,</a:t>
            </a:r>
            <a:r>
              <a:rPr lang="en-US" sz="2000" dirty="0" smtClean="0">
                <a:solidFill>
                  <a:srgbClr val="0070C0"/>
                </a:solidFill>
                <a:latin typeface="Arial Black" panose="020B0A04020102020204" pitchFamily="34" charset="0"/>
              </a:rPr>
              <a:t>  </a:t>
            </a:r>
            <a:r>
              <a:rPr lang="en-US" sz="2000" dirty="0" err="1" smtClean="0">
                <a:solidFill>
                  <a:srgbClr val="0070C0"/>
                </a:solidFill>
                <a:latin typeface="Arial Black" panose="020B0A04020102020204" pitchFamily="34" charset="0"/>
              </a:rPr>
              <a:t>Haemonchosis</a:t>
            </a:r>
            <a:r>
              <a:rPr lang="en-US" sz="2000" dirty="0" smtClean="0">
                <a:solidFill>
                  <a:srgbClr val="0070C0"/>
                </a:solidFill>
                <a:latin typeface="Arial Black" panose="020B0A04020102020204" pitchFamily="34" charset="0"/>
              </a:rPr>
              <a:t>,</a:t>
            </a:r>
          </a:p>
          <a:p>
            <a:pPr marL="0" indent="0" algn="just">
              <a:buNone/>
            </a:pPr>
            <a:r>
              <a:rPr lang="en-US" sz="2000" dirty="0">
                <a:solidFill>
                  <a:srgbClr val="0070C0"/>
                </a:solidFill>
                <a:latin typeface="Arial Black" panose="020B0A04020102020204" pitchFamily="34" charset="0"/>
              </a:rPr>
              <a:t> </a:t>
            </a:r>
            <a:r>
              <a:rPr lang="en-US" sz="2000" dirty="0" smtClean="0">
                <a:solidFill>
                  <a:srgbClr val="0070C0"/>
                </a:solidFill>
                <a:latin typeface="Arial Black" panose="020B0A04020102020204" pitchFamily="34" charset="0"/>
              </a:rPr>
              <a:t>           </a:t>
            </a:r>
            <a:r>
              <a:rPr lang="en-US" sz="2000" dirty="0" err="1" smtClean="0">
                <a:solidFill>
                  <a:srgbClr val="0070C0"/>
                </a:solidFill>
                <a:latin typeface="Arial Black" panose="020B0A04020102020204" pitchFamily="34" charset="0"/>
              </a:rPr>
              <a:t>Babesiosis</a:t>
            </a:r>
            <a:r>
              <a:rPr lang="en-US" sz="2000" dirty="0" smtClean="0">
                <a:solidFill>
                  <a:srgbClr val="0070C0"/>
                </a:solidFill>
                <a:latin typeface="Arial Black" panose="020B0A04020102020204" pitchFamily="34" charset="0"/>
              </a:rPr>
              <a:t> etc.</a:t>
            </a:r>
          </a:p>
          <a:p>
            <a:pPr algn="just"/>
            <a:endParaRPr lang="en-US" sz="2400" dirty="0" smtClean="0"/>
          </a:p>
          <a:p>
            <a:pPr>
              <a:buNone/>
            </a:pPr>
            <a:endParaRPr lang="en-US" sz="3200" b="1" dirty="0" smtClean="0">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7155331"/>
              </p:ext>
            </p:extLst>
          </p:nvPr>
        </p:nvGraphicFramePr>
        <p:xfrm>
          <a:off x="533400" y="2819400"/>
          <a:ext cx="6629400" cy="147828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3457269776"/>
                    </a:ext>
                  </a:extLst>
                </a:gridCol>
                <a:gridCol w="2362200">
                  <a:extLst>
                    <a:ext uri="{9D8B030D-6E8A-4147-A177-3AD203B41FA5}">
                      <a16:colId xmlns="" xmlns:a16="http://schemas.microsoft.com/office/drawing/2014/main" val="905212734"/>
                    </a:ext>
                  </a:extLst>
                </a:gridCol>
                <a:gridCol w="2209800">
                  <a:extLst>
                    <a:ext uri="{9D8B030D-6E8A-4147-A177-3AD203B41FA5}">
                      <a16:colId xmlns="" xmlns:a16="http://schemas.microsoft.com/office/drawing/2014/main" val="2785784087"/>
                    </a:ext>
                  </a:extLst>
                </a:gridCol>
              </a:tblGrid>
              <a:tr h="608704">
                <a:tc>
                  <a:txBody>
                    <a:bodyPr/>
                    <a:lstStyle/>
                    <a:p>
                      <a:pPr algn="ctr"/>
                      <a:r>
                        <a:rPr lang="en-US" sz="1600" dirty="0" smtClean="0">
                          <a:solidFill>
                            <a:srgbClr val="7030A0"/>
                          </a:solidFill>
                          <a:latin typeface="Arial Rounded MT Bold" panose="020F0704030504030204" pitchFamily="34" charset="0"/>
                        </a:rPr>
                        <a:t>Generic Name of Parasite </a:t>
                      </a:r>
                      <a:endParaRPr lang="en-IN" sz="1600" dirty="0">
                        <a:solidFill>
                          <a:srgbClr val="7030A0"/>
                        </a:solidFill>
                        <a:latin typeface="Arial Rounded MT Bold" panose="020F0704030504030204" pitchFamily="34" charset="0"/>
                      </a:endParaRPr>
                    </a:p>
                  </a:txBody>
                  <a:tcPr/>
                </a:tc>
                <a:tc>
                  <a:txBody>
                    <a:bodyPr/>
                    <a:lstStyle/>
                    <a:p>
                      <a:pPr algn="ctr"/>
                      <a:r>
                        <a:rPr lang="en-US" sz="1600" dirty="0" smtClean="0">
                          <a:solidFill>
                            <a:srgbClr val="7030A0"/>
                          </a:solidFill>
                          <a:latin typeface="Arial Rounded MT Bold" panose="020F0704030504030204" pitchFamily="34" charset="0"/>
                        </a:rPr>
                        <a:t>Addition of Suffix</a:t>
                      </a:r>
                      <a:endParaRPr lang="en-IN" sz="1600" dirty="0">
                        <a:solidFill>
                          <a:srgbClr val="7030A0"/>
                        </a:solidFill>
                        <a:latin typeface="Arial Rounded MT Bold" panose="020F0704030504030204" pitchFamily="34" charset="0"/>
                      </a:endParaRPr>
                    </a:p>
                  </a:txBody>
                  <a:tcPr/>
                </a:tc>
                <a:tc>
                  <a:txBody>
                    <a:bodyPr/>
                    <a:lstStyle/>
                    <a:p>
                      <a:pPr algn="ctr"/>
                      <a:r>
                        <a:rPr lang="en-US" sz="1600" dirty="0" smtClean="0">
                          <a:solidFill>
                            <a:srgbClr val="7030A0"/>
                          </a:solidFill>
                          <a:latin typeface="Arial Rounded MT Bold" panose="020F0704030504030204" pitchFamily="34" charset="0"/>
                        </a:rPr>
                        <a:t>Disease Name</a:t>
                      </a:r>
                      <a:endParaRPr lang="en-IN" sz="1600" dirty="0">
                        <a:solidFill>
                          <a:srgbClr val="7030A0"/>
                        </a:solidFill>
                        <a:latin typeface="Arial Rounded MT Bold" panose="020F0704030504030204" pitchFamily="34" charset="0"/>
                      </a:endParaRPr>
                    </a:p>
                  </a:txBody>
                  <a:tcPr/>
                </a:tc>
                <a:extLst>
                  <a:ext uri="{0D108BD9-81ED-4DB2-BD59-A6C34878D82A}">
                    <a16:rowId xmlns="" xmlns:a16="http://schemas.microsoft.com/office/drawing/2014/main" val="1171403219"/>
                  </a:ext>
                </a:extLst>
              </a:tr>
              <a:tr h="869576">
                <a:tc>
                  <a:txBody>
                    <a:bodyPr/>
                    <a:lstStyle/>
                    <a:p>
                      <a:r>
                        <a:rPr lang="en-US" sz="1800" i="1" dirty="0" err="1" smtClean="0">
                          <a:solidFill>
                            <a:srgbClr val="002060"/>
                          </a:solidFill>
                          <a:latin typeface="Arial Black" panose="020B0A04020102020204" pitchFamily="34" charset="0"/>
                        </a:rPr>
                        <a:t>Hepatozoon</a:t>
                      </a:r>
                      <a:r>
                        <a:rPr lang="en-US" sz="1800" i="1" dirty="0" smtClean="0">
                          <a:solidFill>
                            <a:srgbClr val="002060"/>
                          </a:solidFill>
                          <a:latin typeface="Arial Black" panose="020B0A04020102020204" pitchFamily="34" charset="0"/>
                        </a:rPr>
                        <a:t> </a:t>
                      </a:r>
                      <a:endParaRPr lang="en-IN" i="1" dirty="0"/>
                    </a:p>
                  </a:txBody>
                  <a:tcPr/>
                </a:tc>
                <a:tc>
                  <a:txBody>
                    <a:bodyPr/>
                    <a:lstStyle/>
                    <a:p>
                      <a:r>
                        <a:rPr lang="en-US" sz="1800" dirty="0" err="1" smtClean="0">
                          <a:solidFill>
                            <a:srgbClr val="002060"/>
                          </a:solidFill>
                          <a:latin typeface="Arial Black" panose="020B0A04020102020204" pitchFamily="34" charset="0"/>
                        </a:rPr>
                        <a:t>Hepatozoon</a:t>
                      </a:r>
                      <a:r>
                        <a:rPr lang="en-US" sz="1800" dirty="0" smtClean="0">
                          <a:solidFill>
                            <a:srgbClr val="002060"/>
                          </a:solidFill>
                          <a:latin typeface="Arial Black" panose="020B0A04020102020204" pitchFamily="34" charset="0"/>
                        </a:rPr>
                        <a:t>+ </a:t>
                      </a:r>
                      <a:r>
                        <a:rPr lang="en-US" sz="1800" dirty="0" err="1" smtClean="0">
                          <a:solidFill>
                            <a:srgbClr val="002060"/>
                          </a:solidFill>
                          <a:latin typeface="Arial Black" panose="020B0A04020102020204" pitchFamily="34" charset="0"/>
                        </a:rPr>
                        <a:t>osis</a:t>
                      </a:r>
                      <a:r>
                        <a:rPr lang="en-US" sz="1800" dirty="0" smtClean="0">
                          <a:solidFill>
                            <a:srgbClr val="002060"/>
                          </a:solidFill>
                          <a:latin typeface="Arial Black" panose="020B0A04020102020204" pitchFamily="34" charset="0"/>
                        </a:rPr>
                        <a:t> </a:t>
                      </a:r>
                      <a:endParaRPr lang="en-IN"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smtClean="0">
                          <a:solidFill>
                            <a:srgbClr val="002060"/>
                          </a:solidFill>
                          <a:latin typeface="Arial Black" panose="020B0A04020102020204" pitchFamily="34" charset="0"/>
                        </a:rPr>
                        <a:t>Hepatozoonosis</a:t>
                      </a:r>
                      <a:endParaRPr lang="en-US" sz="1800" dirty="0" smtClean="0">
                        <a:solidFill>
                          <a:srgbClr val="002060"/>
                        </a:solidFill>
                        <a:latin typeface="Arial Black" panose="020B0A04020102020204" pitchFamily="34" charset="0"/>
                      </a:endParaRPr>
                    </a:p>
                    <a:p>
                      <a:endParaRPr lang="en-IN" dirty="0"/>
                    </a:p>
                  </a:txBody>
                  <a:tcPr/>
                </a:tc>
                <a:extLst>
                  <a:ext uri="{0D108BD9-81ED-4DB2-BD59-A6C34878D82A}">
                    <a16:rowId xmlns="" xmlns:a16="http://schemas.microsoft.com/office/drawing/2014/main" val="2594978097"/>
                  </a:ext>
                </a:extLst>
              </a:tr>
            </a:tbl>
          </a:graphicData>
        </a:graphic>
      </p:graphicFrame>
      <p:sp>
        <p:nvSpPr>
          <p:cNvPr id="5" name="&quot;No&quot; Symbol 4"/>
          <p:cNvSpPr/>
          <p:nvPr/>
        </p:nvSpPr>
        <p:spPr>
          <a:xfrm>
            <a:off x="6934200" y="5638800"/>
            <a:ext cx="2209800" cy="1066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0000"/>
              </a:solidFill>
              <a:latin typeface="Arial Black" panose="020B0A04020102020204" pitchFamily="34" charset="0"/>
            </a:endParaRPr>
          </a:p>
          <a:p>
            <a:pPr algn="ctr"/>
            <a:r>
              <a:rPr lang="en-US" sz="1600" b="1" dirty="0" err="1" smtClean="0">
                <a:solidFill>
                  <a:srgbClr val="FF0000"/>
                </a:solidFill>
                <a:latin typeface="Arial Black" panose="020B0A04020102020204" pitchFamily="34" charset="0"/>
              </a:rPr>
              <a:t>Parasitiasis</a:t>
            </a:r>
            <a:endParaRPr lang="en-IN" sz="1600" b="1" dirty="0">
              <a:solidFill>
                <a:srgbClr val="FF0000"/>
              </a:solidFill>
              <a:latin typeface="Arial Black" panose="020B0A04020102020204" pitchFamily="34" charset="0"/>
            </a:endParaRPr>
          </a:p>
        </p:txBody>
      </p:sp>
      <p:sp>
        <p:nvSpPr>
          <p:cNvPr id="6" name="Down Arrow 5"/>
          <p:cNvSpPr/>
          <p:nvPr/>
        </p:nvSpPr>
        <p:spPr>
          <a:xfrm>
            <a:off x="7924800" y="3276600"/>
            <a:ext cx="457200" cy="236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7030A0"/>
                </a:solidFill>
                <a:latin typeface="Arial Rounded MT Bold" panose="020F0704030504030204" pitchFamily="34" charset="0"/>
              </a:rPr>
              <a:t>Not Accepted</a:t>
            </a:r>
            <a:endParaRPr lang="en-IN" sz="1200" b="1"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599149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6477000" cy="1752600"/>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8800" dirty="0" smtClean="0">
                <a:solidFill>
                  <a:schemeClr val="accent1"/>
                </a:solidFill>
                <a:latin typeface="Berlin Sans FB Demi" panose="020E0802020502020306" pitchFamily="34" charset="0"/>
              </a:rPr>
              <a:t>THANK U</a:t>
            </a:r>
            <a:endParaRPr lang="en-US" sz="8800" dirty="0">
              <a:solidFill>
                <a:srgbClr val="7030A0"/>
              </a:solidFill>
              <a:latin typeface="Berlin Sans FB Demi" panose="020E0802020502020306" pitchFamily="34" charset="0"/>
            </a:endParaRPr>
          </a:p>
        </p:txBody>
      </p:sp>
    </p:spTree>
    <p:extLst>
      <p:ext uri="{BB962C8B-B14F-4D97-AF65-F5344CB8AC3E}">
        <p14:creationId xmlns:p14="http://schemas.microsoft.com/office/powerpoint/2010/main" val="135609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2133600" y="1375917"/>
            <a:ext cx="3429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6000" b="1" dirty="0" smtClean="0">
                <a:solidFill>
                  <a:srgbClr val="7030A0"/>
                </a:solidFill>
                <a:latin typeface="Arial Rounded MT Bold" pitchFamily="34" charset="0"/>
              </a:rPr>
              <a:t>ICZN </a:t>
            </a:r>
          </a:p>
          <a:p>
            <a:pPr algn="ctr"/>
            <a:endParaRPr lang="en-US" sz="3200" b="1" dirty="0" smtClean="0">
              <a:solidFill>
                <a:srgbClr val="7030A0"/>
              </a:solidFill>
              <a:latin typeface="Arial Rounded MT Bold" pitchFamily="34" charset="0"/>
            </a:endParaRPr>
          </a:p>
        </p:txBody>
      </p:sp>
      <p:sp>
        <p:nvSpPr>
          <p:cNvPr id="12"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7" name="Picture 6" descr="ICZN - International Commission on Zoological Nomenclature INTERNATIONAL  CODE OF ZOOLOGICAL NOMENCLATURE"/>
          <p:cNvPicPr/>
          <p:nvPr/>
        </p:nvPicPr>
        <p:blipFill rotWithShape="1">
          <a:blip r:embed="rId3">
            <a:extLst>
              <a:ext uri="{28A0092B-C50C-407E-A947-70E740481C1C}">
                <a14:useLocalDpi xmlns:a14="http://schemas.microsoft.com/office/drawing/2010/main" val="0"/>
              </a:ext>
            </a:extLst>
          </a:blip>
          <a:srcRect l="5800" t="5000" r="6200" b="11111"/>
          <a:stretch/>
        </p:blipFill>
        <p:spPr bwMode="auto">
          <a:xfrm>
            <a:off x="1295400" y="3657600"/>
            <a:ext cx="6019800" cy="2724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1593248"/>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534400" cy="838200"/>
          </a:xfrm>
        </p:spPr>
        <p:txBody>
          <a:bodyPr>
            <a:normAutofit/>
          </a:bodyPr>
          <a:lstStyle/>
          <a:p>
            <a:pPr algn="ctr"/>
            <a:r>
              <a:rPr lang="en-US" dirty="0" smtClean="0"/>
              <a:t> </a:t>
            </a:r>
            <a:endParaRPr lang="en-US" dirty="0">
              <a:latin typeface="Arial Rounded MT Bold" pitchFamily="34" charset="0"/>
            </a:endParaRPr>
          </a:p>
        </p:txBody>
      </p:sp>
      <p:sp>
        <p:nvSpPr>
          <p:cNvPr id="3" name="Content Placeholder 2"/>
          <p:cNvSpPr>
            <a:spLocks noGrp="1"/>
          </p:cNvSpPr>
          <p:nvPr>
            <p:ph idx="1"/>
          </p:nvPr>
        </p:nvSpPr>
        <p:spPr>
          <a:xfrm>
            <a:off x="685800" y="1219200"/>
            <a:ext cx="5867400" cy="5791200"/>
          </a:xfrm>
        </p:spPr>
        <p:txBody>
          <a:bodyPr>
            <a:normAutofit/>
          </a:bodyPr>
          <a:lstStyle/>
          <a:p>
            <a:pPr marL="0" indent="0" algn="just">
              <a:buNone/>
            </a:pPr>
            <a:endParaRPr lang="en-US" sz="3200" dirty="0" smtClean="0"/>
          </a:p>
          <a:p>
            <a:pPr algn="just"/>
            <a:r>
              <a:rPr lang="en-US" sz="2200" dirty="0" smtClean="0">
                <a:solidFill>
                  <a:srgbClr val="00B050"/>
                </a:solidFill>
                <a:latin typeface="Arial Black" panose="020B0A04020102020204" pitchFamily="34" charset="0"/>
              </a:rPr>
              <a:t>Several thousand of organism in the word.</a:t>
            </a:r>
          </a:p>
          <a:p>
            <a:pPr algn="just"/>
            <a:r>
              <a:rPr lang="en-US" sz="2200" dirty="0" smtClean="0">
                <a:solidFill>
                  <a:srgbClr val="7030A0"/>
                </a:solidFill>
                <a:latin typeface="Arial Black" panose="020B0A04020102020204" pitchFamily="34" charset="0"/>
              </a:rPr>
              <a:t>Several names for same organism and same name for different organisms.</a:t>
            </a:r>
          </a:p>
          <a:p>
            <a:pPr algn="just"/>
            <a:r>
              <a:rPr lang="en-US" sz="2200" dirty="0" smtClean="0">
                <a:solidFill>
                  <a:srgbClr val="7030A0"/>
                </a:solidFill>
                <a:latin typeface="Arial Black" panose="020B0A04020102020204" pitchFamily="34" charset="0"/>
              </a:rPr>
              <a:t> </a:t>
            </a:r>
            <a:r>
              <a:rPr lang="en-US" sz="2200" u="sng" dirty="0" smtClean="0">
                <a:solidFill>
                  <a:srgbClr val="0070C0"/>
                </a:solidFill>
                <a:latin typeface="Arial Black" panose="020B0A04020102020204" pitchFamily="34" charset="0"/>
              </a:rPr>
              <a:t>Carolus Linnaeus </a:t>
            </a:r>
            <a:r>
              <a:rPr lang="en-US" sz="2200" dirty="0" smtClean="0">
                <a:solidFill>
                  <a:srgbClr val="0070C0"/>
                </a:solidFill>
                <a:latin typeface="Arial Black" panose="020B0A04020102020204" pitchFamily="34" charset="0"/>
              </a:rPr>
              <a:t>in the year 1758 given ‘</a:t>
            </a:r>
            <a:r>
              <a:rPr lang="en-US" sz="2200" u="sng" dirty="0" err="1" smtClean="0">
                <a:solidFill>
                  <a:srgbClr val="0070C0"/>
                </a:solidFill>
                <a:latin typeface="Arial Black" panose="020B0A04020102020204" pitchFamily="34" charset="0"/>
              </a:rPr>
              <a:t>Bionomial</a:t>
            </a:r>
            <a:r>
              <a:rPr lang="en-US" sz="2200" u="sng" dirty="0" smtClean="0">
                <a:solidFill>
                  <a:srgbClr val="0070C0"/>
                </a:solidFill>
                <a:latin typeface="Arial Black" panose="020B0A04020102020204" pitchFamily="34" charset="0"/>
              </a:rPr>
              <a:t> nomenclature</a:t>
            </a:r>
            <a:r>
              <a:rPr lang="en-US" sz="2200" dirty="0" smtClean="0">
                <a:solidFill>
                  <a:srgbClr val="0070C0"/>
                </a:solidFill>
                <a:latin typeface="Arial Black" panose="020B0A04020102020204" pitchFamily="34" charset="0"/>
              </a:rPr>
              <a:t>’ in his book ‘</a:t>
            </a:r>
            <a:r>
              <a:rPr lang="en-US" sz="2200" u="sng" dirty="0" err="1" smtClean="0">
                <a:solidFill>
                  <a:srgbClr val="0070C0"/>
                </a:solidFill>
                <a:latin typeface="Arial Black" panose="020B0A04020102020204" pitchFamily="34" charset="0"/>
              </a:rPr>
              <a:t>Systema</a:t>
            </a:r>
            <a:r>
              <a:rPr lang="en-US" sz="2200" u="sng" dirty="0" smtClean="0">
                <a:solidFill>
                  <a:srgbClr val="0070C0"/>
                </a:solidFill>
                <a:latin typeface="Arial Black" panose="020B0A04020102020204" pitchFamily="34" charset="0"/>
              </a:rPr>
              <a:t> Nature</a:t>
            </a:r>
            <a:r>
              <a:rPr lang="en-US" sz="2200" dirty="0" smtClean="0">
                <a:solidFill>
                  <a:srgbClr val="0070C0"/>
                </a:solidFill>
                <a:latin typeface="Arial Black" panose="020B0A04020102020204" pitchFamily="34" charset="0"/>
              </a:rPr>
              <a:t>’.</a:t>
            </a:r>
          </a:p>
          <a:p>
            <a:pPr algn="just"/>
            <a:r>
              <a:rPr lang="en-US" sz="2200" dirty="0" smtClean="0">
                <a:solidFill>
                  <a:srgbClr val="002060"/>
                </a:solidFill>
                <a:latin typeface="Arial Black" panose="020B0A04020102020204" pitchFamily="34" charset="0"/>
              </a:rPr>
              <a:t>Later,  </a:t>
            </a:r>
            <a:r>
              <a:rPr lang="en-US" sz="2200" u="sng" dirty="0" smtClean="0">
                <a:solidFill>
                  <a:srgbClr val="002060"/>
                </a:solidFill>
                <a:latin typeface="Arial Black" panose="020B0A04020102020204" pitchFamily="34" charset="0"/>
              </a:rPr>
              <a:t>International Code  for Zoological Nomenclature  ( ICZN) </a:t>
            </a:r>
            <a:r>
              <a:rPr lang="en-US" sz="2200" dirty="0" smtClean="0">
                <a:solidFill>
                  <a:srgbClr val="002060"/>
                </a:solidFill>
                <a:latin typeface="Arial Black" panose="020B0A04020102020204" pitchFamily="34" charset="0"/>
              </a:rPr>
              <a:t>is establish in 1904 to formed rules for naming species and for indicating their relationship.</a:t>
            </a:r>
          </a:p>
        </p:txBody>
      </p:sp>
      <p:sp>
        <p:nvSpPr>
          <p:cNvPr id="5" name="Rectangle 4"/>
          <p:cNvSpPr/>
          <p:nvPr/>
        </p:nvSpPr>
        <p:spPr>
          <a:xfrm>
            <a:off x="457200" y="622012"/>
            <a:ext cx="7239000" cy="584775"/>
          </a:xfrm>
          <a:prstGeom prst="rect">
            <a:avLst/>
          </a:prstGeom>
        </p:spPr>
        <p:txBody>
          <a:bodyPr wrap="square">
            <a:spAutoFit/>
          </a:bodyPr>
          <a:lstStyle/>
          <a:p>
            <a:pPr algn="ctr"/>
            <a:r>
              <a:rPr lang="en-US" sz="3200" b="1" dirty="0" smtClean="0">
                <a:solidFill>
                  <a:srgbClr val="FF0000"/>
                </a:solidFill>
                <a:latin typeface="Arial Black" panose="020B0A04020102020204" pitchFamily="34" charset="0"/>
              </a:rPr>
              <a:t>Nomenclature of Parasites</a:t>
            </a:r>
            <a:endParaRPr lang="en-US" sz="3200" dirty="0" smtClean="0">
              <a:solidFill>
                <a:srgbClr val="FF0000"/>
              </a:solidFill>
              <a:latin typeface="Arial Black" panose="020B0A04020102020204" pitchFamily="34" charset="0"/>
            </a:endParaRPr>
          </a:p>
        </p:txBody>
      </p:sp>
      <p:pic>
        <p:nvPicPr>
          <p:cNvPr id="6" name="Picture 5" descr="A Short History of Philippine Bird Books – Part 2 | eB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661" y="1206787"/>
            <a:ext cx="2514600" cy="2339340"/>
          </a:xfrm>
          <a:prstGeom prst="rect">
            <a:avLst/>
          </a:prstGeom>
          <a:noFill/>
          <a:ln>
            <a:noFill/>
          </a:ln>
        </p:spPr>
      </p:pic>
      <p:pic>
        <p:nvPicPr>
          <p:cNvPr id="7" name="Picture 6" descr="ICZN - International Commission on Zoological Nomenclature INTERNATIONAL  CODE OF ZOOLOGICAL NOMENCLATURE"/>
          <p:cNvPicPr/>
          <p:nvPr/>
        </p:nvPicPr>
        <p:blipFill rotWithShape="1">
          <a:blip r:embed="rId3">
            <a:extLst>
              <a:ext uri="{28A0092B-C50C-407E-A947-70E740481C1C}">
                <a14:useLocalDpi xmlns:a14="http://schemas.microsoft.com/office/drawing/2010/main" val="0"/>
              </a:ext>
            </a:extLst>
          </a:blip>
          <a:srcRect l="5800" t="5000" r="6200" b="11111"/>
          <a:stretch/>
        </p:blipFill>
        <p:spPr bwMode="auto">
          <a:xfrm>
            <a:off x="6695661" y="4419600"/>
            <a:ext cx="2438400" cy="2190750"/>
          </a:xfrm>
          <a:prstGeom prst="rect">
            <a:avLst/>
          </a:prstGeom>
          <a:noFill/>
          <a:ln>
            <a:noFill/>
          </a:ln>
          <a:extLst>
            <a:ext uri="{53640926-AAD7-44D8-BBD7-CCE9431645EC}">
              <a14:shadowObscured xmlns:a14="http://schemas.microsoft.com/office/drawing/2010/main"/>
            </a:ext>
          </a:extLst>
        </p:spPr>
      </p:pic>
      <p:pic>
        <p:nvPicPr>
          <p:cNvPr id="8" name="Picture 7" descr="Binomial Nomenclature – Forestrypedia"/>
          <p:cNvPicPr/>
          <p:nvPr/>
        </p:nvPicPr>
        <p:blipFill rotWithShape="1">
          <a:blip r:embed="rId4" cstate="print">
            <a:extLst>
              <a:ext uri="{28A0092B-C50C-407E-A947-70E740481C1C}">
                <a14:useLocalDpi xmlns:a14="http://schemas.microsoft.com/office/drawing/2010/main" val="0"/>
              </a:ext>
            </a:extLst>
          </a:blip>
          <a:srcRect l="16457" t="5650" r="15068" b="19904"/>
          <a:stretch/>
        </p:blipFill>
        <p:spPr bwMode="auto">
          <a:xfrm>
            <a:off x="7467600" y="3429000"/>
            <a:ext cx="1600200" cy="838200"/>
          </a:xfrm>
          <a:prstGeom prst="rect">
            <a:avLst/>
          </a:prstGeom>
          <a:noFill/>
          <a:ln>
            <a:noFill/>
          </a:ln>
          <a:extLst>
            <a:ext uri="{53640926-AAD7-44D8-BBD7-CCE9431645EC}">
              <a14:shadowObscured xmlns:a14="http://schemas.microsoft.com/office/drawing/2010/main"/>
            </a:ext>
          </a:extLst>
        </p:spPr>
      </p:pic>
      <p:sp>
        <p:nvSpPr>
          <p:cNvPr id="9" name="Rectangle 4"/>
          <p:cNvSpPr>
            <a:spLocks noChangeArrowheads="1"/>
          </p:cNvSpPr>
          <p:nvPr/>
        </p:nvSpPr>
        <p:spPr bwMode="auto">
          <a:xfrm>
            <a:off x="7086600" y="6610350"/>
            <a:ext cx="2057400" cy="222249"/>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2747453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smtClean="0"/>
              <a:t> </a:t>
            </a:r>
            <a:endParaRPr lang="en-US" dirty="0">
              <a:latin typeface="Arial Rounded MT Bold" pitchFamily="34" charset="0"/>
            </a:endParaRPr>
          </a:p>
        </p:txBody>
      </p:sp>
      <p:sp>
        <p:nvSpPr>
          <p:cNvPr id="3" name="Content Placeholder 2"/>
          <p:cNvSpPr>
            <a:spLocks noGrp="1"/>
          </p:cNvSpPr>
          <p:nvPr>
            <p:ph idx="1"/>
          </p:nvPr>
        </p:nvSpPr>
        <p:spPr>
          <a:xfrm>
            <a:off x="762000" y="1219200"/>
            <a:ext cx="6324600" cy="5268218"/>
          </a:xfrm>
        </p:spPr>
        <p:txBody>
          <a:bodyPr>
            <a:normAutofit/>
          </a:bodyPr>
          <a:lstStyle/>
          <a:p>
            <a:pPr algn="just"/>
            <a:r>
              <a:rPr lang="en-US" sz="2000" dirty="0" smtClean="0">
                <a:solidFill>
                  <a:srgbClr val="0070C0"/>
                </a:solidFill>
                <a:latin typeface="Arial Black" panose="020B0A04020102020204" pitchFamily="34" charset="0"/>
              </a:rPr>
              <a:t>The name of the genus of any parasite  is </a:t>
            </a:r>
            <a:r>
              <a:rPr lang="en-US" sz="2000" dirty="0" err="1" smtClean="0">
                <a:solidFill>
                  <a:srgbClr val="0070C0"/>
                </a:solidFill>
                <a:latin typeface="Arial Black" panose="020B0A04020102020204" pitchFamily="34" charset="0"/>
              </a:rPr>
              <a:t>uninomial</a:t>
            </a:r>
            <a:r>
              <a:rPr lang="en-US" sz="2000" dirty="0" smtClean="0">
                <a:solidFill>
                  <a:srgbClr val="0070C0"/>
                </a:solidFill>
                <a:latin typeface="Arial Black" panose="020B0A04020102020204" pitchFamily="34" charset="0"/>
              </a:rPr>
              <a:t>, the species is binomial and the subspecies is trinomial.</a:t>
            </a:r>
          </a:p>
          <a:p>
            <a:pPr algn="just"/>
            <a:r>
              <a:rPr lang="en-US" sz="2000" dirty="0" smtClean="0">
                <a:solidFill>
                  <a:srgbClr val="7030A0"/>
                </a:solidFill>
                <a:latin typeface="Arial Black" panose="020B0A04020102020204" pitchFamily="34" charset="0"/>
              </a:rPr>
              <a:t>Scientific names are derived from </a:t>
            </a:r>
            <a:r>
              <a:rPr lang="en-US" sz="2000" u="sng" dirty="0" smtClean="0">
                <a:solidFill>
                  <a:srgbClr val="7030A0"/>
                </a:solidFill>
                <a:latin typeface="Arial Black" panose="020B0A04020102020204" pitchFamily="34" charset="0"/>
              </a:rPr>
              <a:t>Latin or Greek word.</a:t>
            </a:r>
          </a:p>
          <a:p>
            <a:pPr marL="0" indent="0" algn="just">
              <a:lnSpc>
                <a:spcPct val="150000"/>
              </a:lnSpc>
              <a:buNone/>
            </a:pPr>
            <a:r>
              <a:rPr lang="en-US" sz="2000" dirty="0" smtClean="0">
                <a:solidFill>
                  <a:srgbClr val="7030A0"/>
                </a:solidFill>
                <a:latin typeface="Arial Black" panose="020B0A04020102020204" pitchFamily="34" charset="0"/>
              </a:rPr>
              <a:t>           </a:t>
            </a:r>
            <a:r>
              <a:rPr lang="en-US" sz="1600" dirty="0" smtClean="0">
                <a:solidFill>
                  <a:srgbClr val="002060"/>
                </a:solidFill>
                <a:latin typeface="Arial Black" panose="020B0A04020102020204" pitchFamily="34" charset="0"/>
              </a:rPr>
              <a:t>e.g. </a:t>
            </a:r>
            <a:r>
              <a:rPr lang="en-US" sz="1600" dirty="0" err="1" smtClean="0">
                <a:solidFill>
                  <a:srgbClr val="002060"/>
                </a:solidFill>
                <a:latin typeface="Arial Black" panose="020B0A04020102020204" pitchFamily="34" charset="0"/>
              </a:rPr>
              <a:t>Sarcocystis</a:t>
            </a:r>
            <a:r>
              <a:rPr lang="en-US" sz="1600" dirty="0" smtClean="0">
                <a:solidFill>
                  <a:srgbClr val="002060"/>
                </a:solidFill>
                <a:latin typeface="Arial Black" panose="020B0A04020102020204" pitchFamily="34" charset="0"/>
              </a:rPr>
              <a:t> ( Cyst forming in the muscle of infected host) : derived from Greek word  ‘</a:t>
            </a:r>
            <a:r>
              <a:rPr lang="en-US" sz="1600" dirty="0" err="1" smtClean="0">
                <a:solidFill>
                  <a:srgbClr val="002060"/>
                </a:solidFill>
                <a:latin typeface="Arial Black" panose="020B0A04020102020204" pitchFamily="34" charset="0"/>
              </a:rPr>
              <a:t>Sarkos</a:t>
            </a:r>
            <a:r>
              <a:rPr lang="en-US" sz="1600" dirty="0" smtClean="0">
                <a:solidFill>
                  <a:srgbClr val="002060"/>
                </a:solidFill>
                <a:latin typeface="Arial Black" panose="020B0A04020102020204" pitchFamily="34" charset="0"/>
              </a:rPr>
              <a:t>’ means flesh and ‘</a:t>
            </a:r>
            <a:r>
              <a:rPr lang="en-US" sz="1600" dirty="0" err="1" smtClean="0">
                <a:solidFill>
                  <a:srgbClr val="002060"/>
                </a:solidFill>
                <a:latin typeface="Arial Black" panose="020B0A04020102020204" pitchFamily="34" charset="0"/>
              </a:rPr>
              <a:t>Kystis</a:t>
            </a:r>
            <a:r>
              <a:rPr lang="en-US" sz="1600" dirty="0" smtClean="0">
                <a:solidFill>
                  <a:srgbClr val="002060"/>
                </a:solidFill>
                <a:latin typeface="Arial Black" panose="020B0A04020102020204" pitchFamily="34" charset="0"/>
              </a:rPr>
              <a:t>’ means cyst.</a:t>
            </a:r>
          </a:p>
          <a:p>
            <a:pPr algn="just">
              <a:buFont typeface="Wingdings" panose="05000000000000000000" pitchFamily="2" charset="2"/>
              <a:buChar char="Ø"/>
            </a:pPr>
            <a:r>
              <a:rPr lang="en-US" sz="2000" dirty="0">
                <a:solidFill>
                  <a:srgbClr val="00B050"/>
                </a:solidFill>
                <a:latin typeface="Arial Rounded MT Bold" panose="020F0704030504030204" pitchFamily="34" charset="0"/>
              </a:rPr>
              <a:t>The names of the genus and </a:t>
            </a:r>
            <a:r>
              <a:rPr lang="en-US" sz="2000" dirty="0" smtClean="0">
                <a:solidFill>
                  <a:srgbClr val="00B050"/>
                </a:solidFill>
                <a:latin typeface="Arial Rounded MT Bold" panose="020F0704030504030204" pitchFamily="34" charset="0"/>
              </a:rPr>
              <a:t>species or subspecies </a:t>
            </a:r>
            <a:r>
              <a:rPr lang="en-US" sz="2000" dirty="0">
                <a:solidFill>
                  <a:srgbClr val="00B050"/>
                </a:solidFill>
                <a:latin typeface="Arial Rounded MT Bold" panose="020F0704030504030204" pitchFamily="34" charset="0"/>
              </a:rPr>
              <a:t>are expressed (printed) in  </a:t>
            </a:r>
            <a:r>
              <a:rPr lang="en-US" sz="2000" dirty="0" smtClean="0">
                <a:solidFill>
                  <a:srgbClr val="00B050"/>
                </a:solidFill>
                <a:latin typeface="Arial Rounded MT Bold" panose="020F0704030504030204" pitchFamily="34" charset="0"/>
              </a:rPr>
              <a:t>italics or </a:t>
            </a:r>
            <a:r>
              <a:rPr lang="en-US" sz="2000" dirty="0">
                <a:solidFill>
                  <a:srgbClr val="00B050"/>
                </a:solidFill>
                <a:latin typeface="Arial Rounded MT Bold" panose="020F0704030504030204" pitchFamily="34" charset="0"/>
              </a:rPr>
              <a:t>when written are underlined. </a:t>
            </a:r>
          </a:p>
          <a:p>
            <a:pPr marL="0" indent="0" algn="just">
              <a:buNone/>
            </a:pPr>
            <a:r>
              <a:rPr lang="en-US" sz="2000" i="1" dirty="0" smtClean="0">
                <a:solidFill>
                  <a:srgbClr val="7030A0"/>
                </a:solidFill>
                <a:latin typeface="Arial Black" panose="020B0A04020102020204" pitchFamily="34" charset="0"/>
              </a:rPr>
              <a:t>Trypanosoma </a:t>
            </a:r>
            <a:r>
              <a:rPr lang="en-US" sz="2000" i="1" dirty="0" err="1" smtClean="0">
                <a:solidFill>
                  <a:srgbClr val="7030A0"/>
                </a:solidFill>
                <a:latin typeface="Arial Black" panose="020B0A04020102020204" pitchFamily="34" charset="0"/>
              </a:rPr>
              <a:t>evansi</a:t>
            </a:r>
            <a:endParaRPr lang="en-US" sz="2000" i="1" dirty="0" smtClean="0">
              <a:solidFill>
                <a:srgbClr val="7030A0"/>
              </a:solidFill>
              <a:latin typeface="Arial Black" panose="020B0A04020102020204" pitchFamily="34" charset="0"/>
            </a:endParaRPr>
          </a:p>
        </p:txBody>
      </p:sp>
      <p:sp>
        <p:nvSpPr>
          <p:cNvPr id="5" name="Rectangle 4"/>
          <p:cNvSpPr/>
          <p:nvPr/>
        </p:nvSpPr>
        <p:spPr>
          <a:xfrm>
            <a:off x="1143000" y="0"/>
            <a:ext cx="6324600" cy="1077218"/>
          </a:xfrm>
          <a:prstGeom prst="rect">
            <a:avLst/>
          </a:prstGeom>
        </p:spPr>
        <p:txBody>
          <a:bodyPr wrap="square">
            <a:spAutoFit/>
          </a:bodyPr>
          <a:lstStyle/>
          <a:p>
            <a:pPr algn="ctr"/>
            <a:r>
              <a:rPr lang="en-US" sz="3200" dirty="0" smtClean="0">
                <a:solidFill>
                  <a:srgbClr val="FF0000"/>
                </a:solidFill>
                <a:latin typeface="Arial Black" panose="020B0A04020102020204" pitchFamily="34" charset="0"/>
              </a:rPr>
              <a:t>Rules and Regulation of ICZN  for Naming </a:t>
            </a:r>
            <a:r>
              <a:rPr lang="en-US" sz="3200" dirty="0">
                <a:solidFill>
                  <a:srgbClr val="FF0000"/>
                </a:solidFill>
                <a:latin typeface="Arial Black" panose="020B0A04020102020204" pitchFamily="34" charset="0"/>
              </a:rPr>
              <a:t>P</a:t>
            </a:r>
            <a:r>
              <a:rPr lang="en-US" sz="3200" dirty="0" smtClean="0">
                <a:solidFill>
                  <a:srgbClr val="FF0000"/>
                </a:solidFill>
                <a:latin typeface="Arial Black" panose="020B0A04020102020204" pitchFamily="34" charset="0"/>
              </a:rPr>
              <a:t>arasites</a:t>
            </a:r>
          </a:p>
        </p:txBody>
      </p:sp>
      <p:pic>
        <p:nvPicPr>
          <p:cNvPr id="1026" name="Picture 2" descr="C:\Users\Ajit Kumar\Desktop\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292447"/>
            <a:ext cx="3090863" cy="53022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6200000">
            <a:off x="1594931" y="5948868"/>
            <a:ext cx="1143000" cy="67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Arial Rounded MT Bold" panose="020F0704030504030204" pitchFamily="34" charset="0"/>
              </a:rPr>
              <a:t>Printed</a:t>
            </a:r>
            <a:endParaRPr lang="en-IN" sz="1600" dirty="0">
              <a:solidFill>
                <a:srgbClr val="FF0000"/>
              </a:solidFill>
              <a:latin typeface="Arial Rounded MT Bold" panose="020F0704030504030204" pitchFamily="34" charset="0"/>
            </a:endParaRPr>
          </a:p>
        </p:txBody>
      </p:sp>
      <p:sp>
        <p:nvSpPr>
          <p:cNvPr id="8" name="Right Arrow 7"/>
          <p:cNvSpPr/>
          <p:nvPr/>
        </p:nvSpPr>
        <p:spPr>
          <a:xfrm rot="16200000">
            <a:off x="6710870" y="6101269"/>
            <a:ext cx="1143000" cy="67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Arial Rounded MT Bold" panose="020F0704030504030204" pitchFamily="34" charset="0"/>
              </a:rPr>
              <a:t>Written</a:t>
            </a:r>
            <a:endParaRPr lang="en-IN" sz="16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714345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smtClean="0"/>
              <a:t> </a:t>
            </a:r>
            <a:endParaRPr lang="en-US" dirty="0">
              <a:latin typeface="Arial Rounded MT Bold" pitchFamily="34" charset="0"/>
            </a:endParaRPr>
          </a:p>
        </p:txBody>
      </p:sp>
      <p:sp>
        <p:nvSpPr>
          <p:cNvPr id="3" name="Content Placeholder 2"/>
          <p:cNvSpPr>
            <a:spLocks noGrp="1"/>
          </p:cNvSpPr>
          <p:nvPr>
            <p:ph idx="1"/>
          </p:nvPr>
        </p:nvSpPr>
        <p:spPr>
          <a:xfrm>
            <a:off x="762000" y="1600200"/>
            <a:ext cx="5791200" cy="5410200"/>
          </a:xfrm>
        </p:spPr>
        <p:txBody>
          <a:bodyPr>
            <a:normAutofit/>
          </a:bodyPr>
          <a:lstStyle/>
          <a:p>
            <a:pPr algn="just">
              <a:lnSpc>
                <a:spcPct val="150000"/>
              </a:lnSpc>
              <a:buFont typeface="Wingdings" panose="05000000000000000000" pitchFamily="2" charset="2"/>
              <a:buChar char="v"/>
            </a:pPr>
            <a:r>
              <a:rPr lang="en-US" sz="2000" dirty="0" smtClean="0">
                <a:solidFill>
                  <a:srgbClr val="00B050"/>
                </a:solidFill>
                <a:latin typeface="Arial Rounded MT Bold" panose="020F0704030504030204" pitchFamily="34" charset="0"/>
              </a:rPr>
              <a:t>Author of a scientific name of an animal is that who first publishes it. If it is desired to cite the author’s name it follows the scientific name. This may be followed, separated by a comma, by the yea in which the name was first published.</a:t>
            </a:r>
          </a:p>
          <a:p>
            <a:pPr marL="0" indent="0" algn="just">
              <a:lnSpc>
                <a:spcPct val="150000"/>
              </a:lnSpc>
              <a:buNone/>
            </a:pPr>
            <a:r>
              <a:rPr lang="en-US" sz="2000" dirty="0">
                <a:solidFill>
                  <a:srgbClr val="00B050"/>
                </a:solidFill>
                <a:latin typeface="Arial Rounded MT Bold" panose="020F0704030504030204" pitchFamily="34" charset="0"/>
              </a:rPr>
              <a:t> </a:t>
            </a:r>
            <a:r>
              <a:rPr lang="en-US" sz="2000" dirty="0" smtClean="0">
                <a:solidFill>
                  <a:srgbClr val="00B050"/>
                </a:solidFill>
                <a:latin typeface="Arial Rounded MT Bold" panose="020F0704030504030204" pitchFamily="34" charset="0"/>
              </a:rPr>
              <a:t>         </a:t>
            </a:r>
            <a:r>
              <a:rPr lang="en-US" sz="2000" i="1" dirty="0" err="1">
                <a:solidFill>
                  <a:srgbClr val="002060"/>
                </a:solidFill>
                <a:latin typeface="Arial Rounded MT Bold" panose="020F0704030504030204" pitchFamily="34" charset="0"/>
              </a:rPr>
              <a:t>T</a:t>
            </a:r>
            <a:r>
              <a:rPr lang="en-US" sz="2000" i="1" dirty="0" err="1" smtClean="0">
                <a:solidFill>
                  <a:srgbClr val="002060"/>
                </a:solidFill>
                <a:latin typeface="Arial Rounded MT Bold" panose="020F0704030504030204" pitchFamily="34" charset="0"/>
              </a:rPr>
              <a:t>aenia</a:t>
            </a:r>
            <a:r>
              <a:rPr lang="en-US" sz="2000" dirty="0" smtClean="0">
                <a:solidFill>
                  <a:srgbClr val="002060"/>
                </a:solidFill>
                <a:latin typeface="Arial Rounded MT Bold" panose="020F0704030504030204" pitchFamily="34" charset="0"/>
              </a:rPr>
              <a:t>  Linnaeus, 1758</a:t>
            </a:r>
          </a:p>
          <a:p>
            <a:pPr marL="0" indent="0" algn="just">
              <a:lnSpc>
                <a:spcPct val="150000"/>
              </a:lnSpc>
              <a:buNone/>
            </a:pPr>
            <a:endParaRPr lang="en-US" sz="2000" dirty="0" smtClean="0">
              <a:solidFill>
                <a:srgbClr val="00B050"/>
              </a:solidFill>
              <a:latin typeface="Arial Rounded MT Bold" panose="020F0704030504030204" pitchFamily="34" charset="0"/>
            </a:endParaRPr>
          </a:p>
          <a:p>
            <a:pPr marL="0" indent="0" algn="just">
              <a:lnSpc>
                <a:spcPct val="150000"/>
              </a:lnSpc>
              <a:buNone/>
            </a:pPr>
            <a:endParaRPr lang="en-US" sz="2000" dirty="0" smtClean="0">
              <a:solidFill>
                <a:srgbClr val="00B050"/>
              </a:solidFill>
              <a:latin typeface="Arial Rounded MT Bold" panose="020F0704030504030204" pitchFamily="34" charset="0"/>
            </a:endParaRPr>
          </a:p>
        </p:txBody>
      </p:sp>
      <p:sp>
        <p:nvSpPr>
          <p:cNvPr id="5" name="Rectangle 4"/>
          <p:cNvSpPr/>
          <p:nvPr/>
        </p:nvSpPr>
        <p:spPr>
          <a:xfrm>
            <a:off x="609600" y="0"/>
            <a:ext cx="6553200" cy="1077218"/>
          </a:xfrm>
          <a:prstGeom prst="rect">
            <a:avLst/>
          </a:prstGeom>
        </p:spPr>
        <p:txBody>
          <a:bodyPr wrap="square">
            <a:spAutoFit/>
          </a:bodyPr>
          <a:lstStyle/>
          <a:p>
            <a:pPr algn="ctr"/>
            <a:r>
              <a:rPr lang="en-US" sz="3200" dirty="0" smtClean="0">
                <a:solidFill>
                  <a:srgbClr val="FF0000"/>
                </a:solidFill>
                <a:latin typeface="Arial Black" panose="020B0A04020102020204" pitchFamily="34" charset="0"/>
              </a:rPr>
              <a:t>Rules and Regulation of ICZN  for Naming </a:t>
            </a:r>
            <a:r>
              <a:rPr lang="en-US" sz="3200" dirty="0">
                <a:solidFill>
                  <a:srgbClr val="FF0000"/>
                </a:solidFill>
                <a:latin typeface="Arial Black" panose="020B0A04020102020204" pitchFamily="34" charset="0"/>
              </a:rPr>
              <a:t>P</a:t>
            </a:r>
            <a:r>
              <a:rPr lang="en-US" sz="3200" dirty="0" smtClean="0">
                <a:solidFill>
                  <a:srgbClr val="FF0000"/>
                </a:solidFill>
                <a:latin typeface="Arial Black" panose="020B0A04020102020204" pitchFamily="34" charset="0"/>
              </a:rPr>
              <a:t>arasites</a:t>
            </a:r>
          </a:p>
        </p:txBody>
      </p:sp>
      <p:sp>
        <p:nvSpPr>
          <p:cNvPr id="6" name="Right Arrow 5"/>
          <p:cNvSpPr/>
          <p:nvPr/>
        </p:nvSpPr>
        <p:spPr>
          <a:xfrm rot="16200000">
            <a:off x="6558470" y="5948869"/>
            <a:ext cx="1143000" cy="67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Arial Rounded MT Bold" panose="020F0704030504030204" pitchFamily="34" charset="0"/>
              </a:rPr>
              <a:t>Written</a:t>
            </a:r>
            <a:endParaRPr lang="en-IN" sz="1600" dirty="0">
              <a:solidFill>
                <a:srgbClr val="FF0000"/>
              </a:solidFill>
              <a:latin typeface="Arial Rounded MT Bold" panose="020F0704030504030204" pitchFamily="34" charset="0"/>
            </a:endParaRPr>
          </a:p>
        </p:txBody>
      </p:sp>
      <p:sp>
        <p:nvSpPr>
          <p:cNvPr id="7" name="Right Arrow 6"/>
          <p:cNvSpPr/>
          <p:nvPr/>
        </p:nvSpPr>
        <p:spPr>
          <a:xfrm rot="16200000">
            <a:off x="6710870" y="6101269"/>
            <a:ext cx="1143000" cy="67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Arial Rounded MT Bold" panose="020F0704030504030204" pitchFamily="34" charset="0"/>
              </a:rPr>
              <a:t>Written</a:t>
            </a:r>
            <a:endParaRPr lang="en-IN" sz="16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738539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6553200" cy="1295400"/>
          </a:xfrm>
        </p:spPr>
        <p:txBody>
          <a:bodyPr>
            <a:noAutofit/>
          </a:bodyPr>
          <a:lstStyle/>
          <a:p>
            <a:pPr algn="ctr"/>
            <a:r>
              <a:rPr lang="en-US" sz="2400" dirty="0" smtClean="0">
                <a:solidFill>
                  <a:srgbClr val="FF0000"/>
                </a:solidFill>
                <a:latin typeface="Arial Black" panose="020B0A04020102020204" pitchFamily="34" charset="0"/>
              </a:rPr>
              <a:t/>
            </a:r>
            <a:br>
              <a:rPr lang="en-US" sz="2400" dirty="0" smtClean="0">
                <a:solidFill>
                  <a:srgbClr val="FF0000"/>
                </a:solidFill>
                <a:latin typeface="Arial Black" panose="020B0A04020102020204" pitchFamily="34" charset="0"/>
              </a:rPr>
            </a:br>
            <a:r>
              <a:rPr lang="en-US" sz="2400" dirty="0">
                <a:solidFill>
                  <a:srgbClr val="FF0000"/>
                </a:solidFill>
                <a:latin typeface="Arial Black" panose="020B0A04020102020204" pitchFamily="34" charset="0"/>
              </a:rPr>
              <a:t/>
            </a:r>
            <a:br>
              <a:rPr lang="en-US" sz="2400" dirty="0">
                <a:solidFill>
                  <a:srgbClr val="FF0000"/>
                </a:solidFill>
                <a:latin typeface="Arial Black" panose="020B0A04020102020204" pitchFamily="34" charset="0"/>
              </a:rPr>
            </a:br>
            <a:r>
              <a:rPr lang="en-US" sz="2400" dirty="0" smtClean="0">
                <a:solidFill>
                  <a:srgbClr val="FF0000"/>
                </a:solidFill>
                <a:latin typeface="Arial Black" panose="020B0A04020102020204" pitchFamily="34" charset="0"/>
              </a:rPr>
              <a:t/>
            </a:r>
            <a:br>
              <a:rPr lang="en-US" sz="2400" dirty="0" smtClean="0">
                <a:solidFill>
                  <a:srgbClr val="FF0000"/>
                </a:solidFill>
                <a:latin typeface="Arial Black" panose="020B0A04020102020204" pitchFamily="34" charset="0"/>
              </a:rPr>
            </a:br>
            <a:r>
              <a:rPr lang="en-US" sz="2400" dirty="0">
                <a:solidFill>
                  <a:srgbClr val="FF0000"/>
                </a:solidFill>
                <a:latin typeface="Arial Black" panose="020B0A04020102020204" pitchFamily="34" charset="0"/>
              </a:rPr>
              <a:t/>
            </a:r>
            <a:br>
              <a:rPr lang="en-US" sz="2400" dirty="0">
                <a:solidFill>
                  <a:srgbClr val="FF0000"/>
                </a:solidFill>
                <a:latin typeface="Arial Black" panose="020B0A04020102020204" pitchFamily="34" charset="0"/>
              </a:rPr>
            </a:br>
            <a:r>
              <a:rPr lang="en-US" sz="2400" dirty="0" smtClean="0">
                <a:solidFill>
                  <a:srgbClr val="FF0000"/>
                </a:solidFill>
                <a:latin typeface="Arial Black" panose="020B0A04020102020204" pitchFamily="34" charset="0"/>
              </a:rPr>
              <a:t/>
            </a:r>
            <a:br>
              <a:rPr lang="en-US" sz="2400" dirty="0" smtClean="0">
                <a:solidFill>
                  <a:srgbClr val="FF0000"/>
                </a:solidFill>
                <a:latin typeface="Arial Black" panose="020B0A04020102020204" pitchFamily="34" charset="0"/>
              </a:rPr>
            </a:br>
            <a:r>
              <a:rPr lang="en-US" sz="2400" dirty="0" smtClean="0">
                <a:solidFill>
                  <a:srgbClr val="FF0000"/>
                </a:solidFill>
                <a:latin typeface="Arial Black" panose="020B0A04020102020204" pitchFamily="34" charset="0"/>
              </a:rPr>
              <a:t>Rules </a:t>
            </a:r>
            <a:r>
              <a:rPr lang="en-US" sz="2400" dirty="0">
                <a:solidFill>
                  <a:srgbClr val="FF0000"/>
                </a:solidFill>
                <a:latin typeface="Arial Black" panose="020B0A04020102020204" pitchFamily="34" charset="0"/>
              </a:rPr>
              <a:t>and Regulation of ICZN  for Naming Parasites</a:t>
            </a:r>
            <a:br>
              <a:rPr lang="en-US" sz="2400" dirty="0">
                <a:solidFill>
                  <a:srgbClr val="FF0000"/>
                </a:solidFill>
                <a:latin typeface="Arial Black" panose="020B0A04020102020204" pitchFamily="34" charset="0"/>
              </a:rPr>
            </a:br>
            <a:endParaRPr lang="en-US" sz="2400" b="1" dirty="0">
              <a:solidFill>
                <a:srgbClr val="C00000"/>
              </a:solidFill>
              <a:latin typeface="Arial Black" panose="020B0A04020102020204" pitchFamily="34" charset="0"/>
            </a:endParaRPr>
          </a:p>
        </p:txBody>
      </p:sp>
      <p:sp>
        <p:nvSpPr>
          <p:cNvPr id="3" name="Subtitle 2"/>
          <p:cNvSpPr>
            <a:spLocks noGrp="1"/>
          </p:cNvSpPr>
          <p:nvPr>
            <p:ph type="subTitle" idx="1"/>
          </p:nvPr>
        </p:nvSpPr>
        <p:spPr>
          <a:xfrm>
            <a:off x="685800" y="990600"/>
            <a:ext cx="6477000" cy="5869075"/>
          </a:xfrm>
        </p:spPr>
        <p:txBody>
          <a:bodyPr>
            <a:normAutofit fontScale="77500" lnSpcReduction="20000"/>
          </a:bodyPr>
          <a:lstStyle/>
          <a:p>
            <a:pPr algn="just"/>
            <a:r>
              <a:rPr lang="en-US" sz="1900" b="1" dirty="0">
                <a:solidFill>
                  <a:srgbClr val="C00000"/>
                </a:solidFill>
                <a:latin typeface="Arial Black" panose="020B0A04020102020204" pitchFamily="34" charset="0"/>
              </a:rPr>
              <a:t>Classification of </a:t>
            </a:r>
            <a:r>
              <a:rPr lang="en-US" sz="1900" b="1" dirty="0" smtClean="0">
                <a:solidFill>
                  <a:srgbClr val="C00000"/>
                </a:solidFill>
                <a:latin typeface="Arial Black" panose="020B0A04020102020204" pitchFamily="34" charset="0"/>
              </a:rPr>
              <a:t>Parasites : -</a:t>
            </a:r>
          </a:p>
          <a:p>
            <a:pPr algn="just"/>
            <a:r>
              <a:rPr lang="en-US" b="1" dirty="0">
                <a:solidFill>
                  <a:srgbClr val="C00000"/>
                </a:solidFill>
                <a:latin typeface="Arial Black" panose="020B0A04020102020204" pitchFamily="34" charset="0"/>
              </a:rPr>
              <a:t> </a:t>
            </a:r>
            <a:r>
              <a:rPr lang="en-US" b="1" dirty="0" smtClean="0">
                <a:solidFill>
                  <a:srgbClr val="C00000"/>
                </a:solidFill>
                <a:latin typeface="Arial Black" panose="020B0A04020102020204" pitchFamily="34" charset="0"/>
              </a:rPr>
              <a:t>                  </a:t>
            </a:r>
            <a:r>
              <a:rPr lang="en-IN" b="1" dirty="0" smtClean="0">
                <a:solidFill>
                  <a:srgbClr val="7030A0"/>
                </a:solidFill>
                <a:latin typeface="Arial Rounded MT Bold" pitchFamily="34" charset="0"/>
              </a:rPr>
              <a:t>Any </a:t>
            </a:r>
            <a:r>
              <a:rPr lang="en-IN" b="1" dirty="0">
                <a:solidFill>
                  <a:srgbClr val="7030A0"/>
                </a:solidFill>
                <a:latin typeface="Arial Rounded MT Bold" pitchFamily="34" charset="0"/>
              </a:rPr>
              <a:t>parasites will be placed under the taxonomy which follows rules and regulations of International Code of zoological Nomenclature (ICZN)  - </a:t>
            </a:r>
          </a:p>
          <a:p>
            <a:pPr algn="l"/>
            <a:r>
              <a:rPr lang="en-IN" sz="1600" b="1" dirty="0">
                <a:solidFill>
                  <a:srgbClr val="C00000"/>
                </a:solidFill>
                <a:latin typeface="Arial Rounded MT Bold" pitchFamily="34" charset="0"/>
              </a:rPr>
              <a:t>Classification tree-			</a:t>
            </a:r>
          </a:p>
          <a:p>
            <a:pPr algn="ctr"/>
            <a:r>
              <a:rPr lang="en-IN" sz="1600" b="1" dirty="0">
                <a:solidFill>
                  <a:srgbClr val="C00000"/>
                </a:solidFill>
                <a:latin typeface="Arial Rounded MT Bold" pitchFamily="34" charset="0"/>
              </a:rPr>
              <a:t>           </a:t>
            </a:r>
            <a:r>
              <a:rPr lang="en-IN" b="1" dirty="0" smtClean="0">
                <a:solidFill>
                  <a:srgbClr val="0070C0"/>
                </a:solidFill>
                <a:latin typeface="Arial Rounded MT Bold" pitchFamily="34" charset="0"/>
              </a:rPr>
              <a:t>Kingdom</a:t>
            </a:r>
            <a:endParaRPr lang="en-IN" b="1" dirty="0">
              <a:solidFill>
                <a:srgbClr val="0070C0"/>
              </a:solidFill>
              <a:latin typeface="Arial Rounded MT Bold" pitchFamily="34" charset="0"/>
            </a:endParaRPr>
          </a:p>
          <a:p>
            <a:pPr algn="ctr"/>
            <a:r>
              <a:rPr lang="en-IN" b="1" dirty="0">
                <a:solidFill>
                  <a:srgbClr val="0070C0"/>
                </a:solidFill>
                <a:latin typeface="Arial Rounded MT Bold" pitchFamily="34" charset="0"/>
              </a:rPr>
              <a:t>                                </a:t>
            </a:r>
            <a:r>
              <a:rPr lang="en-IN" b="1" dirty="0" smtClean="0">
                <a:solidFill>
                  <a:srgbClr val="0070C0"/>
                </a:solidFill>
                <a:latin typeface="Arial Rounded MT Bold" pitchFamily="34" charset="0"/>
              </a:rPr>
              <a:t> </a:t>
            </a:r>
            <a:r>
              <a:rPr lang="en-IN" b="1" dirty="0">
                <a:solidFill>
                  <a:srgbClr val="0070C0"/>
                </a:solidFill>
                <a:latin typeface="Arial Rounded MT Bold" pitchFamily="34" charset="0"/>
              </a:rPr>
              <a:t>Subkingdom			</a:t>
            </a:r>
          </a:p>
          <a:p>
            <a:pPr algn="ctr"/>
            <a:r>
              <a:rPr lang="en-IN" b="1" dirty="0">
                <a:solidFill>
                  <a:srgbClr val="0070C0"/>
                </a:solidFill>
                <a:latin typeface="Arial Rounded MT Bold" pitchFamily="34" charset="0"/>
              </a:rPr>
              <a:t>Phylum</a:t>
            </a:r>
          </a:p>
          <a:p>
            <a:pPr algn="ctr"/>
            <a:r>
              <a:rPr lang="en-IN" b="1" dirty="0">
                <a:solidFill>
                  <a:srgbClr val="0070C0"/>
                </a:solidFill>
                <a:latin typeface="Arial Rounded MT Bold" pitchFamily="34" charset="0"/>
              </a:rPr>
              <a:t>Subphylum</a:t>
            </a:r>
          </a:p>
          <a:p>
            <a:pPr algn="ctr"/>
            <a:r>
              <a:rPr lang="en-IN" b="1" dirty="0">
                <a:solidFill>
                  <a:srgbClr val="0070C0"/>
                </a:solidFill>
                <a:latin typeface="Arial Rounded MT Bold" pitchFamily="34" charset="0"/>
              </a:rPr>
              <a:t>Class</a:t>
            </a:r>
          </a:p>
          <a:p>
            <a:pPr algn="ctr"/>
            <a:r>
              <a:rPr lang="en-IN" b="1" dirty="0">
                <a:solidFill>
                  <a:srgbClr val="0070C0"/>
                </a:solidFill>
                <a:latin typeface="Arial Rounded MT Bold" pitchFamily="34" charset="0"/>
              </a:rPr>
              <a:t>Subclass</a:t>
            </a:r>
          </a:p>
          <a:p>
            <a:pPr algn="ctr"/>
            <a:r>
              <a:rPr lang="en-IN" b="1" dirty="0">
                <a:solidFill>
                  <a:srgbClr val="0070C0"/>
                </a:solidFill>
                <a:latin typeface="Arial Rounded MT Bold" pitchFamily="34" charset="0"/>
              </a:rPr>
              <a:t>Order</a:t>
            </a:r>
          </a:p>
          <a:p>
            <a:pPr algn="ctr"/>
            <a:r>
              <a:rPr lang="en-IN" b="1" dirty="0">
                <a:solidFill>
                  <a:srgbClr val="0070C0"/>
                </a:solidFill>
                <a:latin typeface="Arial Rounded MT Bold" pitchFamily="34" charset="0"/>
              </a:rPr>
              <a:t>Suborder</a:t>
            </a:r>
          </a:p>
          <a:p>
            <a:pPr algn="ctr"/>
            <a:r>
              <a:rPr lang="en-IN" b="1" dirty="0">
                <a:solidFill>
                  <a:srgbClr val="0070C0"/>
                </a:solidFill>
                <a:latin typeface="Arial Rounded MT Bold" pitchFamily="34" charset="0"/>
              </a:rPr>
              <a:t>Superfamily</a:t>
            </a:r>
          </a:p>
          <a:p>
            <a:pPr algn="ctr"/>
            <a:r>
              <a:rPr lang="en-IN" b="1" dirty="0">
                <a:solidFill>
                  <a:srgbClr val="0070C0"/>
                </a:solidFill>
                <a:latin typeface="Arial Rounded MT Bold" pitchFamily="34" charset="0"/>
              </a:rPr>
              <a:t>Family</a:t>
            </a:r>
          </a:p>
          <a:p>
            <a:pPr algn="ctr"/>
            <a:r>
              <a:rPr lang="en-IN" b="1" dirty="0">
                <a:solidFill>
                  <a:srgbClr val="0070C0"/>
                </a:solidFill>
                <a:latin typeface="Arial Rounded MT Bold" pitchFamily="34" charset="0"/>
              </a:rPr>
              <a:t>Subfamily</a:t>
            </a:r>
          </a:p>
          <a:p>
            <a:pPr algn="ctr"/>
            <a:r>
              <a:rPr lang="en-IN" b="1" dirty="0">
                <a:solidFill>
                  <a:srgbClr val="0070C0"/>
                </a:solidFill>
                <a:latin typeface="Arial Rounded MT Bold" pitchFamily="34" charset="0"/>
              </a:rPr>
              <a:t>Genus</a:t>
            </a:r>
          </a:p>
          <a:p>
            <a:pPr algn="ctr"/>
            <a:r>
              <a:rPr lang="en-IN" b="1" dirty="0">
                <a:solidFill>
                  <a:srgbClr val="0070C0"/>
                </a:solidFill>
                <a:latin typeface="Arial Rounded MT Bold" pitchFamily="34" charset="0"/>
              </a:rPr>
              <a:t>Subgenus</a:t>
            </a:r>
          </a:p>
          <a:p>
            <a:pPr algn="ctr"/>
            <a:r>
              <a:rPr lang="en-IN" b="1" dirty="0">
                <a:solidFill>
                  <a:srgbClr val="0070C0"/>
                </a:solidFill>
                <a:latin typeface="Arial Rounded MT Bold" pitchFamily="34" charset="0"/>
              </a:rPr>
              <a:t>Species</a:t>
            </a:r>
          </a:p>
          <a:p>
            <a:pPr algn="ctr"/>
            <a:r>
              <a:rPr lang="en-IN" b="1" dirty="0">
                <a:solidFill>
                  <a:srgbClr val="0070C0"/>
                </a:solidFill>
                <a:latin typeface="Arial Rounded MT Bold" pitchFamily="34" charset="0"/>
              </a:rPr>
              <a:t>subspecies</a:t>
            </a:r>
            <a:endParaRPr lang="en-US" b="1" dirty="0">
              <a:solidFill>
                <a:srgbClr val="0070C0"/>
              </a:solidFill>
              <a:latin typeface="Arial Rounded MT Bold" pitchFamily="34" charset="0"/>
            </a:endParaRPr>
          </a:p>
          <a:p>
            <a:pPr algn="just"/>
            <a:endParaRPr lang="en-US"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5073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ctr"/>
            <a:r>
              <a:rPr lang="en-US" dirty="0" smtClean="0"/>
              <a:t> </a:t>
            </a:r>
            <a:endParaRPr lang="en-US" dirty="0">
              <a:latin typeface="Arial Rounded MT Bold" pitchFamily="34" charset="0"/>
            </a:endParaRPr>
          </a:p>
        </p:txBody>
      </p:sp>
      <p:sp>
        <p:nvSpPr>
          <p:cNvPr id="3" name="Content Placeholder 2"/>
          <p:cNvSpPr>
            <a:spLocks noGrp="1"/>
          </p:cNvSpPr>
          <p:nvPr>
            <p:ph idx="1"/>
          </p:nvPr>
        </p:nvSpPr>
        <p:spPr>
          <a:xfrm>
            <a:off x="0" y="457200"/>
            <a:ext cx="9144000" cy="6553200"/>
          </a:xfrm>
        </p:spPr>
        <p:txBody>
          <a:bodyPr>
            <a:normAutofit/>
          </a:bodyPr>
          <a:lstStyle/>
          <a:p>
            <a:pPr>
              <a:buNone/>
            </a:pPr>
            <a:endParaRPr lang="en-IN" sz="2400" b="1" dirty="0" smtClean="0">
              <a:solidFill>
                <a:srgbClr val="C00000"/>
              </a:solidFill>
              <a:latin typeface="Arial Rounded MT Bold" pitchFamily="34" charset="0"/>
            </a:endParaRPr>
          </a:p>
          <a:p>
            <a:pPr>
              <a:buNone/>
            </a:pPr>
            <a:r>
              <a:rPr lang="en-IN" sz="2400" b="1" dirty="0" smtClean="0">
                <a:solidFill>
                  <a:srgbClr val="C00000"/>
                </a:solidFill>
                <a:latin typeface="Arial Rounded MT Bold" pitchFamily="34" charset="0"/>
              </a:rPr>
              <a:t>The naming of different classification units (</a:t>
            </a:r>
            <a:r>
              <a:rPr lang="en-IN" sz="2400" b="1" dirty="0" err="1" smtClean="0">
                <a:solidFill>
                  <a:srgbClr val="C00000"/>
                </a:solidFill>
                <a:latin typeface="Arial Rounded MT Bold" pitchFamily="34" charset="0"/>
              </a:rPr>
              <a:t>Taxa</a:t>
            </a:r>
            <a:r>
              <a:rPr lang="en-IN" sz="2400" b="1" dirty="0" smtClean="0">
                <a:solidFill>
                  <a:srgbClr val="C00000"/>
                </a:solidFill>
                <a:latin typeface="Arial Rounded MT Bold" pitchFamily="34" charset="0"/>
              </a:rPr>
              <a:t>) follows  a definite pattern -</a:t>
            </a:r>
          </a:p>
        </p:txBody>
      </p:sp>
      <p:sp>
        <p:nvSpPr>
          <p:cNvPr id="5" name="Rectangle 4"/>
          <p:cNvSpPr/>
          <p:nvPr/>
        </p:nvSpPr>
        <p:spPr>
          <a:xfrm>
            <a:off x="0" y="0"/>
            <a:ext cx="8915400" cy="646331"/>
          </a:xfrm>
          <a:prstGeom prst="rect">
            <a:avLst/>
          </a:prstGeom>
        </p:spPr>
        <p:txBody>
          <a:bodyPr wrap="square">
            <a:spAutoFit/>
          </a:bodyPr>
          <a:lstStyle/>
          <a:p>
            <a:pPr algn="ctr"/>
            <a:r>
              <a:rPr lang="en-US" sz="3600" b="1" dirty="0" smtClean="0">
                <a:solidFill>
                  <a:srgbClr val="002060"/>
                </a:solidFill>
              </a:rPr>
              <a:t>Naming of Taxa with Example</a:t>
            </a:r>
            <a:endParaRPr lang="en-US" sz="3600" b="1"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32931073"/>
              </p:ext>
            </p:extLst>
          </p:nvPr>
        </p:nvGraphicFramePr>
        <p:xfrm>
          <a:off x="228600" y="1752597"/>
          <a:ext cx="8686800" cy="484596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362200">
                  <a:extLst>
                    <a:ext uri="{9D8B030D-6E8A-4147-A177-3AD203B41FA5}">
                      <a16:colId xmlns="" xmlns:a16="http://schemas.microsoft.com/office/drawing/2014/main" val="20002"/>
                    </a:ext>
                  </a:extLst>
                </a:gridCol>
              </a:tblGrid>
              <a:tr h="716639">
                <a:tc>
                  <a:txBody>
                    <a:bodyPr/>
                    <a:lstStyle/>
                    <a:p>
                      <a:r>
                        <a:rPr lang="en-US" b="1" dirty="0" smtClean="0"/>
                        <a:t>Classification Unit (</a:t>
                      </a:r>
                      <a:r>
                        <a:rPr lang="en-US" b="1" dirty="0" err="1" smtClean="0"/>
                        <a:t>Taxa</a:t>
                      </a: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Suffix </a:t>
                      </a:r>
                      <a:r>
                        <a:rPr lang="en-US" baseline="0" dirty="0" smtClean="0"/>
                        <a:t> to be added in naming</a:t>
                      </a:r>
                      <a:endParaRPr lang="en-US" dirty="0" smtClean="0"/>
                    </a:p>
                    <a:p>
                      <a:endParaRPr lang="en-US" b="1" dirty="0"/>
                    </a:p>
                  </a:txBody>
                  <a:tcPr/>
                </a:tc>
                <a:tc>
                  <a:txBody>
                    <a:bodyPr/>
                    <a:lstStyle/>
                    <a:p>
                      <a:r>
                        <a:rPr lang="en-US" dirty="0" smtClean="0"/>
                        <a:t>Example</a:t>
                      </a:r>
                      <a:endParaRPr lang="en-US" dirty="0"/>
                    </a:p>
                  </a:txBody>
                  <a:tcPr/>
                </a:tc>
                <a:extLst>
                  <a:ext uri="{0D108BD9-81ED-4DB2-BD59-A6C34878D82A}">
                    <a16:rowId xmlns="" xmlns:a16="http://schemas.microsoft.com/office/drawing/2014/main" val="10000"/>
                  </a:ext>
                </a:extLst>
              </a:tr>
              <a:tr h="561652">
                <a:tc>
                  <a:txBody>
                    <a:bodyPr/>
                    <a:lstStyle/>
                    <a:p>
                      <a:r>
                        <a:rPr lang="en-US" b="1" dirty="0" smtClean="0">
                          <a:solidFill>
                            <a:srgbClr val="7030A0"/>
                          </a:solidFill>
                        </a:rPr>
                        <a:t>Class</a:t>
                      </a:r>
                      <a:endParaRPr lang="en-US" b="1" dirty="0">
                        <a:solidFill>
                          <a:srgbClr val="7030A0"/>
                        </a:solidFill>
                      </a:endParaRPr>
                    </a:p>
                  </a:txBody>
                  <a:tcPr/>
                </a:tc>
                <a:tc>
                  <a:txBody>
                    <a:bodyPr/>
                    <a:lstStyle/>
                    <a:p>
                      <a:r>
                        <a:rPr lang="en-US" b="1" dirty="0" smtClean="0"/>
                        <a:t>-ea</a:t>
                      </a:r>
                      <a:endParaRPr lang="en-US" b="1" dirty="0"/>
                    </a:p>
                  </a:txBody>
                  <a:tcPr/>
                </a:tc>
                <a:tc>
                  <a:txBody>
                    <a:bodyPr/>
                    <a:lstStyle/>
                    <a:p>
                      <a:r>
                        <a:rPr lang="en-US" b="1" dirty="0" err="1" smtClean="0"/>
                        <a:t>Sporozo</a:t>
                      </a:r>
                      <a:r>
                        <a:rPr lang="en-US" b="1" dirty="0" err="1" smtClean="0">
                          <a:solidFill>
                            <a:srgbClr val="FF0000"/>
                          </a:solidFill>
                        </a:rPr>
                        <a:t>ea</a:t>
                      </a:r>
                      <a:endParaRPr lang="en-US" b="1" dirty="0">
                        <a:solidFill>
                          <a:srgbClr val="FF0000"/>
                        </a:solidFill>
                      </a:endParaRPr>
                    </a:p>
                  </a:txBody>
                  <a:tcPr/>
                </a:tc>
                <a:extLst>
                  <a:ext uri="{0D108BD9-81ED-4DB2-BD59-A6C34878D82A}">
                    <a16:rowId xmlns="" xmlns:a16="http://schemas.microsoft.com/office/drawing/2014/main" val="10001"/>
                  </a:ext>
                </a:extLst>
              </a:tr>
              <a:tr h="561652">
                <a:tc>
                  <a:txBody>
                    <a:bodyPr/>
                    <a:lstStyle/>
                    <a:p>
                      <a:r>
                        <a:rPr lang="en-US" b="1" dirty="0" smtClean="0">
                          <a:solidFill>
                            <a:srgbClr val="7030A0"/>
                          </a:solidFill>
                        </a:rPr>
                        <a:t>Subclass</a:t>
                      </a:r>
                      <a:endParaRPr lang="en-US" b="1" dirty="0">
                        <a:solidFill>
                          <a:srgbClr val="7030A0"/>
                        </a:solidFill>
                      </a:endParaRPr>
                    </a:p>
                  </a:txBody>
                  <a:tcPr/>
                </a:tc>
                <a:tc>
                  <a:txBody>
                    <a:bodyPr/>
                    <a:lstStyle/>
                    <a:p>
                      <a:r>
                        <a:rPr lang="en-US" b="1" dirty="0" smtClean="0"/>
                        <a:t>-</a:t>
                      </a:r>
                      <a:r>
                        <a:rPr lang="en-US" b="1" dirty="0" err="1" smtClean="0"/>
                        <a:t>ia</a:t>
                      </a:r>
                      <a:endParaRPr lang="en-US" b="1" dirty="0"/>
                    </a:p>
                  </a:txBody>
                  <a:tcPr/>
                </a:tc>
                <a:tc>
                  <a:txBody>
                    <a:bodyPr/>
                    <a:lstStyle/>
                    <a:p>
                      <a:r>
                        <a:rPr lang="en-US" b="1" dirty="0" err="1" smtClean="0"/>
                        <a:t>Coccid</a:t>
                      </a:r>
                      <a:r>
                        <a:rPr lang="en-US" b="1" dirty="0" err="1" smtClean="0">
                          <a:solidFill>
                            <a:srgbClr val="FF0000"/>
                          </a:solidFill>
                        </a:rPr>
                        <a:t>ia</a:t>
                      </a:r>
                      <a:endParaRPr lang="en-US" b="1" dirty="0">
                        <a:solidFill>
                          <a:srgbClr val="FF0000"/>
                        </a:solidFill>
                      </a:endParaRPr>
                    </a:p>
                  </a:txBody>
                  <a:tcPr/>
                </a:tc>
                <a:extLst>
                  <a:ext uri="{0D108BD9-81ED-4DB2-BD59-A6C34878D82A}">
                    <a16:rowId xmlns="" xmlns:a16="http://schemas.microsoft.com/office/drawing/2014/main" val="10002"/>
                  </a:ext>
                </a:extLst>
              </a:tr>
              <a:tr h="561652">
                <a:tc>
                  <a:txBody>
                    <a:bodyPr/>
                    <a:lstStyle/>
                    <a:p>
                      <a:r>
                        <a:rPr lang="en-US" b="1" dirty="0" smtClean="0">
                          <a:solidFill>
                            <a:srgbClr val="7030A0"/>
                          </a:solidFill>
                        </a:rPr>
                        <a:t>Order</a:t>
                      </a:r>
                      <a:endParaRPr lang="en-US" b="1" dirty="0">
                        <a:solidFill>
                          <a:srgbClr val="7030A0"/>
                        </a:solidFill>
                      </a:endParaRPr>
                    </a:p>
                  </a:txBody>
                  <a:tcPr/>
                </a:tc>
                <a:tc>
                  <a:txBody>
                    <a:bodyPr/>
                    <a:lstStyle/>
                    <a:p>
                      <a:r>
                        <a:rPr lang="en-US" b="1" dirty="0" smtClean="0"/>
                        <a:t>-</a:t>
                      </a:r>
                      <a:r>
                        <a:rPr lang="en-US" b="1" dirty="0" err="1" smtClean="0"/>
                        <a:t>ida</a:t>
                      </a:r>
                      <a:endParaRPr lang="en-US" b="1" dirty="0"/>
                    </a:p>
                  </a:txBody>
                  <a:tcPr/>
                </a:tc>
                <a:tc>
                  <a:txBody>
                    <a:bodyPr/>
                    <a:lstStyle/>
                    <a:p>
                      <a:r>
                        <a:rPr lang="en-US" b="1" dirty="0" err="1" smtClean="0"/>
                        <a:t>Eucoccidi</a:t>
                      </a:r>
                      <a:r>
                        <a:rPr lang="en-US" b="1" dirty="0" err="1" smtClean="0">
                          <a:solidFill>
                            <a:srgbClr val="FF0000"/>
                          </a:solidFill>
                        </a:rPr>
                        <a:t>ida</a:t>
                      </a:r>
                      <a:endParaRPr lang="en-US" b="1" dirty="0">
                        <a:solidFill>
                          <a:srgbClr val="FF0000"/>
                        </a:solidFill>
                      </a:endParaRPr>
                    </a:p>
                  </a:txBody>
                  <a:tcPr/>
                </a:tc>
                <a:extLst>
                  <a:ext uri="{0D108BD9-81ED-4DB2-BD59-A6C34878D82A}">
                    <a16:rowId xmlns="" xmlns:a16="http://schemas.microsoft.com/office/drawing/2014/main" val="10003"/>
                  </a:ext>
                </a:extLst>
              </a:tr>
              <a:tr h="561652">
                <a:tc>
                  <a:txBody>
                    <a:bodyPr/>
                    <a:lstStyle/>
                    <a:p>
                      <a:r>
                        <a:rPr lang="en-US" b="1" dirty="0" smtClean="0">
                          <a:solidFill>
                            <a:srgbClr val="7030A0"/>
                          </a:solidFill>
                        </a:rPr>
                        <a:t>Suborder</a:t>
                      </a:r>
                      <a:endParaRPr lang="en-US" b="1" dirty="0">
                        <a:solidFill>
                          <a:srgbClr val="7030A0"/>
                        </a:solidFill>
                      </a:endParaRPr>
                    </a:p>
                  </a:txBody>
                  <a:tcPr/>
                </a:tc>
                <a:tc>
                  <a:txBody>
                    <a:bodyPr/>
                    <a:lstStyle/>
                    <a:p>
                      <a:r>
                        <a:rPr lang="en-US" b="1" dirty="0" smtClean="0"/>
                        <a:t>-</a:t>
                      </a:r>
                      <a:r>
                        <a:rPr lang="en-US" b="1" dirty="0" err="1" smtClean="0"/>
                        <a:t>ina</a:t>
                      </a:r>
                      <a:endParaRPr lang="en-US" b="1" dirty="0"/>
                    </a:p>
                  </a:txBody>
                  <a:tcPr/>
                </a:tc>
                <a:tc>
                  <a:txBody>
                    <a:bodyPr/>
                    <a:lstStyle/>
                    <a:p>
                      <a:r>
                        <a:rPr lang="en-US" b="1" dirty="0" err="1" smtClean="0"/>
                        <a:t>Eimeri</a:t>
                      </a:r>
                      <a:r>
                        <a:rPr lang="en-US" b="1" dirty="0" err="1" smtClean="0">
                          <a:solidFill>
                            <a:srgbClr val="FF0000"/>
                          </a:solidFill>
                        </a:rPr>
                        <a:t>ina</a:t>
                      </a:r>
                      <a:endParaRPr lang="en-US" b="1" dirty="0">
                        <a:solidFill>
                          <a:srgbClr val="FF0000"/>
                        </a:solidFill>
                      </a:endParaRPr>
                    </a:p>
                  </a:txBody>
                  <a:tcPr/>
                </a:tc>
                <a:extLst>
                  <a:ext uri="{0D108BD9-81ED-4DB2-BD59-A6C34878D82A}">
                    <a16:rowId xmlns="" xmlns:a16="http://schemas.microsoft.com/office/drawing/2014/main" val="10004"/>
                  </a:ext>
                </a:extLst>
              </a:tr>
              <a:tr h="561652">
                <a:tc>
                  <a:txBody>
                    <a:bodyPr/>
                    <a:lstStyle/>
                    <a:p>
                      <a:r>
                        <a:rPr lang="en-US" b="1" dirty="0" err="1" smtClean="0">
                          <a:solidFill>
                            <a:srgbClr val="7030A0"/>
                          </a:solidFill>
                        </a:rPr>
                        <a:t>Superfamily</a:t>
                      </a:r>
                      <a:endParaRPr lang="en-US" b="1" dirty="0">
                        <a:solidFill>
                          <a:srgbClr val="7030A0"/>
                        </a:solidFill>
                      </a:endParaRPr>
                    </a:p>
                  </a:txBody>
                  <a:tcPr/>
                </a:tc>
                <a:tc>
                  <a:txBody>
                    <a:bodyPr/>
                    <a:lstStyle/>
                    <a:p>
                      <a:r>
                        <a:rPr lang="en-US" b="1" dirty="0" smtClean="0"/>
                        <a:t>-</a:t>
                      </a:r>
                      <a:r>
                        <a:rPr lang="en-US" b="1" dirty="0" err="1" smtClean="0"/>
                        <a:t>oidea</a:t>
                      </a:r>
                      <a:endParaRPr lang="en-US" b="1" dirty="0"/>
                    </a:p>
                  </a:txBody>
                  <a:tcPr/>
                </a:tc>
                <a:tc>
                  <a:txBody>
                    <a:bodyPr/>
                    <a:lstStyle/>
                    <a:p>
                      <a:r>
                        <a:rPr lang="en-US" b="1" dirty="0" err="1" smtClean="0"/>
                        <a:t>Ancylostomat</a:t>
                      </a:r>
                      <a:r>
                        <a:rPr lang="en-US" b="1" dirty="0" err="1" smtClean="0">
                          <a:solidFill>
                            <a:srgbClr val="FF0000"/>
                          </a:solidFill>
                        </a:rPr>
                        <a:t>oidea</a:t>
                      </a:r>
                      <a:endParaRPr lang="en-US" b="1" dirty="0">
                        <a:solidFill>
                          <a:srgbClr val="FF0000"/>
                        </a:solidFill>
                      </a:endParaRPr>
                    </a:p>
                  </a:txBody>
                  <a:tcPr/>
                </a:tc>
                <a:extLst>
                  <a:ext uri="{0D108BD9-81ED-4DB2-BD59-A6C34878D82A}">
                    <a16:rowId xmlns="" xmlns:a16="http://schemas.microsoft.com/office/drawing/2014/main" val="10005"/>
                  </a:ext>
                </a:extLst>
              </a:tr>
              <a:tr h="561652">
                <a:tc>
                  <a:txBody>
                    <a:bodyPr/>
                    <a:lstStyle/>
                    <a:p>
                      <a:r>
                        <a:rPr lang="en-US" b="1" dirty="0" smtClean="0">
                          <a:solidFill>
                            <a:srgbClr val="7030A0"/>
                          </a:solidFill>
                        </a:rPr>
                        <a:t>Family</a:t>
                      </a:r>
                      <a:endParaRPr lang="en-US" b="1" dirty="0">
                        <a:solidFill>
                          <a:srgbClr val="7030A0"/>
                        </a:solidFill>
                      </a:endParaRPr>
                    </a:p>
                  </a:txBody>
                  <a:tcPr/>
                </a:tc>
                <a:tc>
                  <a:txBody>
                    <a:bodyPr/>
                    <a:lstStyle/>
                    <a:p>
                      <a:r>
                        <a:rPr lang="en-US" b="1" dirty="0" smtClean="0"/>
                        <a:t>-</a:t>
                      </a:r>
                      <a:r>
                        <a:rPr lang="en-US" b="1" dirty="0" err="1" smtClean="0"/>
                        <a:t>idae</a:t>
                      </a:r>
                      <a:endParaRPr lang="en-US" b="1" dirty="0"/>
                    </a:p>
                  </a:txBody>
                  <a:tcPr/>
                </a:tc>
                <a:tc>
                  <a:txBody>
                    <a:bodyPr/>
                    <a:lstStyle/>
                    <a:p>
                      <a:r>
                        <a:rPr lang="en-US" b="1" dirty="0" err="1" smtClean="0"/>
                        <a:t>Sarcocyst</a:t>
                      </a:r>
                      <a:r>
                        <a:rPr lang="en-US" b="1" dirty="0" err="1" smtClean="0">
                          <a:solidFill>
                            <a:srgbClr val="FF0000"/>
                          </a:solidFill>
                        </a:rPr>
                        <a:t>idae</a:t>
                      </a:r>
                      <a:endParaRPr lang="en-US" b="1" dirty="0">
                        <a:solidFill>
                          <a:srgbClr val="FF0000"/>
                        </a:solidFill>
                      </a:endParaRPr>
                    </a:p>
                  </a:txBody>
                  <a:tcPr/>
                </a:tc>
                <a:extLst>
                  <a:ext uri="{0D108BD9-81ED-4DB2-BD59-A6C34878D82A}">
                    <a16:rowId xmlns="" xmlns:a16="http://schemas.microsoft.com/office/drawing/2014/main" val="10006"/>
                  </a:ext>
                </a:extLst>
              </a:tr>
              <a:tr h="561652">
                <a:tc>
                  <a:txBody>
                    <a:bodyPr/>
                    <a:lstStyle/>
                    <a:p>
                      <a:r>
                        <a:rPr lang="en-US" b="1" dirty="0" smtClean="0">
                          <a:solidFill>
                            <a:srgbClr val="7030A0"/>
                          </a:solidFill>
                        </a:rPr>
                        <a:t>subfamily</a:t>
                      </a:r>
                      <a:endParaRPr lang="en-US" b="1" dirty="0">
                        <a:solidFill>
                          <a:srgbClr val="7030A0"/>
                        </a:solidFill>
                      </a:endParaRPr>
                    </a:p>
                  </a:txBody>
                  <a:tcPr/>
                </a:tc>
                <a:tc>
                  <a:txBody>
                    <a:bodyPr/>
                    <a:lstStyle/>
                    <a:p>
                      <a:r>
                        <a:rPr lang="en-US" b="1" dirty="0" smtClean="0"/>
                        <a:t>-</a:t>
                      </a:r>
                      <a:r>
                        <a:rPr lang="en-US" b="1" dirty="0" err="1" smtClean="0"/>
                        <a:t>inae</a:t>
                      </a:r>
                      <a:endParaRPr lang="en-US" b="1" dirty="0"/>
                    </a:p>
                  </a:txBody>
                  <a:tcPr/>
                </a:tc>
                <a:tc>
                  <a:txBody>
                    <a:bodyPr/>
                    <a:lstStyle/>
                    <a:p>
                      <a:r>
                        <a:rPr lang="en-US" b="1" dirty="0" err="1" smtClean="0"/>
                        <a:t>Sarcocyst</a:t>
                      </a:r>
                      <a:r>
                        <a:rPr lang="en-US" b="1" dirty="0" err="1" smtClean="0">
                          <a:solidFill>
                            <a:srgbClr val="FF0000"/>
                          </a:solidFill>
                        </a:rPr>
                        <a:t>inae</a:t>
                      </a:r>
                      <a:endParaRPr lang="en-US" b="1" dirty="0">
                        <a:solidFill>
                          <a:srgbClr val="FF0000"/>
                        </a:solidFill>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327114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ctr"/>
            <a:r>
              <a:rPr lang="en-US" dirty="0" smtClean="0"/>
              <a:t> </a:t>
            </a:r>
            <a:endParaRPr lang="en-US" dirty="0">
              <a:latin typeface="Arial Rounded MT Bold" pitchFamily="34" charset="0"/>
            </a:endParaRPr>
          </a:p>
        </p:txBody>
      </p:sp>
      <p:sp>
        <p:nvSpPr>
          <p:cNvPr id="3" name="Content Placeholder 2"/>
          <p:cNvSpPr>
            <a:spLocks noGrp="1"/>
          </p:cNvSpPr>
          <p:nvPr>
            <p:ph idx="1"/>
          </p:nvPr>
        </p:nvSpPr>
        <p:spPr>
          <a:xfrm>
            <a:off x="0" y="457200"/>
            <a:ext cx="9144000" cy="6553200"/>
          </a:xfrm>
        </p:spPr>
        <p:txBody>
          <a:bodyPr>
            <a:normAutofit/>
          </a:bodyPr>
          <a:lstStyle/>
          <a:p>
            <a:pPr>
              <a:buNone/>
            </a:pPr>
            <a:endParaRPr lang="en-IN" sz="2400" b="1" dirty="0" smtClean="0">
              <a:solidFill>
                <a:srgbClr val="C00000"/>
              </a:solidFill>
              <a:latin typeface="Arial Rounded MT Bold" pitchFamily="34" charset="0"/>
            </a:endParaRPr>
          </a:p>
        </p:txBody>
      </p:sp>
      <p:sp>
        <p:nvSpPr>
          <p:cNvPr id="5" name="Rectangle 4"/>
          <p:cNvSpPr/>
          <p:nvPr/>
        </p:nvSpPr>
        <p:spPr>
          <a:xfrm>
            <a:off x="0" y="0"/>
            <a:ext cx="8915400" cy="523220"/>
          </a:xfrm>
          <a:prstGeom prst="rect">
            <a:avLst/>
          </a:prstGeom>
        </p:spPr>
        <p:txBody>
          <a:bodyPr wrap="square">
            <a:spAutoFit/>
          </a:bodyPr>
          <a:lstStyle/>
          <a:p>
            <a:pPr algn="ctr"/>
            <a:r>
              <a:rPr lang="en-US" sz="2800" b="1" dirty="0" smtClean="0">
                <a:solidFill>
                  <a:srgbClr val="C00000"/>
                </a:solidFill>
              </a:rPr>
              <a:t>Classification of  </a:t>
            </a:r>
            <a:r>
              <a:rPr lang="en-US" sz="2800" b="1" dirty="0" err="1" smtClean="0">
                <a:solidFill>
                  <a:srgbClr val="C00000"/>
                </a:solidFill>
              </a:rPr>
              <a:t>Sarcocystis</a:t>
            </a:r>
            <a:r>
              <a:rPr lang="en-US" sz="2800" b="1" dirty="0" smtClean="0">
                <a:solidFill>
                  <a:srgbClr val="C00000"/>
                </a:solidFill>
              </a:rPr>
              <a:t> Parasite</a:t>
            </a:r>
            <a:endParaRPr lang="en-US"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44920277"/>
              </p:ext>
            </p:extLst>
          </p:nvPr>
        </p:nvGraphicFramePr>
        <p:xfrm>
          <a:off x="76200" y="523224"/>
          <a:ext cx="8839200" cy="6029976"/>
        </p:xfrm>
        <a:graphic>
          <a:graphicData uri="http://schemas.openxmlformats.org/drawingml/2006/table">
            <a:tbl>
              <a:tblPr firstRow="1" bandRow="1">
                <a:tableStyleId>{5C22544A-7EE6-4342-B048-85BDC9FD1C3A}</a:tableStyleId>
              </a:tblPr>
              <a:tblGrid>
                <a:gridCol w="4419600">
                  <a:extLst>
                    <a:ext uri="{9D8B030D-6E8A-4147-A177-3AD203B41FA5}">
                      <a16:colId xmlns="" xmlns:a16="http://schemas.microsoft.com/office/drawing/2014/main" val="20000"/>
                    </a:ext>
                  </a:extLst>
                </a:gridCol>
                <a:gridCol w="4419600">
                  <a:extLst>
                    <a:ext uri="{9D8B030D-6E8A-4147-A177-3AD203B41FA5}">
                      <a16:colId xmlns="" xmlns:a16="http://schemas.microsoft.com/office/drawing/2014/main" val="20001"/>
                    </a:ext>
                  </a:extLst>
                </a:gridCol>
              </a:tblGrid>
              <a:tr h="502498">
                <a:tc>
                  <a:txBody>
                    <a:bodyPr/>
                    <a:lstStyle/>
                    <a:p>
                      <a:r>
                        <a:rPr lang="en-US" b="1" dirty="0" smtClean="0"/>
                        <a:t>Kingdom</a:t>
                      </a:r>
                      <a:endParaRPr lang="en-US" b="1" dirty="0"/>
                    </a:p>
                  </a:txBody>
                  <a:tcPr/>
                </a:tc>
                <a:tc>
                  <a:txBody>
                    <a:bodyPr/>
                    <a:lstStyle/>
                    <a:p>
                      <a:r>
                        <a:rPr lang="en-US" b="1" dirty="0" smtClean="0"/>
                        <a:t>Animalia</a:t>
                      </a:r>
                      <a:endParaRPr lang="en-US" b="1" dirty="0"/>
                    </a:p>
                  </a:txBody>
                  <a:tcPr/>
                </a:tc>
                <a:extLst>
                  <a:ext uri="{0D108BD9-81ED-4DB2-BD59-A6C34878D82A}">
                    <a16:rowId xmlns="" xmlns:a16="http://schemas.microsoft.com/office/drawing/2014/main" val="10000"/>
                  </a:ext>
                </a:extLst>
              </a:tr>
              <a:tr h="502498">
                <a:tc>
                  <a:txBody>
                    <a:bodyPr/>
                    <a:lstStyle/>
                    <a:p>
                      <a:r>
                        <a:rPr lang="en-US" b="1" dirty="0" smtClean="0"/>
                        <a:t>Subkingdom</a:t>
                      </a:r>
                      <a:endParaRPr lang="en-US" b="1" dirty="0"/>
                    </a:p>
                  </a:txBody>
                  <a:tcPr/>
                </a:tc>
                <a:tc>
                  <a:txBody>
                    <a:bodyPr/>
                    <a:lstStyle/>
                    <a:p>
                      <a:r>
                        <a:rPr lang="en-US" b="1" dirty="0" smtClean="0"/>
                        <a:t>Protozoa</a:t>
                      </a:r>
                      <a:endParaRPr lang="en-US" b="1" dirty="0"/>
                    </a:p>
                  </a:txBody>
                  <a:tcPr/>
                </a:tc>
                <a:extLst>
                  <a:ext uri="{0D108BD9-81ED-4DB2-BD59-A6C34878D82A}">
                    <a16:rowId xmlns="" xmlns:a16="http://schemas.microsoft.com/office/drawing/2014/main" val="10001"/>
                  </a:ext>
                </a:extLst>
              </a:tr>
              <a:tr h="502498">
                <a:tc>
                  <a:txBody>
                    <a:bodyPr/>
                    <a:lstStyle/>
                    <a:p>
                      <a:r>
                        <a:rPr lang="en-US" b="1" dirty="0" smtClean="0"/>
                        <a:t>Phylum</a:t>
                      </a:r>
                      <a:endParaRPr lang="en-US" b="1" dirty="0"/>
                    </a:p>
                  </a:txBody>
                  <a:tcPr/>
                </a:tc>
                <a:tc>
                  <a:txBody>
                    <a:bodyPr/>
                    <a:lstStyle/>
                    <a:p>
                      <a:r>
                        <a:rPr lang="en-US" b="1" dirty="0" err="1" smtClean="0"/>
                        <a:t>Apicomplexa</a:t>
                      </a:r>
                      <a:endParaRPr lang="en-US" b="1" dirty="0"/>
                    </a:p>
                  </a:txBody>
                  <a:tcPr/>
                </a:tc>
                <a:extLst>
                  <a:ext uri="{0D108BD9-81ED-4DB2-BD59-A6C34878D82A}">
                    <a16:rowId xmlns="" xmlns:a16="http://schemas.microsoft.com/office/drawing/2014/main" val="10002"/>
                  </a:ext>
                </a:extLst>
              </a:tr>
              <a:tr h="502498">
                <a:tc>
                  <a:txBody>
                    <a:bodyPr/>
                    <a:lstStyle/>
                    <a:p>
                      <a:r>
                        <a:rPr lang="en-US" b="1" dirty="0" smtClean="0"/>
                        <a:t>Subphylum</a:t>
                      </a:r>
                      <a:endParaRPr lang="en-US" b="1" dirty="0"/>
                    </a:p>
                  </a:txBody>
                  <a:tcPr/>
                </a:tc>
                <a:tc>
                  <a:txBody>
                    <a:bodyPr/>
                    <a:lstStyle/>
                    <a:p>
                      <a:r>
                        <a:rPr lang="en-US" b="1" dirty="0" err="1" smtClean="0"/>
                        <a:t>Sarcodina</a:t>
                      </a:r>
                      <a:endParaRPr lang="en-US" b="1" dirty="0"/>
                    </a:p>
                  </a:txBody>
                  <a:tcPr/>
                </a:tc>
                <a:extLst>
                  <a:ext uri="{0D108BD9-81ED-4DB2-BD59-A6C34878D82A}">
                    <a16:rowId xmlns="" xmlns:a16="http://schemas.microsoft.com/office/drawing/2014/main" val="10003"/>
                  </a:ext>
                </a:extLst>
              </a:tr>
              <a:tr h="502498">
                <a:tc>
                  <a:txBody>
                    <a:bodyPr/>
                    <a:lstStyle/>
                    <a:p>
                      <a:r>
                        <a:rPr lang="en-US" b="1" dirty="0" smtClean="0"/>
                        <a:t>Class</a:t>
                      </a:r>
                      <a:endParaRPr lang="en-US" b="1" dirty="0"/>
                    </a:p>
                  </a:txBody>
                  <a:tcPr/>
                </a:tc>
                <a:tc>
                  <a:txBody>
                    <a:bodyPr/>
                    <a:lstStyle/>
                    <a:p>
                      <a:r>
                        <a:rPr lang="en-US" b="1" dirty="0" err="1" smtClean="0"/>
                        <a:t>Sporozoea</a:t>
                      </a:r>
                      <a:endParaRPr lang="en-US" b="1" dirty="0"/>
                    </a:p>
                  </a:txBody>
                  <a:tcPr/>
                </a:tc>
                <a:extLst>
                  <a:ext uri="{0D108BD9-81ED-4DB2-BD59-A6C34878D82A}">
                    <a16:rowId xmlns="" xmlns:a16="http://schemas.microsoft.com/office/drawing/2014/main" val="10004"/>
                  </a:ext>
                </a:extLst>
              </a:tr>
              <a:tr h="502498">
                <a:tc>
                  <a:txBody>
                    <a:bodyPr/>
                    <a:lstStyle/>
                    <a:p>
                      <a:r>
                        <a:rPr lang="en-US" b="1" dirty="0" smtClean="0"/>
                        <a:t>Subclass</a:t>
                      </a:r>
                      <a:endParaRPr lang="en-US" b="1" dirty="0"/>
                    </a:p>
                  </a:txBody>
                  <a:tcPr/>
                </a:tc>
                <a:tc>
                  <a:txBody>
                    <a:bodyPr/>
                    <a:lstStyle/>
                    <a:p>
                      <a:r>
                        <a:rPr lang="en-US" b="1" dirty="0" err="1" smtClean="0"/>
                        <a:t>Coccidia</a:t>
                      </a:r>
                      <a:endParaRPr lang="en-US" b="1" dirty="0"/>
                    </a:p>
                  </a:txBody>
                  <a:tcPr/>
                </a:tc>
                <a:extLst>
                  <a:ext uri="{0D108BD9-81ED-4DB2-BD59-A6C34878D82A}">
                    <a16:rowId xmlns="" xmlns:a16="http://schemas.microsoft.com/office/drawing/2014/main" val="10005"/>
                  </a:ext>
                </a:extLst>
              </a:tr>
              <a:tr h="502498">
                <a:tc>
                  <a:txBody>
                    <a:bodyPr/>
                    <a:lstStyle/>
                    <a:p>
                      <a:r>
                        <a:rPr lang="en-US" b="1" dirty="0" smtClean="0"/>
                        <a:t>Order</a:t>
                      </a:r>
                      <a:endParaRPr lang="en-US" b="1" dirty="0"/>
                    </a:p>
                  </a:txBody>
                  <a:tcPr/>
                </a:tc>
                <a:tc>
                  <a:txBody>
                    <a:bodyPr/>
                    <a:lstStyle/>
                    <a:p>
                      <a:r>
                        <a:rPr lang="en-US" b="1" dirty="0" err="1" smtClean="0"/>
                        <a:t>Eucoccidiida</a:t>
                      </a:r>
                      <a:endParaRPr lang="en-US" b="1" dirty="0"/>
                    </a:p>
                  </a:txBody>
                  <a:tcPr/>
                </a:tc>
                <a:extLst>
                  <a:ext uri="{0D108BD9-81ED-4DB2-BD59-A6C34878D82A}">
                    <a16:rowId xmlns="" xmlns:a16="http://schemas.microsoft.com/office/drawing/2014/main" val="10006"/>
                  </a:ext>
                </a:extLst>
              </a:tr>
              <a:tr h="502498">
                <a:tc>
                  <a:txBody>
                    <a:bodyPr/>
                    <a:lstStyle/>
                    <a:p>
                      <a:r>
                        <a:rPr lang="en-US" b="1" dirty="0" smtClean="0"/>
                        <a:t>Suborder</a:t>
                      </a:r>
                      <a:endParaRPr lang="en-US" b="1" dirty="0"/>
                    </a:p>
                  </a:txBody>
                  <a:tcPr/>
                </a:tc>
                <a:tc>
                  <a:txBody>
                    <a:bodyPr/>
                    <a:lstStyle/>
                    <a:p>
                      <a:r>
                        <a:rPr lang="en-US" b="1" dirty="0" err="1" smtClean="0"/>
                        <a:t>Eimeriina</a:t>
                      </a:r>
                      <a:endParaRPr lang="en-US" b="1" dirty="0"/>
                    </a:p>
                  </a:txBody>
                  <a:tcPr/>
                </a:tc>
                <a:extLst>
                  <a:ext uri="{0D108BD9-81ED-4DB2-BD59-A6C34878D82A}">
                    <a16:rowId xmlns="" xmlns:a16="http://schemas.microsoft.com/office/drawing/2014/main" val="10007"/>
                  </a:ext>
                </a:extLst>
              </a:tr>
              <a:tr h="502498">
                <a:tc>
                  <a:txBody>
                    <a:bodyPr/>
                    <a:lstStyle/>
                    <a:p>
                      <a:r>
                        <a:rPr lang="en-US" b="1" dirty="0" smtClean="0"/>
                        <a:t>Family</a:t>
                      </a:r>
                      <a:endParaRPr lang="en-US" b="1" dirty="0"/>
                    </a:p>
                  </a:txBody>
                  <a:tcPr/>
                </a:tc>
                <a:tc>
                  <a:txBody>
                    <a:bodyPr/>
                    <a:lstStyle/>
                    <a:p>
                      <a:r>
                        <a:rPr lang="en-US" b="1" dirty="0" err="1" smtClean="0"/>
                        <a:t>Sarcocystidae</a:t>
                      </a:r>
                      <a:endParaRPr lang="en-US" b="1" dirty="0"/>
                    </a:p>
                  </a:txBody>
                  <a:tcPr/>
                </a:tc>
                <a:extLst>
                  <a:ext uri="{0D108BD9-81ED-4DB2-BD59-A6C34878D82A}">
                    <a16:rowId xmlns="" xmlns:a16="http://schemas.microsoft.com/office/drawing/2014/main" val="10008"/>
                  </a:ext>
                </a:extLst>
              </a:tr>
              <a:tr h="502498">
                <a:tc>
                  <a:txBody>
                    <a:bodyPr/>
                    <a:lstStyle/>
                    <a:p>
                      <a:r>
                        <a:rPr lang="en-US" b="1" dirty="0" smtClean="0"/>
                        <a:t>subfamily</a:t>
                      </a:r>
                      <a:endParaRPr lang="en-US" b="1" dirty="0"/>
                    </a:p>
                  </a:txBody>
                  <a:tcPr/>
                </a:tc>
                <a:tc>
                  <a:txBody>
                    <a:bodyPr/>
                    <a:lstStyle/>
                    <a:p>
                      <a:r>
                        <a:rPr lang="en-US" b="1" dirty="0" err="1" smtClean="0"/>
                        <a:t>Sarcocystinae</a:t>
                      </a:r>
                      <a:endParaRPr lang="en-US" b="1" dirty="0"/>
                    </a:p>
                  </a:txBody>
                  <a:tcPr/>
                </a:tc>
                <a:extLst>
                  <a:ext uri="{0D108BD9-81ED-4DB2-BD59-A6C34878D82A}">
                    <a16:rowId xmlns="" xmlns:a16="http://schemas.microsoft.com/office/drawing/2014/main" val="10009"/>
                  </a:ext>
                </a:extLst>
              </a:tr>
              <a:tr h="502498">
                <a:tc>
                  <a:txBody>
                    <a:bodyPr/>
                    <a:lstStyle/>
                    <a:p>
                      <a:r>
                        <a:rPr lang="en-US" b="1" dirty="0" smtClean="0"/>
                        <a:t>Genus</a:t>
                      </a:r>
                      <a:endParaRPr lang="en-US" b="1" dirty="0"/>
                    </a:p>
                  </a:txBody>
                  <a:tcPr/>
                </a:tc>
                <a:tc>
                  <a:txBody>
                    <a:bodyPr/>
                    <a:lstStyle/>
                    <a:p>
                      <a:r>
                        <a:rPr lang="en-US" b="1" i="1" dirty="0" err="1" smtClean="0"/>
                        <a:t>Sarcocystis</a:t>
                      </a:r>
                      <a:endParaRPr lang="en-US" b="1" i="1" dirty="0"/>
                    </a:p>
                  </a:txBody>
                  <a:tcPr/>
                </a:tc>
                <a:extLst>
                  <a:ext uri="{0D108BD9-81ED-4DB2-BD59-A6C34878D82A}">
                    <a16:rowId xmlns="" xmlns:a16="http://schemas.microsoft.com/office/drawing/2014/main" val="10010"/>
                  </a:ext>
                </a:extLst>
              </a:tr>
              <a:tr h="502498">
                <a:tc>
                  <a:txBody>
                    <a:bodyPr/>
                    <a:lstStyle/>
                    <a:p>
                      <a:r>
                        <a:rPr lang="en-US" b="1" dirty="0" smtClean="0"/>
                        <a:t>Species</a:t>
                      </a:r>
                      <a:endParaRPr lang="en-US" b="1" dirty="0"/>
                    </a:p>
                  </a:txBody>
                  <a:tcPr/>
                </a:tc>
                <a:tc>
                  <a:txBody>
                    <a:bodyPr/>
                    <a:lstStyle/>
                    <a:p>
                      <a:r>
                        <a:rPr lang="en-US" b="1" i="1" dirty="0" err="1" smtClean="0"/>
                        <a:t>cruzi</a:t>
                      </a:r>
                      <a:endParaRPr lang="en-US" b="1" i="1" dirty="0"/>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69029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2133600" y="1375917"/>
            <a:ext cx="4343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6000" b="1" dirty="0" smtClean="0">
                <a:solidFill>
                  <a:srgbClr val="7030A0"/>
                </a:solidFill>
                <a:latin typeface="Arial Rounded MT Bold" pitchFamily="34" charset="0"/>
              </a:rPr>
              <a:t>SNOAPAD </a:t>
            </a:r>
          </a:p>
          <a:p>
            <a:pPr algn="ctr"/>
            <a:endParaRPr lang="en-US" sz="3200" b="1" dirty="0" smtClean="0">
              <a:solidFill>
                <a:srgbClr val="7030A0"/>
              </a:solidFill>
              <a:latin typeface="Arial Rounded MT Bold" pitchFamily="34" charset="0"/>
            </a:endParaRPr>
          </a:p>
        </p:txBody>
      </p:sp>
      <p:sp>
        <p:nvSpPr>
          <p:cNvPr id="12"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5" name="Picture 4" descr="SNOAPAD - Standard Nomenclature of Animal Parasites and Diseases"/>
          <p:cNvPicPr/>
          <p:nvPr/>
        </p:nvPicPr>
        <p:blipFill rotWithShape="1">
          <a:blip r:embed="rId3">
            <a:extLst>
              <a:ext uri="{28A0092B-C50C-407E-A947-70E740481C1C}">
                <a14:useLocalDpi xmlns:a14="http://schemas.microsoft.com/office/drawing/2010/main" val="0"/>
              </a:ext>
            </a:extLst>
          </a:blip>
          <a:srcRect l="11401" t="7879" r="11600" b="11212"/>
          <a:stretch/>
        </p:blipFill>
        <p:spPr bwMode="auto">
          <a:xfrm>
            <a:off x="1600200" y="3505200"/>
            <a:ext cx="5715000" cy="2133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8587786"/>
      </p:ext>
    </p:extLst>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1178</TotalTime>
  <Words>743</Words>
  <Application>Microsoft Office PowerPoint</Application>
  <PresentationFormat>On-screen Show (4:3)</PresentationFormat>
  <Paragraphs>188</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PowerPoint Presentation</vt:lpstr>
      <vt:lpstr>PowerPoint Presentation</vt:lpstr>
      <vt:lpstr> </vt:lpstr>
      <vt:lpstr> </vt:lpstr>
      <vt:lpstr> </vt:lpstr>
      <vt:lpstr>     Rules and Regulation of ICZN  for Naming Parasites </vt:lpstr>
      <vt:lpstr> </vt:lpstr>
      <vt:lpstr> </vt:lpstr>
      <vt:lpstr>PowerPoint Presentation</vt:lpstr>
      <vt:lpstr> SNOAPAD</vt:lpstr>
      <vt:lpstr> SNOAPAD</vt:lpstr>
      <vt:lpstr> SNOAPAD</vt:lpstr>
      <vt:lpstr> SNOAPAD</vt:lpstr>
      <vt:lpstr>THANK 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VETERINARY PARASITOLOGY</dc:title>
  <dc:creator>Dr.Ajit</dc:creator>
  <cp:lastModifiedBy>Ajit Kumar</cp:lastModifiedBy>
  <cp:revision>146</cp:revision>
  <dcterms:created xsi:type="dcterms:W3CDTF">2006-08-16T00:00:00Z</dcterms:created>
  <dcterms:modified xsi:type="dcterms:W3CDTF">2020-10-06T07:20:03Z</dcterms:modified>
</cp:coreProperties>
</file>