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0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D7C6-A3F2-4A16-9D3E-052614B2F6FB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D8FB-2FB3-44D3-9BDF-6E2C6A816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5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8DB7-8C99-4DB5-B99A-0F094D3530DF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538-29FB-4BF6-9132-342D90C7ACAD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28DD-0D8A-4592-91E5-7DE4CD005182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4AE4-619C-471D-87FE-52B4A17907F7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BED6-A038-4C21-8BF7-C24A2BAACE2A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680F-C1CC-46B4-9CFA-BD60E89BCD53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73BD-73AC-483F-8034-68060B251B68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02DB-A957-4F17-A55E-596B3E804A71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4CCB-3CEC-4E48-B8E5-82B858CEB982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4862-9508-4395-AF45-63088CC1F979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B99C-210C-4F21-92B4-56F34F077EE5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EA33-1A6E-4056-AD5A-6D6491A11A6B}" type="datetime1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Unit 1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5846-2D9C-4896-9987-A1DE2A7AC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31875" y="2467156"/>
            <a:ext cx="10301288" cy="2251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Unit </a:t>
            </a:r>
            <a:r>
              <a:rPr lang="en-US" sz="5400" dirty="0">
                <a:solidFill>
                  <a:srgbClr val="FF0000"/>
                </a:solidFill>
              </a:rPr>
              <a:t>1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dirty="0">
                <a:solidFill>
                  <a:srgbClr val="FF0000"/>
                </a:solidFill>
              </a:rPr>
              <a:t>VETERINARY PUBLIC HEALTH AND FOOD SAFETY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dirty="0"/>
              <a:t>(Credit Hours 3+1=4)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741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510" y="207034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36867" y="120769"/>
            <a:ext cx="14287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3D93ED-5663-42E1-A5C7-8410447457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907" y="82321"/>
            <a:ext cx="10515600" cy="87921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Maintenance and Sanitation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982" y="1026542"/>
            <a:ext cx="11509327" cy="565003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</a:rPr>
              <a:t>Cleaning methods and procedures: </a:t>
            </a:r>
          </a:p>
          <a:p>
            <a:pPr lvl="1" algn="just"/>
            <a:r>
              <a:rPr lang="en-US" sz="2000" b="1" dirty="0"/>
              <a:t>Appropriate for the type of product and type of machine. Hidden residual food/pest infestation.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Cleaning Programs:</a:t>
            </a:r>
          </a:p>
          <a:p>
            <a:pPr lvl="1" algn="just"/>
            <a:r>
              <a:rPr lang="en-US" sz="2000" b="1" dirty="0"/>
              <a:t>Method, frequency and monitored for their suitability and effectiveness.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Pest Control Systems:</a:t>
            </a:r>
          </a:p>
          <a:p>
            <a:pPr lvl="1" algn="just"/>
            <a:r>
              <a:rPr lang="en-US" sz="2000" b="1" dirty="0"/>
              <a:t>Preventing access, preventing harborage and infestation, monitoring and detection, eradication measures.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Waste Management:</a:t>
            </a:r>
          </a:p>
          <a:p>
            <a:pPr lvl="1" algn="just"/>
            <a:r>
              <a:rPr lang="en-US" sz="2000" b="1" dirty="0"/>
              <a:t>Method, frequency and effectiveness.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Monitoring Effectiveness:</a:t>
            </a:r>
          </a:p>
          <a:p>
            <a:pPr lvl="1" algn="just"/>
            <a:r>
              <a:rPr lang="en-US" sz="2000" b="1" dirty="0"/>
              <a:t>Periodic Audit, microbial sampling.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99BE1-E5C4-4695-82F5-1E445787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Personal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48" y="1437232"/>
            <a:ext cx="11387312" cy="509990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</a:rPr>
              <a:t>Health Status of Employees.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Illness and injuries:</a:t>
            </a:r>
          </a:p>
          <a:p>
            <a:pPr lvl="1" algn="just"/>
            <a:r>
              <a:rPr lang="en-US" sz="2000" b="1" dirty="0"/>
              <a:t>Communicable diseases and surface injuries to hands or parts that come in contact with food items.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Personal cleanliness:</a:t>
            </a:r>
          </a:p>
          <a:p>
            <a:pPr lvl="1" algn="just"/>
            <a:r>
              <a:rPr lang="en-US" sz="2000" b="1" dirty="0"/>
              <a:t>Clothing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Personal Behavior </a:t>
            </a:r>
          </a:p>
          <a:p>
            <a:pPr lvl="1" algn="just"/>
            <a:r>
              <a:rPr lang="en-US" sz="2000" b="1" dirty="0"/>
              <a:t>Smoking, spitting, chewing and eating, sneezing , personal effects.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Visitors </a:t>
            </a:r>
          </a:p>
          <a:p>
            <a:pPr lvl="1" algn="just"/>
            <a:r>
              <a:rPr lang="en-US" sz="2000" b="1" dirty="0"/>
              <a:t>Rules and guidelines for entry and access and safety or protective covering.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6C18D-CCCD-4741-A680-8B05C2D6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2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347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12" y="1687603"/>
            <a:ext cx="11331019" cy="435133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Design of conveyances and bulk containers. </a:t>
            </a:r>
          </a:p>
          <a:p>
            <a:pPr lvl="1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Proper segregation </a:t>
            </a:r>
            <a:r>
              <a:rPr lang="en-US" sz="2000" b="1" dirty="0"/>
              <a:t>to prevent cross contamination,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Time, temperature and humidity controls </a:t>
            </a:r>
            <a:r>
              <a:rPr lang="en-US" sz="2000" b="1" dirty="0"/>
              <a:t>available and monitored, Appropriate for type of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packaging</a:t>
            </a:r>
            <a:r>
              <a:rPr lang="en-US" sz="2000" b="1" dirty="0"/>
              <a:t>.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00B0F0"/>
                </a:solidFill>
              </a:rPr>
              <a:t>Use and maintenance. </a:t>
            </a:r>
          </a:p>
          <a:p>
            <a:pPr lvl="1"/>
            <a:r>
              <a:rPr lang="en-US" sz="2000" b="1" dirty="0"/>
              <a:t>Mixed and prior usage, appropriate scheduling and corrective measures.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7E9CC-8CD7-4FEB-9DB3-DC77CE7E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6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Product information and consumer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59" y="1825625"/>
            <a:ext cx="11613822" cy="435133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</a:rPr>
              <a:t>Lot identification </a:t>
            </a:r>
          </a:p>
          <a:p>
            <a:pPr lvl="1" algn="just"/>
            <a:r>
              <a:rPr lang="en-US" sz="2000" b="1" dirty="0"/>
              <a:t>Codex standard &amp; FSSAI rules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Product information </a:t>
            </a:r>
          </a:p>
          <a:p>
            <a:pPr lvl="1" algn="just"/>
            <a:r>
              <a:rPr lang="en-US" sz="2000" b="1" dirty="0"/>
              <a:t>Bear adequate information to enable the next person in the food chain to handle, display, store prepare and use the product safely and correctly.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Labelling </a:t>
            </a:r>
          </a:p>
          <a:p>
            <a:pPr lvl="1" algn="just"/>
            <a:r>
              <a:rPr lang="en-US" sz="2000" b="1" dirty="0"/>
              <a:t>Codex standards and FSSAI rules</a:t>
            </a:r>
          </a:p>
          <a:p>
            <a:pPr lvl="1"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Consumer education</a:t>
            </a:r>
          </a:p>
          <a:p>
            <a:pPr lvl="1" algn="just"/>
            <a:r>
              <a:rPr lang="en-US" sz="2000" b="1" dirty="0"/>
              <a:t>Hygiene, nutrition, label instructions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AE9F1-202D-4D79-B9D0-402D8115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4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762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</a:rPr>
              <a:t>Awareness and responsibility</a:t>
            </a:r>
          </a:p>
          <a:p>
            <a:pPr algn="just"/>
            <a:endParaRPr lang="en-US" sz="2000" b="1" dirty="0">
              <a:solidFill>
                <a:srgbClr val="00B0F0"/>
              </a:solidFill>
            </a:endParaRPr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Training Programs</a:t>
            </a:r>
          </a:p>
          <a:p>
            <a:pPr lvl="1" algn="just"/>
            <a:r>
              <a:rPr lang="en-US" sz="2000" b="1" dirty="0"/>
              <a:t>Nature of food and its ability to sustain growth of harmful micro-organisms.</a:t>
            </a:r>
          </a:p>
          <a:p>
            <a:pPr lvl="1" algn="just"/>
            <a:r>
              <a:rPr lang="en-US" sz="2000" b="1" dirty="0"/>
              <a:t>Manner in which food is handled/packed .</a:t>
            </a:r>
          </a:p>
          <a:p>
            <a:pPr lvl="1" algn="just"/>
            <a:r>
              <a:rPr lang="en-US" sz="2000" b="1" dirty="0"/>
              <a:t>Extent/Nature of processing or further preparation before final consumption.</a:t>
            </a:r>
          </a:p>
          <a:p>
            <a:pPr lvl="1" algn="just"/>
            <a:r>
              <a:rPr lang="en-US" sz="2000" b="1" dirty="0"/>
              <a:t>Conditions under which the food will be stored.</a:t>
            </a:r>
          </a:p>
          <a:p>
            <a:pPr lvl="1" algn="just"/>
            <a:r>
              <a:rPr lang="en-US" sz="2000" b="1" dirty="0"/>
              <a:t>Expected length of time before consumption.</a:t>
            </a:r>
          </a:p>
          <a:p>
            <a:pPr lvl="1" algn="just"/>
            <a:endParaRPr lang="en-US" sz="2000" b="1" dirty="0"/>
          </a:p>
          <a:p>
            <a:pPr algn="just"/>
            <a:r>
              <a:rPr lang="en-US" sz="2000" b="1" dirty="0"/>
              <a:t> </a:t>
            </a:r>
            <a:r>
              <a:rPr lang="en-US" sz="2000" b="1" dirty="0">
                <a:solidFill>
                  <a:srgbClr val="00B0F0"/>
                </a:solidFill>
              </a:rPr>
              <a:t>Instructions and supervisions</a:t>
            </a:r>
          </a:p>
          <a:p>
            <a:pPr algn="just"/>
            <a:endParaRPr lang="en-US" sz="2000" b="1" dirty="0">
              <a:solidFill>
                <a:srgbClr val="00B0F0"/>
              </a:solidFill>
            </a:endParaRPr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Refresher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0DB2-A539-45A9-A1CB-8DAFF3DB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4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59" y="1351172"/>
            <a:ext cx="10948373" cy="435133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Food safety management </a:t>
            </a:r>
            <a:r>
              <a:rPr lang="en-US" sz="2000" b="1" dirty="0"/>
              <a:t>is the application of food policies, systems and processes in a food operation in order to prevent food borne illnesses and protect consumer health.</a:t>
            </a:r>
          </a:p>
          <a:p>
            <a:endParaRPr lang="en-US" sz="2000" b="1" dirty="0"/>
          </a:p>
          <a:p>
            <a:r>
              <a:rPr lang="en-US" sz="2000" b="1" dirty="0"/>
              <a:t>The food safety standards addresses the chemical, physical and biological risks through the use of </a:t>
            </a:r>
            <a:endParaRPr lang="en-US" sz="2000" b="1" dirty="0" smtClean="0"/>
          </a:p>
          <a:p>
            <a:endParaRPr lang="en-US" sz="2000" b="1" dirty="0"/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Good </a:t>
            </a:r>
            <a:r>
              <a:rPr lang="en-US" sz="2000" b="1" dirty="0"/>
              <a:t>Manufacturing Practices (GMP), </a:t>
            </a:r>
            <a:endParaRPr lang="en-US" sz="2000" b="1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Good </a:t>
            </a:r>
            <a:r>
              <a:rPr lang="en-US" sz="2000" b="1" dirty="0"/>
              <a:t>Hygiene Practices (GHP) and </a:t>
            </a:r>
            <a:endParaRPr lang="en-US" sz="2000" b="1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Hazard </a:t>
            </a:r>
            <a:r>
              <a:rPr lang="en-US" sz="2000" b="1" dirty="0"/>
              <a:t>Analysis Critical Control Point System HACCP.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5BCF6-81C6-4727-81A4-B62103722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Food safety explained | George Hera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8030" y="2391013"/>
            <a:ext cx="5727940" cy="369923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022" y="1795223"/>
            <a:ext cx="9144000" cy="91347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Introduction of Food safety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BDF6-299C-4963-8FC5-55DA5091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674" name="AutoShape 2" descr="Food safety explained | George Hera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8" name="Picture 6" descr="Food safety is everyone's business: WHO - The Hind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1849" y="2700068"/>
            <a:ext cx="3252159" cy="33988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0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04" y="838986"/>
            <a:ext cx="11774078" cy="533797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Food Hygiene </a:t>
            </a:r>
            <a:r>
              <a:rPr lang="en-US" sz="2000" b="1" dirty="0"/>
              <a:t>is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the measures and conditions </a:t>
            </a:r>
            <a:r>
              <a:rPr lang="en-US" sz="2000" b="1" dirty="0"/>
              <a:t>necessary to control hazards and ensure fitness for human consumption of a foodstuff taking into account its intended use” (European regulations). </a:t>
            </a:r>
          </a:p>
          <a:p>
            <a:pPr algn="just"/>
            <a:endParaRPr lang="en-US" sz="2000" b="1" dirty="0"/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Food hygiene comprises two components:</a:t>
            </a:r>
          </a:p>
          <a:p>
            <a:pPr lvl="1" algn="just"/>
            <a:endParaRPr lang="en-US" sz="2000" b="1" dirty="0"/>
          </a:p>
          <a:p>
            <a:pPr lvl="1" algn="just"/>
            <a:r>
              <a:rPr lang="en-US" sz="2000" b="1" dirty="0">
                <a:solidFill>
                  <a:srgbClr val="FF0000"/>
                </a:solidFill>
              </a:rPr>
              <a:t>Food safety</a:t>
            </a:r>
            <a:r>
              <a:rPr lang="en-US" sz="2000" b="1" dirty="0"/>
              <a:t>:  is the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assurance</a:t>
            </a:r>
            <a:r>
              <a:rPr lang="en-US" sz="2000" b="1" dirty="0"/>
              <a:t> that food will not cause harm to the consumer when it is prepared and /or eaten according to its intended use.</a:t>
            </a:r>
          </a:p>
          <a:p>
            <a:pPr algn="just"/>
            <a:endParaRPr lang="en-US" sz="2000" b="1" dirty="0"/>
          </a:p>
          <a:p>
            <a:pPr lvl="1" algn="just"/>
            <a:r>
              <a:rPr lang="en-US" sz="2000" b="1" dirty="0">
                <a:solidFill>
                  <a:srgbClr val="FF0000"/>
                </a:solidFill>
              </a:rPr>
              <a:t>Food suitability</a:t>
            </a:r>
            <a:r>
              <a:rPr lang="en-US" sz="2000" b="1" dirty="0"/>
              <a:t>: concerns the </a:t>
            </a:r>
            <a:r>
              <a:rPr lang="en-US" sz="2000" b="1" dirty="0">
                <a:solidFill>
                  <a:srgbClr val="FF0000"/>
                </a:solidFill>
              </a:rPr>
              <a:t>intrinsic characteristics of the product</a:t>
            </a:r>
            <a:r>
              <a:rPr lang="en-US" sz="2000" b="1" dirty="0"/>
              <a:t>, namely taste, smell, texture and presentation, characteristics that can change with the presence of spoilage microbes (bacteria, yeast and mould). </a:t>
            </a:r>
            <a:endParaRPr lang="en-US" sz="2000" b="1" dirty="0" smtClean="0"/>
          </a:p>
          <a:p>
            <a:pPr lvl="1" algn="just"/>
            <a:r>
              <a:rPr lang="en-US" sz="2000" b="1" dirty="0" smtClean="0"/>
              <a:t>Suitability </a:t>
            </a:r>
            <a:r>
              <a:rPr lang="en-US" sz="2000" b="1" dirty="0"/>
              <a:t>is the assurance that the food is 'acceptable' for human consumption.</a:t>
            </a:r>
          </a:p>
          <a:p>
            <a:pPr algn="just"/>
            <a:endParaRPr lang="en-US" sz="20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7FD45-3B7F-4551-8F8E-692A1F00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668" y="1734532"/>
            <a:ext cx="10661716" cy="44424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C151-8652-491D-97BE-DEF1A482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8667" y="1088201"/>
            <a:ext cx="8823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Food safety and suitability must be assured at every link of the food chain</a:t>
            </a:r>
          </a:p>
        </p:txBody>
      </p:sp>
    </p:spTree>
    <p:extLst>
      <p:ext uri="{BB962C8B-B14F-4D97-AF65-F5344CB8AC3E}">
        <p14:creationId xmlns:p14="http://schemas.microsoft.com/office/powerpoint/2010/main" val="322527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1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Who is responsible for food hygiene 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EDCBA-D165-44BE-8A3B-EC38CD6C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79" y="1225486"/>
            <a:ext cx="9746101" cy="52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1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34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2800" b="1"/>
              <a:t>General </a:t>
            </a:r>
            <a:r>
              <a:rPr lang="en-US" sz="2800" b="1" dirty="0"/>
              <a:t>Principles of Food 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19" y="1825625"/>
            <a:ext cx="11726943" cy="4754284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Primary production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Establishment design and facilities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Control of operations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Maintenance and sanitation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Personal Hygiene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Transportation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Product information and consumer awareness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1827B-C3E0-4810-A3B9-99EA451F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5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957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Primary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04" y="1385740"/>
            <a:ext cx="11811786" cy="527901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</a:rPr>
              <a:t>Environmental hygiene </a:t>
            </a:r>
          </a:p>
          <a:p>
            <a:pPr marL="0" indent="0" algn="just">
              <a:buNone/>
            </a:pPr>
            <a:r>
              <a:rPr lang="en-US" sz="2000" b="1" dirty="0"/>
              <a:t>    	Where the environment/ surrounding poses a threat to food safety.</a:t>
            </a:r>
          </a:p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Hygienic production of Food Sources </a:t>
            </a:r>
          </a:p>
          <a:p>
            <a:pPr marL="0" indent="0" algn="just">
              <a:buNone/>
            </a:pPr>
            <a:r>
              <a:rPr lang="en-US" sz="2000" b="1" dirty="0"/>
              <a:t>    	Control of contamination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from air, soil, water, feed-stock, pesticides, veterinary drugs </a:t>
            </a:r>
            <a:r>
              <a:rPr lang="en-US" sz="2000" b="1" dirty="0"/>
              <a:t>or any other agent used in primary production. Protect food sources from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fecal and other contaminant.</a:t>
            </a:r>
          </a:p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Handling storage and transport</a:t>
            </a:r>
          </a:p>
          <a:p>
            <a:pPr marL="0" indent="0" algn="just">
              <a:buNone/>
            </a:pPr>
            <a:r>
              <a:rPr lang="en-US" sz="2000" b="1" dirty="0"/>
              <a:t>	Use appropriate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storage materials and equipment</a:t>
            </a:r>
            <a:r>
              <a:rPr lang="en-US" sz="2000" b="1" dirty="0"/>
              <a:t>. Protect food and food ingredients from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contamination by pests, chemicals, microbiological or physical or other objectionable substances </a:t>
            </a:r>
            <a:r>
              <a:rPr lang="en-US" sz="2000" b="1" dirty="0"/>
              <a:t>during handling storage and transportation. Cross contamination.</a:t>
            </a:r>
          </a:p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Cleaning maintenance and personal hygiene.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37E91-C1AC-4A35-8A7C-446A8C1C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0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55"/>
            <a:ext cx="10515600" cy="70953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Establishment Design and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10" y="1138688"/>
            <a:ext cx="11349873" cy="529492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Nature of operations, associated risks – Premises and equipment and facilities to minimize risk and ensure food safety</a:t>
            </a:r>
          </a:p>
          <a:p>
            <a:pPr algn="just"/>
            <a:endParaRPr lang="en-US" sz="2000" b="1" dirty="0"/>
          </a:p>
          <a:p>
            <a:pPr marL="0" indent="0" algn="just">
              <a:buNone/>
            </a:pPr>
            <a:r>
              <a:rPr lang="en-US" sz="2000" b="1" dirty="0"/>
              <a:t>– </a:t>
            </a:r>
            <a:r>
              <a:rPr lang="en-US" sz="2000" b="1" dirty="0">
                <a:solidFill>
                  <a:srgbClr val="00B0F0"/>
                </a:solidFill>
              </a:rPr>
              <a:t>Location: </a:t>
            </a:r>
          </a:p>
          <a:p>
            <a:pPr lvl="1" algn="just"/>
            <a:r>
              <a:rPr lang="en-US" sz="2000" b="1" dirty="0"/>
              <a:t>Potential sources of contamination from surroundings.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n-US" sz="2000" b="1" dirty="0"/>
              <a:t>– </a:t>
            </a:r>
            <a:r>
              <a:rPr lang="en-US" sz="2000" b="1" dirty="0">
                <a:solidFill>
                  <a:srgbClr val="00B0F0"/>
                </a:solidFill>
              </a:rPr>
              <a:t>Internal design, structures and layout of the premises rooms and equipment :</a:t>
            </a:r>
          </a:p>
          <a:p>
            <a:pPr lvl="1" algn="just"/>
            <a:r>
              <a:rPr lang="en-US" sz="2000" b="1" dirty="0"/>
              <a:t>Should facilitate measures that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prevent contamination, durable, movable and capable </a:t>
            </a:r>
            <a:r>
              <a:rPr lang="en-US" sz="2000" b="1" dirty="0"/>
              <a:t>of being disassembled to allow for maintenance, cleaning, disinfecting and monitoring</a:t>
            </a:r>
          </a:p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Facilities especially temporary or mobile facilities : </a:t>
            </a:r>
          </a:p>
          <a:p>
            <a:pPr lvl="1" algn="just"/>
            <a:r>
              <a:rPr lang="en-US" sz="2000" b="1" dirty="0"/>
              <a:t>Directly or indirectly impact food safety: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water quality, air quality, drainage and waste disposal, temperature control, personal hygiene, lighting, storage </a:t>
            </a:r>
            <a:r>
              <a:rPr lang="en-US" sz="2000" b="1" dirty="0"/>
              <a:t>ensure effective protection from contamination during storage.</a:t>
            </a:r>
          </a:p>
          <a:p>
            <a:pPr algn="just"/>
            <a:endParaRPr lang="en-US" sz="20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086E-6707-4640-8E98-3346CCC8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20" y="0"/>
            <a:ext cx="10515600" cy="652969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Control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834" y="665924"/>
            <a:ext cx="11670384" cy="61920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</a:rPr>
              <a:t>Control of food hazards through the use of HACCP system:</a:t>
            </a:r>
          </a:p>
          <a:p>
            <a:pPr lvl="1" algn="just"/>
            <a:r>
              <a:rPr lang="en-US" sz="2000" b="1" dirty="0"/>
              <a:t>Potential sources of contamination from surroundings, Time and Temperature.</a:t>
            </a:r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Key aspects of hygiene control systems:</a:t>
            </a:r>
          </a:p>
          <a:p>
            <a:pPr lvl="1" algn="just"/>
            <a:r>
              <a:rPr lang="en-US" sz="2000" b="1" dirty="0"/>
              <a:t>Specific process steps, Microbiological and other specifications, microbial cross contamination, physical and chemical contamination.</a:t>
            </a:r>
          </a:p>
          <a:p>
            <a:pPr algn="just"/>
            <a:r>
              <a:rPr lang="en-US" sz="2000" b="1" dirty="0">
                <a:solidFill>
                  <a:srgbClr val="00B0F0"/>
                </a:solidFill>
              </a:rPr>
              <a:t>Incoming material requirements:</a:t>
            </a:r>
          </a:p>
          <a:p>
            <a:pPr lvl="1" algn="just"/>
            <a:r>
              <a:rPr lang="en-US" sz="2000" b="1" dirty="0"/>
              <a:t>Specification to be identified and applied, where possible inspected and sorted before processing.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Packaging: </a:t>
            </a:r>
          </a:p>
          <a:p>
            <a:pPr lvl="1"/>
            <a:r>
              <a:rPr lang="en-US" sz="2000" b="1" dirty="0"/>
              <a:t>Design and materials used.</a:t>
            </a:r>
          </a:p>
          <a:p>
            <a:r>
              <a:rPr lang="en-US" sz="2000" b="1" dirty="0"/>
              <a:t> </a:t>
            </a:r>
            <a:r>
              <a:rPr lang="en-US" sz="2000" b="1" dirty="0">
                <a:solidFill>
                  <a:srgbClr val="00B0F0"/>
                </a:solidFill>
              </a:rPr>
              <a:t>Water:</a:t>
            </a:r>
          </a:p>
          <a:p>
            <a:pPr lvl="1"/>
            <a:r>
              <a:rPr lang="en-US" sz="2000" b="1" dirty="0"/>
              <a:t>In contact with food and used as an ingredient Special care for Ice and steam.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Management and supervision: </a:t>
            </a:r>
          </a:p>
          <a:p>
            <a:pPr lvl="1"/>
            <a:r>
              <a:rPr lang="en-US" sz="2000" b="1" dirty="0"/>
              <a:t>Size of the business, nature of activity and type of food.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Documentation and records:</a:t>
            </a:r>
          </a:p>
          <a:p>
            <a:pPr lvl="1"/>
            <a:r>
              <a:rPr lang="en-US" sz="2000" b="1" dirty="0"/>
              <a:t>Period that exceeds shelf life.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Recall procedures: </a:t>
            </a:r>
          </a:p>
          <a:p>
            <a:pPr lvl="1"/>
            <a:r>
              <a:rPr lang="en-US" sz="2000" b="1" dirty="0"/>
              <a:t>Complete recall, handling and communication.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59525-8514-4C22-B60A-8227F90B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5846-2D9C-4896-9987-A1DE2A7AC1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4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808</Words>
  <Application>Microsoft Office PowerPoint</Application>
  <PresentationFormat>Widescreen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Wingdings</vt:lpstr>
      <vt:lpstr>Office Theme</vt:lpstr>
      <vt:lpstr>PowerPoint Presentation</vt:lpstr>
      <vt:lpstr>Introduction of Food safety</vt:lpstr>
      <vt:lpstr>PowerPoint Presentation</vt:lpstr>
      <vt:lpstr>PowerPoint Presentation</vt:lpstr>
      <vt:lpstr>Who is responsible for food hygiene ?</vt:lpstr>
      <vt:lpstr>General Principles of Food Hygiene</vt:lpstr>
      <vt:lpstr>Primary production</vt:lpstr>
      <vt:lpstr>Establishment Design and Facilities</vt:lpstr>
      <vt:lpstr>Control of Operations</vt:lpstr>
      <vt:lpstr>Maintenance and Sanitation</vt:lpstr>
      <vt:lpstr>Personal Hygiene</vt:lpstr>
      <vt:lpstr>Transportation</vt:lpstr>
      <vt:lpstr>Product information and consumer awareness</vt:lpstr>
      <vt:lpstr>Training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concepts of food hygiene and safety</dc:title>
  <dc:creator>dranjayvet@gmail.com</dc:creator>
  <cp:lastModifiedBy>Dr. P Kaushik</cp:lastModifiedBy>
  <cp:revision>37</cp:revision>
  <dcterms:created xsi:type="dcterms:W3CDTF">2019-09-24T07:29:21Z</dcterms:created>
  <dcterms:modified xsi:type="dcterms:W3CDTF">2020-10-05T04:45:56Z</dcterms:modified>
</cp:coreProperties>
</file>