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3" r:id="rId3"/>
    <p:sldId id="299" r:id="rId4"/>
    <p:sldId id="301" r:id="rId5"/>
    <p:sldId id="295" r:id="rId6"/>
    <p:sldId id="297" r:id="rId7"/>
    <p:sldId id="280" r:id="rId8"/>
    <p:sldId id="281" r:id="rId9"/>
    <p:sldId id="282" r:id="rId10"/>
    <p:sldId id="285" r:id="rId11"/>
    <p:sldId id="287" r:id="rId12"/>
    <p:sldId id="261" r:id="rId13"/>
    <p:sldId id="262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21" autoAdjust="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5A5B-2A0B-4285-BD55-F3B565901233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AA1C8-17D6-49AD-B2DA-6256CD6B0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2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AA1C8-17D6-49AD-B2DA-6256CD6B0F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4500" y="304800"/>
            <a:ext cx="8153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Introduction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</a:t>
            </a:r>
            <a:r>
              <a:rPr lang="en-US" sz="2400" b="1" dirty="0" err="1" smtClean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Mandal</a:t>
            </a:r>
            <a:endParaRPr lang="en-US" sz="2400" b="1" dirty="0" smtClean="0">
              <a:solidFill>
                <a:srgbClr val="7030A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Univ. Professor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01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2. Sheep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Fine wool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Medium wool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Long wool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Fine carpet wool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Good quality mutton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To increase lambing size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How to improve the quality and quantity?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How to increase the lambing size?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6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3. Goat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Milk and meat (</a:t>
            </a:r>
            <a:r>
              <a:rPr lang="en-US" dirty="0" err="1" smtClean="0">
                <a:latin typeface="Comic Sans MS" pitchFamily="66" charset="0"/>
              </a:rPr>
              <a:t>chievon</a:t>
            </a:r>
            <a:r>
              <a:rPr lang="en-US" dirty="0" smtClean="0">
                <a:latin typeface="Comic Sans MS" pitchFamily="66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Only for meat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Skin and hides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Pashmina and mohair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kidding size</a:t>
            </a:r>
          </a:p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4. Poultry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Layer for egg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Broiler for meat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- Moderate no. of eggs and meat </a:t>
            </a:r>
            <a:r>
              <a:rPr lang="en-US" dirty="0" err="1" smtClean="0">
                <a:latin typeface="Comic Sans MS" pitchFamily="66" charset="0"/>
              </a:rPr>
              <a:t>prodn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9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Objective:</a:t>
            </a:r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Comic Sans MS" pitchFamily="66" charset="0"/>
              </a:rPr>
              <a:t>To study the Principles of Genetics and Animal Genetics in particular.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To study the Principles of Population Genetics and Quantitative Genetics.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To study the Principles of Selection.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To study the Principles of Animal Breeding and Poultry Breeding.</a:t>
            </a:r>
          </a:p>
          <a:p>
            <a:pPr marL="514350" indent="-514350" algn="just">
              <a:buAutoNum type="arabicPeriod"/>
            </a:pPr>
            <a:r>
              <a:rPr lang="en-US" sz="2800" dirty="0">
                <a:latin typeface="Comic Sans MS" pitchFamily="66" charset="0"/>
              </a:rPr>
              <a:t> To study the Biostatistics and computer application for better understanding of the subject</a:t>
            </a:r>
            <a:r>
              <a:rPr lang="en-US" sz="2800" dirty="0" smtClean="0">
                <a:latin typeface="Comic Sans MS" pitchFamily="66" charset="0"/>
              </a:rPr>
              <a:t>.		</a:t>
            </a:r>
            <a:endParaRPr lang="en-US" sz="2800" dirty="0" smtClean="0">
              <a:latin typeface="Comic Sans MS" pitchFamily="66" charset="0"/>
            </a:endParaRPr>
          </a:p>
          <a:p>
            <a:pPr marL="514350" indent="-514350" algn="just">
              <a:buAutoNum type="arabicPeriod"/>
            </a:pPr>
            <a:r>
              <a:rPr lang="en-US" sz="2800" dirty="0">
                <a:latin typeface="Comic Sans MS" pitchFamily="66" charset="0"/>
              </a:rPr>
              <a:t>To increase the genetic potentiality of livestock and birds species.</a:t>
            </a: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dirty="0" smtClean="0">
                <a:latin typeface="Comic Sans MS" pitchFamily="66" charset="0"/>
              </a:rPr>
              <a:t>		Continued </a:t>
            </a:r>
            <a:r>
              <a:rPr lang="en-US" sz="2800" dirty="0" smtClean="0">
                <a:latin typeface="Comic Sans MS" pitchFamily="66" charset="0"/>
              </a:rPr>
              <a:t>………</a:t>
            </a:r>
          </a:p>
          <a:p>
            <a:pPr marL="0" indent="0" algn="just">
              <a:buNone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059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Comic Sans MS" pitchFamily="66" charset="0"/>
              </a:rPr>
              <a:t>Continued …..</a:t>
            </a:r>
          </a:p>
          <a:p>
            <a:pPr marL="0" indent="0" algn="just">
              <a:buNone/>
            </a:pPr>
            <a:endParaRPr lang="en-US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Comic Sans MS" pitchFamily="66" charset="0"/>
              </a:rPr>
              <a:t>Genetic improvement of livestock  and birds species through the application of principles of </a:t>
            </a:r>
            <a:r>
              <a:rPr lang="en-US" sz="2800" b="1" dirty="0" smtClean="0">
                <a:latin typeface="Comic Sans MS" pitchFamily="66" charset="0"/>
              </a:rPr>
              <a:t>genetics, </a:t>
            </a:r>
            <a:r>
              <a:rPr lang="en-US" sz="2800" b="1" dirty="0" smtClean="0">
                <a:latin typeface="Comic Sans MS" pitchFamily="66" charset="0"/>
              </a:rPr>
              <a:t>and population genetics in </a:t>
            </a:r>
            <a:r>
              <a:rPr lang="en-US" sz="2800" b="1" dirty="0" smtClean="0">
                <a:latin typeface="Comic Sans MS" pitchFamily="66" charset="0"/>
              </a:rPr>
              <a:t>particular, </a:t>
            </a:r>
            <a:r>
              <a:rPr lang="en-US" sz="2800" b="1" dirty="0" smtClean="0">
                <a:latin typeface="Comic Sans MS" pitchFamily="66" charset="0"/>
              </a:rPr>
              <a:t>along with biometric techniques is the ultimate objective of the study of Animal Genetics and Breeding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32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9911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mic Sans MS" pitchFamily="66" charset="0"/>
              </a:rPr>
              <a:t>Books Referred</a:t>
            </a:r>
            <a:r>
              <a:rPr lang="en-US" sz="2800" b="1" dirty="0" smtClean="0">
                <a:latin typeface="Comic Sans MS" pitchFamily="66" charset="0"/>
              </a:rPr>
              <a:t>:</a:t>
            </a:r>
            <a:endParaRPr lang="en-US" sz="2800" dirty="0"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755959"/>
              </p:ext>
            </p:extLst>
          </p:nvPr>
        </p:nvGraphicFramePr>
        <p:xfrm>
          <a:off x="533400" y="1066800"/>
          <a:ext cx="8001000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4384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Sl. No.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Title of books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Authors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Publication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Biostatistics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Statistical Methods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Dr</a:t>
                      </a:r>
                      <a:r>
                        <a:rPr lang="en-US" sz="1800" b="1" baseline="0" dirty="0" smtClean="0"/>
                        <a:t> S P Gupta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Sultan Chand &amp; Sons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Statistical Methods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Snedecor</a:t>
                      </a:r>
                      <a:r>
                        <a:rPr lang="en-US" sz="1800" b="1" dirty="0" smtClean="0"/>
                        <a:t> &amp; Cochran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Oxford &amp; IBH Pub. Co.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Biostatistics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P. N. </a:t>
                      </a:r>
                      <a:r>
                        <a:rPr lang="en-US" sz="1800" b="1" dirty="0" err="1" smtClean="0"/>
                        <a:t>Arora</a:t>
                      </a:r>
                      <a:r>
                        <a:rPr lang="en-US" sz="1800" b="1" dirty="0" smtClean="0"/>
                        <a:t> &amp; PK </a:t>
                      </a:r>
                      <a:r>
                        <a:rPr lang="en-US" sz="1800" b="1" dirty="0" err="1" smtClean="0"/>
                        <a:t>Malhan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Himalaya Pub. House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4.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Statistical Methods for Biological Workers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SK </a:t>
                      </a:r>
                      <a:r>
                        <a:rPr lang="en-US" sz="1800" b="1" dirty="0" err="1" smtClean="0"/>
                        <a:t>Pillai</a:t>
                      </a:r>
                      <a:r>
                        <a:rPr lang="en-US" sz="1800" b="1" dirty="0" smtClean="0"/>
                        <a:t> &amp; HC </a:t>
                      </a:r>
                      <a:r>
                        <a:rPr lang="en-US" sz="1800" b="1" dirty="0" err="1" smtClean="0"/>
                        <a:t>Sinha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Ram Prasad &amp; Sons, Agra</a:t>
                      </a:r>
                      <a:endParaRPr lang="en-US" sz="1800" b="1" dirty="0"/>
                    </a:p>
                  </a:txBody>
                  <a:tcPr/>
                </a:tc>
              </a:tr>
              <a:tr h="513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B.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Genetics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Principles of Genetics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Sinnott</a:t>
                      </a:r>
                      <a:r>
                        <a:rPr lang="en-US" sz="1800" b="1" dirty="0" smtClean="0"/>
                        <a:t>, Dunn &amp; </a:t>
                      </a:r>
                      <a:r>
                        <a:rPr lang="en-US" sz="1800" b="1" dirty="0" err="1" smtClean="0"/>
                        <a:t>Dodzhansky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TMH Pub. Co. Ltd.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Principles of Genetics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Gardner &amp; </a:t>
                      </a:r>
                      <a:r>
                        <a:rPr lang="en-US" sz="1800" b="1" dirty="0" err="1" smtClean="0"/>
                        <a:t>Snustad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3.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Genetics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/>
                        <a:t>Strickberger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Macmillan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98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105991"/>
              </p:ext>
            </p:extLst>
          </p:nvPr>
        </p:nvGraphicFramePr>
        <p:xfrm>
          <a:off x="381000" y="457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895600"/>
                <a:gridCol w="22860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Sl. No.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Title of books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Authors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Publication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Population Genetics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Introduction to quantitative Genetics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DS Falconer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Longman, London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Population Genetics (I &amp;</a:t>
                      </a:r>
                      <a:r>
                        <a:rPr lang="en-US" sz="2000" b="1" baseline="0" dirty="0" smtClean="0"/>
                        <a:t> II)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SS </a:t>
                      </a:r>
                      <a:r>
                        <a:rPr lang="en-US" sz="2000" b="1" dirty="0" err="1" smtClean="0"/>
                        <a:t>Tomar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="1" dirty="0" err="1" smtClean="0"/>
                        <a:t>I.Universal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Publica</a:t>
                      </a:r>
                      <a:r>
                        <a:rPr lang="en-US" sz="2000" b="1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="1" dirty="0" smtClean="0"/>
                        <a:t>II. </a:t>
                      </a:r>
                      <a:r>
                        <a:rPr lang="en-US" sz="2000" b="1" dirty="0" err="1" smtClean="0"/>
                        <a:t>Kalyani</a:t>
                      </a:r>
                      <a:r>
                        <a:rPr lang="en-US" sz="2000" b="1" baseline="0" dirty="0" smtClean="0"/>
                        <a:t> Pub.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Animal Breeding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Anima Breeding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Warwicks</a:t>
                      </a:r>
                      <a:r>
                        <a:rPr lang="en-US" sz="2000" b="1" dirty="0" smtClean="0"/>
                        <a:t> &amp; Legates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2.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Animal Breeding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SS </a:t>
                      </a:r>
                      <a:r>
                        <a:rPr lang="en-US" sz="2000" b="1" dirty="0" err="1" smtClean="0"/>
                        <a:t>Tomar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Kalyani</a:t>
                      </a:r>
                      <a:r>
                        <a:rPr lang="en-US" sz="2000" b="1" dirty="0" smtClean="0"/>
                        <a:t> Publishers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Hand Book of Animal Husbandry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ICAR, </a:t>
                      </a:r>
                      <a:r>
                        <a:rPr lang="en-US" sz="2000" b="1" dirty="0" err="1" smtClean="0"/>
                        <a:t>Newdelhi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ICAR, </a:t>
                      </a:r>
                      <a:r>
                        <a:rPr lang="en-US" sz="2000" b="1" dirty="0" err="1" smtClean="0"/>
                        <a:t>Newdelhi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E.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Basic Computer Science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Any author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23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8800" b="1" dirty="0" smtClean="0">
                <a:latin typeface="Comic Sans MS" pitchFamily="66" charset="0"/>
              </a:rPr>
              <a:t>Thank You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6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Introduction to Animal Genetics &amp; Breeding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372784"/>
              </p:ext>
            </p:extLst>
          </p:nvPr>
        </p:nvGraphicFramePr>
        <p:xfrm>
          <a:off x="762000" y="1828800"/>
          <a:ext cx="7848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337"/>
                <a:gridCol w="1487103"/>
                <a:gridCol w="4709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PAPER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Broad Headings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Paper</a:t>
                      </a:r>
                      <a:r>
                        <a:rPr lang="en-US" sz="2400" b="1" baseline="0" dirty="0" smtClean="0"/>
                        <a:t> – 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 -</a:t>
                      </a:r>
                      <a:r>
                        <a:rPr lang="en-US" sz="2400" b="1" baseline="0" dirty="0" smtClean="0"/>
                        <a:t>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Biostatistics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2. Computer Application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 –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 Principles of Animal Genetics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2. Principles of Population Genetics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Paper - II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UNIT –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1.</a:t>
                      </a:r>
                      <a:r>
                        <a:rPr lang="en-US" sz="2400" b="1" baseline="0" dirty="0" smtClean="0"/>
                        <a:t> Principles of Animal Breeding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(a) Livestock &amp; Poultry Breeding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(b) Breeding of pet, zoo and wild animas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1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What is genetics?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How the characters are inherited from parents to progeny?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How the offspring resemble the parents?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How a man produce a child and how a cow produce </a:t>
            </a:r>
            <a:r>
              <a:rPr lang="en-US" dirty="0" smtClean="0">
                <a:latin typeface="Comic Sans MS" pitchFamily="66" charset="0"/>
              </a:rPr>
              <a:t>only a calf not lamb or kid?</a:t>
            </a: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latin typeface="Comic Sans MS" pitchFamily="66" charset="0"/>
              </a:rPr>
              <a:t>Why there is variation from individual to individual, </a:t>
            </a:r>
            <a:r>
              <a:rPr lang="en-US" dirty="0" smtClean="0">
                <a:latin typeface="Comic Sans MS" pitchFamily="66" charset="0"/>
              </a:rPr>
              <a:t>among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offspring of the same parents?</a:t>
            </a:r>
          </a:p>
        </p:txBody>
      </p:sp>
    </p:spTree>
    <p:extLst>
      <p:ext uri="{BB962C8B-B14F-4D97-AF65-F5344CB8AC3E}">
        <p14:creationId xmlns:p14="http://schemas.microsoft.com/office/powerpoint/2010/main" val="306552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omic Sans MS" pitchFamily="66" charset="0"/>
              </a:rPr>
              <a:t> How the principles of genetics and population genetics can be applied for genetic improvement of farm animals and birds?</a:t>
            </a:r>
          </a:p>
          <a:p>
            <a:pPr algn="just"/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How molecular genetics can be applied for genetic improvement of farm animals?</a:t>
            </a:r>
          </a:p>
          <a:p>
            <a:pPr algn="just"/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What is statistics? </a:t>
            </a:r>
          </a:p>
          <a:p>
            <a:pPr algn="just"/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How the various statistical methods can be applied to solve the problems of animal breeding?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2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Glorious Journey of Indian Dairy Sector</a:t>
            </a:r>
          </a:p>
          <a:p>
            <a:r>
              <a:rPr lang="en-US" dirty="0" smtClean="0">
                <a:latin typeface="Comic Sans MS" pitchFamily="66" charset="0"/>
              </a:rPr>
              <a:t>India the largest milk producing country in the world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 smtClean="0">
                <a:latin typeface="Comic Sans MS" pitchFamily="66" charset="0"/>
              </a:rPr>
              <a:t>produces 21% of world </a:t>
            </a:r>
            <a:r>
              <a:rPr lang="en-US" dirty="0" smtClean="0">
                <a:latin typeface="Comic Sans MS" pitchFamily="66" charset="0"/>
              </a:rPr>
              <a:t>milk production.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The overall growth rate </a:t>
            </a:r>
            <a:r>
              <a:rPr lang="en-US" dirty="0" smtClean="0">
                <a:latin typeface="Comic Sans MS" pitchFamily="66" charset="0"/>
              </a:rPr>
              <a:t>of milk production is </a:t>
            </a:r>
            <a:r>
              <a:rPr lang="en-US" dirty="0" smtClean="0">
                <a:latin typeface="Comic Sans MS" pitchFamily="66" charset="0"/>
              </a:rPr>
              <a:t>6.5% for the year 2018 – 19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Total milk produced in 2018 – 19 is 187m tons.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By 2033 – 34, country’s milk production will be 330 m tones (NITI </a:t>
            </a:r>
            <a:r>
              <a:rPr lang="en-US" dirty="0" err="1" smtClean="0">
                <a:latin typeface="Comic Sans MS" pitchFamily="66" charset="0"/>
              </a:rPr>
              <a:t>Ayog</a:t>
            </a:r>
            <a:r>
              <a:rPr lang="en-US" dirty="0" smtClean="0">
                <a:latin typeface="Comic Sans MS" pitchFamily="66" charset="0"/>
              </a:rPr>
              <a:t>).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6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331722"/>
              </p:ext>
            </p:extLst>
          </p:nvPr>
        </p:nvGraphicFramePr>
        <p:xfrm>
          <a:off x="457200" y="12192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Milk Production </a:t>
                      </a:r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(million </a:t>
                      </a:r>
                      <a:r>
                        <a:rPr lang="en-US" sz="2400" b="1" dirty="0" smtClean="0"/>
                        <a:t>tons)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Per capita availability (g 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1950 - 51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17.0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1970 – 71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1990 –</a:t>
                      </a:r>
                      <a:r>
                        <a:rPr lang="en-US" sz="2400" b="1" baseline="0" dirty="0" smtClean="0"/>
                        <a:t> 91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53.9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2000 - 01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80.69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2011</a:t>
                      </a:r>
                      <a:r>
                        <a:rPr lang="en-US" sz="2400" b="1" baseline="0" dirty="0" smtClean="0"/>
                        <a:t> - 12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128.4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2012 – 13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134.0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307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2015 - 16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2018 – 19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394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57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Types of characters/traits: 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1. Qualitative traits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2. Quantitative traits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	(a).Biometric traits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	(b). Econometric traits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		(c). Polygenic traits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7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 pitchFamily="66" charset="0"/>
              </a:rPr>
              <a:t>Economic traits: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Comic Sans MS" pitchFamily="66" charset="0"/>
              </a:rPr>
              <a:t>Cattle and buffalo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i) milk production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ii) fat %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iii) LMY (Lactation Milk Yield) 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iv) ADMY (Average </a:t>
            </a:r>
            <a:r>
              <a:rPr lang="en-US" dirty="0">
                <a:latin typeface="Comic Sans MS" pitchFamily="66" charset="0"/>
              </a:rPr>
              <a:t>d</a:t>
            </a:r>
            <a:r>
              <a:rPr lang="en-US" dirty="0" smtClean="0">
                <a:latin typeface="Comic Sans MS" pitchFamily="66" charset="0"/>
              </a:rPr>
              <a:t>aily milk yield)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v</a:t>
            </a:r>
            <a:r>
              <a:rPr lang="en-US" dirty="0" smtClean="0">
                <a:latin typeface="Comic Sans MS" pitchFamily="66" charset="0"/>
              </a:rPr>
              <a:t>) ASM (Age at sexual maturity)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vi) CI (calving interval)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vii) Dry period, viii) Service period</a:t>
            </a:r>
          </a:p>
          <a:p>
            <a:pPr marL="0" indent="0">
              <a:buNone/>
            </a:pPr>
            <a:r>
              <a:rPr lang="en-US" dirty="0">
                <a:latin typeface="Comic Sans MS" pitchFamily="66" charset="0"/>
              </a:rPr>
              <a:t>	</a:t>
            </a:r>
            <a:r>
              <a:rPr lang="en-US" dirty="0" smtClean="0">
                <a:latin typeface="Comic Sans MS" pitchFamily="66" charset="0"/>
              </a:rPr>
              <a:t>ix) Life time production, etc.</a:t>
            </a:r>
          </a:p>
        </p:txBody>
      </p:sp>
    </p:spTree>
    <p:extLst>
      <p:ext uri="{BB962C8B-B14F-4D97-AF65-F5344CB8AC3E}">
        <p14:creationId xmlns:p14="http://schemas.microsoft.com/office/powerpoint/2010/main" val="270395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5334000"/>
          </a:xfrm>
        </p:spPr>
        <p:txBody>
          <a:bodyPr/>
          <a:lstStyle/>
          <a:p>
            <a:pPr algn="just"/>
            <a:r>
              <a:rPr lang="en-US" dirty="0" smtClean="0">
                <a:latin typeface="Comic Sans MS" pitchFamily="66" charset="0"/>
              </a:rPr>
              <a:t> A crossbred cow should produce one calf in 13 to 14 months interval to make the dairy enterprise profitable.</a:t>
            </a:r>
          </a:p>
          <a:p>
            <a:pPr algn="just"/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An indigenous dairy cow should produce one calf in every 14 to 15 months interval.</a:t>
            </a:r>
          </a:p>
          <a:p>
            <a:pPr algn="just"/>
            <a:r>
              <a:rPr lang="en-US" dirty="0" smtClean="0">
                <a:latin typeface="Comic Sans MS" pitchFamily="66" charset="0"/>
              </a:rPr>
              <a:t>A buffalo cow should produce one calf in every 15 – 16 months interval.</a:t>
            </a:r>
          </a:p>
          <a:p>
            <a:pPr marL="0" indent="0" algn="just">
              <a:buNone/>
            </a:pPr>
            <a:r>
              <a:rPr lang="en-US" b="1" dirty="0" smtClean="0">
                <a:latin typeface="Comic Sans MS" pitchFamily="66" charset="0"/>
              </a:rPr>
              <a:t>All the economic traits should be improved, but how?</a:t>
            </a:r>
            <a:endParaRPr lang="en-US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49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673</Words>
  <Application>Microsoft Office PowerPoint</Application>
  <PresentationFormat>On-screen Show (4:3)</PresentationFormat>
  <Paragraphs>178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Introduction to Animal Genetics &amp; Breeding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K.G.mandal</dc:creator>
  <cp:lastModifiedBy>K.G.mandal</cp:lastModifiedBy>
  <cp:revision>46</cp:revision>
  <dcterms:created xsi:type="dcterms:W3CDTF">2006-08-16T00:00:00Z</dcterms:created>
  <dcterms:modified xsi:type="dcterms:W3CDTF">2020-09-28T06:37:12Z</dcterms:modified>
</cp:coreProperties>
</file>