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6" r:id="rId9"/>
    <p:sldId id="264" r:id="rId10"/>
    <p:sldId id="265" r:id="rId11"/>
    <p:sldId id="266" r:id="rId12"/>
    <p:sldId id="267" r:id="rId13"/>
    <p:sldId id="272" r:id="rId14"/>
    <p:sldId id="268" r:id="rId15"/>
    <p:sldId id="275" r:id="rId16"/>
    <p:sldId id="269" r:id="rId17"/>
    <p:sldId id="273" r:id="rId18"/>
    <p:sldId id="274" r:id="rId19"/>
    <p:sldId id="278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609600"/>
            <a:ext cx="8634845" cy="5486400"/>
          </a:xfrm>
        </p:spPr>
        <p:txBody>
          <a:bodyPr>
            <a:normAutofit fontScale="25000" lnSpcReduction="20000"/>
          </a:bodyPr>
          <a:lstStyle/>
          <a:p>
            <a:r>
              <a:rPr lang="en-US" sz="1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ANIMAL GENETICS &amp; BREEDING </a:t>
            </a:r>
            <a:br>
              <a:rPr lang="en-US" sz="1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– </a:t>
            </a:r>
            <a:r>
              <a:rPr lang="en-US" sz="1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Biostatistics</a:t>
            </a:r>
            <a:endParaRPr lang="en-US" sz="8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8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8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 K G Mandal</a:t>
            </a:r>
            <a: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Animal Genetics &amp; Breeding </a:t>
            </a:r>
            <a:br>
              <a:rPr lang="en-US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Bihar Veterinary College, Patna </a:t>
            </a:r>
            <a:br>
              <a:rPr lang="en-US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Bihar Animal Sciences University, Patna</a:t>
            </a:r>
            <a:endParaRPr lang="en-IN" sz="2000" b="1" dirty="0"/>
          </a:p>
        </p:txBody>
      </p:sp>
    </p:spTree>
    <p:extLst>
      <p:ext uri="{BB962C8B-B14F-4D97-AF65-F5344CB8AC3E}">
        <p14:creationId xmlns="" xmlns:p14="http://schemas.microsoft.com/office/powerpoint/2010/main" val="185922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The present form of statistical methods is based on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theory of probability </a:t>
            </a:r>
            <a:r>
              <a:rPr lang="en-US" dirty="0" smtClean="0">
                <a:latin typeface="Comic Sans MS" panose="030F0702030302020204" pitchFamily="66" charset="0"/>
              </a:rPr>
              <a:t>which marked a major step in the history of world.</a:t>
            </a: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The </a:t>
            </a:r>
            <a:r>
              <a:rPr lang="en-US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gamblers of 17</a:t>
            </a:r>
            <a:r>
              <a:rPr lang="en-US" baseline="30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th</a:t>
            </a:r>
            <a:r>
              <a:rPr lang="en-US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century</a:t>
            </a:r>
            <a:r>
              <a:rPr lang="en-US" dirty="0" smtClean="0">
                <a:latin typeface="Comic Sans MS" panose="030F0702030302020204" pitchFamily="66" charset="0"/>
              </a:rPr>
              <a:t> attracted the attention of </a:t>
            </a:r>
            <a:r>
              <a:rPr lang="en-US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De </a:t>
            </a:r>
            <a:r>
              <a:rPr lang="en-US" dirty="0" err="1" smtClean="0">
                <a:solidFill>
                  <a:srgbClr val="92D050"/>
                </a:solidFill>
                <a:latin typeface="Comic Sans MS" panose="030F0702030302020204" pitchFamily="66" charset="0"/>
              </a:rPr>
              <a:t>Moivre</a:t>
            </a:r>
            <a:r>
              <a:rPr lang="en-US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,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Galileo</a:t>
            </a:r>
            <a:r>
              <a:rPr lang="en-US" dirty="0" smtClean="0">
                <a:latin typeface="Comic Sans MS" panose="030F0702030302020204" pitchFamily="66" charset="0"/>
              </a:rPr>
              <a:t> and </a:t>
            </a:r>
            <a:r>
              <a:rPr lang="en-US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great mathematicians</a:t>
            </a:r>
            <a:r>
              <a:rPr lang="en-US" dirty="0" smtClean="0">
                <a:latin typeface="Comic Sans MS" panose="030F0702030302020204" pitchFamily="66" charset="0"/>
              </a:rPr>
              <a:t> like </a:t>
            </a:r>
            <a:r>
              <a:rPr lang="en-US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James Bernoulli,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Daniel Bernoulli,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Laplace </a:t>
            </a:r>
            <a:r>
              <a:rPr lang="en-US" dirty="0" smtClean="0">
                <a:latin typeface="Comic Sans MS" panose="030F0702030302020204" pitchFamily="66" charset="0"/>
              </a:rPr>
              <a:t>and </a:t>
            </a:r>
            <a:r>
              <a:rPr lang="en-US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Karl </a:t>
            </a:r>
            <a:r>
              <a:rPr lang="en-US" dirty="0" err="1" smtClean="0">
                <a:solidFill>
                  <a:srgbClr val="7030A0"/>
                </a:solidFill>
                <a:latin typeface="Comic Sans MS" panose="030F0702030302020204" pitchFamily="66" charset="0"/>
              </a:rPr>
              <a:t>Gaus</a:t>
            </a:r>
            <a:r>
              <a:rPr lang="en-US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who discovered and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developed the theory of probability</a:t>
            </a:r>
            <a:r>
              <a:rPr lang="en-US" dirty="0" smtClean="0">
                <a:latin typeface="Comic Sans MS" panose="030F0702030302020204" pitchFamily="66" charset="0"/>
              </a:rPr>
              <a:t> while estimating the chance of wining or losing in gamble.</a:t>
            </a:r>
          </a:p>
          <a:p>
            <a:pPr algn="just"/>
            <a:r>
              <a:rPr lang="en-US" dirty="0">
                <a:solidFill>
                  <a:srgbClr val="0070C0"/>
                </a:solidFill>
                <a:latin typeface="Comic Sans MS" panose="030F0702030302020204" pitchFamily="66" charset="0"/>
              </a:rPr>
              <a:t>De </a:t>
            </a:r>
            <a:r>
              <a:rPr lang="en-US" dirty="0" err="1">
                <a:solidFill>
                  <a:srgbClr val="0070C0"/>
                </a:solidFill>
                <a:latin typeface="Comic Sans MS" panose="030F0702030302020204" pitchFamily="66" charset="0"/>
              </a:rPr>
              <a:t>Moivre</a:t>
            </a:r>
            <a:r>
              <a:rPr lang="en-US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(1667 – 1754) discovered the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normal curve</a:t>
            </a:r>
            <a:r>
              <a:rPr lang="en-US" dirty="0">
                <a:latin typeface="Comic Sans MS" panose="030F0702030302020204" pitchFamily="66" charset="0"/>
              </a:rPr>
              <a:t> which forms the important part of modern statistical theory.</a:t>
            </a:r>
          </a:p>
          <a:p>
            <a:pPr algn="just"/>
            <a:r>
              <a:rPr lang="en-US" dirty="0">
                <a:solidFill>
                  <a:srgbClr val="0070C0"/>
                </a:solidFill>
                <a:latin typeface="Comic Sans MS" panose="030F0702030302020204" pitchFamily="66" charset="0"/>
              </a:rPr>
              <a:t>Laplace and </a:t>
            </a:r>
            <a:r>
              <a:rPr lang="en-US" dirty="0" err="1">
                <a:solidFill>
                  <a:srgbClr val="0070C0"/>
                </a:solidFill>
                <a:latin typeface="Comic Sans MS" panose="030F0702030302020204" pitchFamily="66" charset="0"/>
              </a:rPr>
              <a:t>Gaus</a:t>
            </a:r>
            <a:r>
              <a:rPr lang="en-US" dirty="0">
                <a:latin typeface="Comic Sans MS" panose="030F0702030302020204" pitchFamily="66" charset="0"/>
              </a:rPr>
              <a:t> independently arrived at the same results of De </a:t>
            </a:r>
            <a:r>
              <a:rPr lang="en-US" dirty="0" err="1">
                <a:latin typeface="Comic Sans MS" panose="030F0702030302020204" pitchFamily="66" charset="0"/>
              </a:rPr>
              <a:t>Moivre</a:t>
            </a:r>
            <a:r>
              <a:rPr lang="en-US" dirty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33299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458200" cy="5943600"/>
          </a:xfrm>
        </p:spPr>
        <p:txBody>
          <a:bodyPr>
            <a:normAutofit fontScale="85000" lnSpcReduction="20000"/>
          </a:bodyPr>
          <a:lstStyle/>
          <a:p>
            <a:pPr algn="just"/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Great mathematician </a:t>
            </a:r>
            <a:r>
              <a:rPr lang="en-US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Jaques</a:t>
            </a:r>
            <a:r>
              <a:rPr lang="en-US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Quetlet</a:t>
            </a:r>
            <a:r>
              <a:rPr lang="en-US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(1796 – 1855) 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discovered the fundamental principle of ‘ the constancy of great numbers’</a:t>
            </a:r>
            <a:r>
              <a:rPr lang="en-US" dirty="0" smtClean="0">
                <a:latin typeface="Comic Sans MS" panose="030F0702030302020204" pitchFamily="66" charset="0"/>
              </a:rPr>
              <a:t> which is the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basis of sampling.</a:t>
            </a:r>
          </a:p>
          <a:p>
            <a:pPr algn="just"/>
            <a:r>
              <a:rPr lang="en-US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Sir Francis Galton (1822 – 1911)</a:t>
            </a:r>
            <a:r>
              <a:rPr lang="en-US" dirty="0" smtClean="0">
                <a:latin typeface="Comic Sans MS" panose="030F0702030302020204" pitchFamily="66" charset="0"/>
              </a:rPr>
              <a:t> developed the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concept of Regression.</a:t>
            </a:r>
          </a:p>
          <a:p>
            <a:pPr algn="just"/>
            <a:r>
              <a:rPr lang="en-US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Karl Pearson (1857 – 1936)</a:t>
            </a:r>
            <a:r>
              <a:rPr lang="en-US" dirty="0" smtClean="0">
                <a:latin typeface="Comic Sans MS" panose="030F0702030302020204" pitchFamily="66" charset="0"/>
              </a:rPr>
              <a:t> developed the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Chi-square test of goodness of fit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&amp; </a:t>
            </a:r>
            <a:r>
              <a:rPr lang="en-US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Correlation.</a:t>
            </a:r>
          </a:p>
          <a:p>
            <a:pPr algn="just"/>
            <a:r>
              <a:rPr lang="en-US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Sir Ronald A Fisher</a:t>
            </a:r>
            <a:r>
              <a:rPr lang="en-US" dirty="0" smtClean="0">
                <a:latin typeface="Comic Sans MS" panose="030F0702030302020204" pitchFamily="66" charset="0"/>
              </a:rPr>
              <a:t> (1890 – 1962) made major contributions in the field of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Experimental Designs </a:t>
            </a:r>
            <a:r>
              <a:rPr lang="en-US" dirty="0" smtClean="0">
                <a:latin typeface="Comic Sans MS" panose="030F0702030302020204" pitchFamily="66" charset="0"/>
              </a:rPr>
              <a:t>and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Analysis of Variance.</a:t>
            </a: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Contributions of all these scientists have made significant advances in the development of statistics. 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712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Statistics Defined</a:t>
            </a: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According to </a:t>
            </a:r>
            <a:r>
              <a:rPr lang="en-US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Prof. Horace </a:t>
            </a:r>
            <a:r>
              <a:rPr lang="en-US" dirty="0" err="1" smtClean="0">
                <a:solidFill>
                  <a:srgbClr val="7030A0"/>
                </a:solidFill>
                <a:latin typeface="Comic Sans MS" panose="030F0702030302020204" pitchFamily="66" charset="0"/>
              </a:rPr>
              <a:t>Secrist</a:t>
            </a:r>
            <a:r>
              <a:rPr lang="en-US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,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Statistics</a:t>
            </a:r>
            <a:r>
              <a:rPr lang="en-US" dirty="0" smtClean="0">
                <a:latin typeface="Comic Sans MS" panose="030F0702030302020204" pitchFamily="66" charset="0"/>
              </a:rPr>
              <a:t>  means </a:t>
            </a:r>
            <a:r>
              <a:rPr lang="en-US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aggregate of facts</a:t>
            </a:r>
            <a:r>
              <a:rPr lang="en-US" dirty="0" smtClean="0">
                <a:latin typeface="Comic Sans MS" panose="030F0702030302020204" pitchFamily="66" charset="0"/>
              </a:rPr>
              <a:t> affected to a marked extent by 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multiplicity of causes,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numerically expressed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>
                <a:solidFill>
                  <a:srgbClr val="00B050"/>
                </a:solidFill>
                <a:latin typeface="Comic Sans MS" panose="030F0702030302020204" pitchFamily="66" charset="0"/>
              </a:rPr>
              <a:t>enumerated or estimated</a:t>
            </a:r>
            <a:r>
              <a:rPr lang="en-US" dirty="0">
                <a:latin typeface="Comic Sans MS" panose="030F0702030302020204" pitchFamily="66" charset="0"/>
              </a:rPr>
              <a:t> according to reasonable standards of accuracy, </a:t>
            </a:r>
            <a:r>
              <a:rPr lang="en-US" dirty="0">
                <a:solidFill>
                  <a:srgbClr val="0070C0"/>
                </a:solidFill>
                <a:latin typeface="Comic Sans MS" panose="030F0702030302020204" pitchFamily="66" charset="0"/>
              </a:rPr>
              <a:t>collected in a systematic manner</a:t>
            </a:r>
            <a:r>
              <a:rPr lang="en-US" dirty="0">
                <a:latin typeface="Comic Sans MS" panose="030F0702030302020204" pitchFamily="66" charset="0"/>
              </a:rPr>
              <a:t> for a predetermined purpose and 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placed in relation to each </a:t>
            </a:r>
            <a:r>
              <a:rPr lang="en-US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other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pPr algn="just">
              <a:buNone/>
            </a:pP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Characteristics of statistics (numerical data):</a:t>
            </a:r>
          </a:p>
          <a:p>
            <a:pPr algn="just"/>
            <a:r>
              <a:rPr lang="en-US" dirty="0" err="1" smtClean="0">
                <a:latin typeface="Comic Sans MS" panose="030F0702030302020204" pitchFamily="66" charset="0"/>
              </a:rPr>
              <a:t>i</a:t>
            </a:r>
            <a:r>
              <a:rPr lang="en-US" dirty="0" smtClean="0">
                <a:latin typeface="Comic Sans MS" panose="030F0702030302020204" pitchFamily="66" charset="0"/>
              </a:rPr>
              <a:t>. Statistics are </a:t>
            </a:r>
            <a:r>
              <a:rPr lang="en-US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aggregates of facts.</a:t>
            </a:r>
          </a:p>
          <a:p>
            <a:pPr algn="just"/>
            <a:r>
              <a:rPr lang="en-US" dirty="0">
                <a:latin typeface="Comic Sans MS" panose="030F0702030302020204" pitchFamily="66" charset="0"/>
              </a:rPr>
              <a:t>i</a:t>
            </a:r>
            <a:r>
              <a:rPr lang="en-US" dirty="0" smtClean="0">
                <a:latin typeface="Comic Sans MS" panose="030F0702030302020204" pitchFamily="66" charset="0"/>
              </a:rPr>
              <a:t>i. Statistics are 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affected to a marked extent by multiplicity of causes or multiple factors.</a:t>
            </a:r>
          </a:p>
        </p:txBody>
      </p:sp>
    </p:spTree>
    <p:extLst>
      <p:ext uri="{BB962C8B-B14F-4D97-AF65-F5344CB8AC3E}">
        <p14:creationId xmlns="" xmlns:p14="http://schemas.microsoft.com/office/powerpoint/2010/main" val="2340013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>
                <a:latin typeface="Comic Sans MS" panose="030F0702030302020204" pitchFamily="66" charset="0"/>
              </a:rPr>
              <a:t>iii. Statistics are </a:t>
            </a:r>
            <a:r>
              <a:rPr lang="en-US" dirty="0">
                <a:solidFill>
                  <a:srgbClr val="00B0F0"/>
                </a:solidFill>
                <a:latin typeface="Comic Sans MS" panose="030F0702030302020204" pitchFamily="66" charset="0"/>
              </a:rPr>
              <a:t>numerically expressed.</a:t>
            </a:r>
            <a:endParaRPr lang="en-US" dirty="0" smtClean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iv</a:t>
            </a:r>
            <a:r>
              <a:rPr lang="en-US" dirty="0">
                <a:latin typeface="Comic Sans MS" panose="030F0702030302020204" pitchFamily="66" charset="0"/>
              </a:rPr>
              <a:t>. Statistics are 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enumerated or estimated</a:t>
            </a:r>
            <a:r>
              <a:rPr lang="en-US" dirty="0">
                <a:latin typeface="Comic Sans MS" panose="030F0702030302020204" pitchFamily="66" charset="0"/>
              </a:rPr>
              <a:t> according to reasonable standards of accuracy.</a:t>
            </a:r>
          </a:p>
          <a:p>
            <a:pPr algn="just"/>
            <a:r>
              <a:rPr lang="en-US" dirty="0">
                <a:latin typeface="Comic Sans MS" panose="030F0702030302020204" pitchFamily="66" charset="0"/>
              </a:rPr>
              <a:t>v. Statistics are </a:t>
            </a:r>
            <a:r>
              <a:rPr lang="en-US" dirty="0">
                <a:solidFill>
                  <a:srgbClr val="00B050"/>
                </a:solidFill>
                <a:latin typeface="Comic Sans MS" panose="030F0702030302020204" pitchFamily="66" charset="0"/>
              </a:rPr>
              <a:t>collected in a systemic manner</a:t>
            </a:r>
            <a:r>
              <a:rPr lang="en-US" dirty="0">
                <a:latin typeface="Comic Sans MS" panose="030F0702030302020204" pitchFamily="66" charset="0"/>
              </a:rPr>
              <a:t>.</a:t>
            </a:r>
          </a:p>
          <a:p>
            <a:pPr algn="just"/>
            <a:r>
              <a:rPr lang="en-US" dirty="0">
                <a:latin typeface="Comic Sans MS" panose="030F0702030302020204" pitchFamily="66" charset="0"/>
              </a:rPr>
              <a:t>vi. Statistics are 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collected for a predetermined purpose</a:t>
            </a:r>
            <a:r>
              <a:rPr lang="en-US" dirty="0">
                <a:latin typeface="Comic Sans MS" panose="030F0702030302020204" pitchFamily="66" charset="0"/>
              </a:rPr>
              <a:t>.</a:t>
            </a:r>
          </a:p>
          <a:p>
            <a:pPr algn="just"/>
            <a:r>
              <a:rPr lang="en-US" dirty="0">
                <a:latin typeface="Comic Sans MS" panose="030F0702030302020204" pitchFamily="66" charset="0"/>
              </a:rPr>
              <a:t>Statistics should be 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placed in relation to each othe</a:t>
            </a:r>
            <a:r>
              <a:rPr lang="en-US" dirty="0">
                <a:latin typeface="Comic Sans MS" panose="030F0702030302020204" pitchFamily="66" charset="0"/>
              </a:rPr>
              <a:t>r.</a:t>
            </a:r>
          </a:p>
          <a:p>
            <a:pPr marL="0" indent="0" algn="just">
              <a:buNone/>
            </a:pP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Conclusion: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All 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statistics are numerical statement of facts but all numerical statements of facts are not statistics.</a:t>
            </a:r>
          </a:p>
        </p:txBody>
      </p:sp>
    </p:spTree>
    <p:extLst>
      <p:ext uri="{BB962C8B-B14F-4D97-AF65-F5344CB8AC3E}">
        <p14:creationId xmlns="" xmlns:p14="http://schemas.microsoft.com/office/powerpoint/2010/main" val="3975022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Statistical Methods:</a:t>
            </a:r>
          </a:p>
          <a:p>
            <a:pPr marL="571500" indent="-571500">
              <a:buAutoNum type="romanLcPeriod"/>
            </a:pPr>
            <a:r>
              <a:rPr lang="en-US" dirty="0" smtClean="0">
                <a:latin typeface="Comic Sans MS" panose="030F0702030302020204" pitchFamily="66" charset="0"/>
              </a:rPr>
              <a:t>Collection</a:t>
            </a:r>
          </a:p>
          <a:p>
            <a:pPr marL="571500" indent="-571500">
              <a:buAutoNum type="romanLcPeriod"/>
            </a:pPr>
            <a:r>
              <a:rPr lang="en-US" dirty="0" smtClean="0">
                <a:latin typeface="Comic Sans MS" panose="030F0702030302020204" pitchFamily="66" charset="0"/>
              </a:rPr>
              <a:t>Compilation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(a) Editing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(b) Classification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(c) Tabulation</a:t>
            </a:r>
          </a:p>
          <a:p>
            <a:pPr marL="571500" indent="-571500">
              <a:buAutoNum type="romanLcPeriod"/>
            </a:pPr>
            <a:r>
              <a:rPr lang="en-US" dirty="0" smtClean="0">
                <a:latin typeface="Comic Sans MS" panose="030F0702030302020204" pitchFamily="66" charset="0"/>
              </a:rPr>
              <a:t>Presentation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(a) Diagrams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(b) Graphs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iv. Analysis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v. Interpretation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82080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rmAutofit fontScale="85000" lnSpcReduction="20000"/>
          </a:bodyPr>
          <a:lstStyle/>
          <a:p>
            <a:pPr algn="just">
              <a:spcAft>
                <a:spcPts val="200"/>
              </a:spcAft>
            </a:pP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Definition of Biostatistics: </a:t>
            </a:r>
          </a:p>
          <a:p>
            <a:pPr algn="just">
              <a:spcAft>
                <a:spcPts val="200"/>
              </a:spcAft>
              <a:buNone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Biostatistics is a branch of Mathematics which deals 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with the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collection</a:t>
            </a:r>
            <a:r>
              <a:rPr lang="en-US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en-US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compilation,</a:t>
            </a:r>
            <a:r>
              <a:rPr lang="en-US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presentation,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analysis</a:t>
            </a:r>
            <a:r>
              <a:rPr lang="en-US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and </a:t>
            </a:r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interpretation</a:t>
            </a:r>
            <a:r>
              <a:rPr lang="en-US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of numerical data or quantitative information of biological organism.</a:t>
            </a:r>
          </a:p>
          <a:p>
            <a:pPr algn="just">
              <a:spcAft>
                <a:spcPts val="200"/>
              </a:spcAft>
            </a:pP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Statistics : Science or Art?</a:t>
            </a:r>
          </a:p>
          <a:p>
            <a:pPr algn="just">
              <a:spcAft>
                <a:spcPts val="200"/>
              </a:spcAft>
              <a:buNone/>
            </a:pPr>
            <a:r>
              <a:rPr lang="en-US" dirty="0" smtClean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	Science </a:t>
            </a:r>
            <a:r>
              <a:rPr lang="en-US" dirty="0" smtClean="0">
                <a:latin typeface="Comic Sans MS" panose="030F0702030302020204" pitchFamily="66" charset="0"/>
              </a:rPr>
              <a:t>is a systematised body of knowledge. Accordingly, </a:t>
            </a:r>
            <a:r>
              <a:rPr lang="en-US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statistics is regarded as a science because it is a branch of mathematics  </a:t>
            </a:r>
            <a:r>
              <a:rPr lang="en-US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which deals </a:t>
            </a:r>
            <a:r>
              <a:rPr lang="en-US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with various principles, laws and theorem.</a:t>
            </a:r>
          </a:p>
          <a:p>
            <a:pPr algn="just">
              <a:spcAft>
                <a:spcPts val="200"/>
              </a:spcAft>
              <a:buNone/>
            </a:pPr>
            <a:r>
              <a:rPr lang="en-US" dirty="0" smtClean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	On </a:t>
            </a:r>
            <a:r>
              <a:rPr lang="en-US" dirty="0" smtClean="0">
                <a:latin typeface="Comic Sans MS" panose="030F0702030302020204" pitchFamily="66" charset="0"/>
              </a:rPr>
              <a:t>the other hand</a:t>
            </a:r>
            <a:r>
              <a:rPr lang="en-US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it is an art because it is concerned with ways and means of presenting and handling data, making inferences logically and drawing relevant conclusions.</a:t>
            </a:r>
          </a:p>
          <a:p>
            <a:pPr algn="just">
              <a:buNone/>
            </a:pP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Application of </a:t>
            </a: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Statistics:</a:t>
            </a:r>
            <a:endParaRPr lang="en-US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Industry or commerce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Economics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Biology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Botany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Astronomy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Physics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Chemistry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Education</a:t>
            </a:r>
          </a:p>
          <a:p>
            <a:pPr>
              <a:buNone/>
            </a:pPr>
            <a:r>
              <a:rPr lang="en-US" dirty="0" smtClean="0">
                <a:latin typeface="Comic Sans MS" panose="030F0702030302020204" pitchFamily="66" charset="0"/>
              </a:rPr>
              <a:t>					continued ………….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19544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Medical science</a:t>
            </a:r>
          </a:p>
          <a:p>
            <a:r>
              <a:rPr lang="en-US" dirty="0">
                <a:latin typeface="Comic Sans MS" panose="030F0702030302020204" pitchFamily="66" charset="0"/>
              </a:rPr>
              <a:t>Agriculture</a:t>
            </a:r>
          </a:p>
          <a:p>
            <a:r>
              <a:rPr lang="en-US" dirty="0">
                <a:latin typeface="Comic Sans MS" panose="030F0702030302020204" pitchFamily="66" charset="0"/>
              </a:rPr>
              <a:t>Veterinary</a:t>
            </a:r>
          </a:p>
          <a:p>
            <a:r>
              <a:rPr lang="en-US" dirty="0">
                <a:latin typeface="Comic Sans MS" panose="030F0702030302020204" pitchFamily="66" charset="0"/>
              </a:rPr>
              <a:t>Dairy</a:t>
            </a:r>
          </a:p>
          <a:p>
            <a:r>
              <a:rPr lang="en-US" dirty="0">
                <a:latin typeface="Comic Sans MS" panose="030F0702030302020204" pitchFamily="66" charset="0"/>
              </a:rPr>
              <a:t>Sociology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Meteorology, etc.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24446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Functions of Statistics:</a:t>
            </a:r>
          </a:p>
          <a:p>
            <a:r>
              <a:rPr lang="en-US" dirty="0" smtClean="0">
                <a:latin typeface="Comic Sans MS" pitchFamily="66" charset="0"/>
              </a:rPr>
              <a:t>It presents facts in a definite form.</a:t>
            </a:r>
          </a:p>
          <a:p>
            <a:r>
              <a:rPr lang="en-US" dirty="0" smtClean="0">
                <a:latin typeface="Comic Sans MS" pitchFamily="66" charset="0"/>
              </a:rPr>
              <a:t>It simplifies mass of figures.</a:t>
            </a:r>
          </a:p>
          <a:p>
            <a:r>
              <a:rPr lang="en-US" dirty="0" smtClean="0">
                <a:latin typeface="Comic Sans MS" pitchFamily="66" charset="0"/>
              </a:rPr>
              <a:t>It facilitates comparison.</a:t>
            </a:r>
          </a:p>
          <a:p>
            <a:r>
              <a:rPr lang="en-US" dirty="0" smtClean="0">
                <a:latin typeface="Comic Sans MS" pitchFamily="66" charset="0"/>
              </a:rPr>
              <a:t>It helps in formulating and testing of hypothesis.</a:t>
            </a:r>
          </a:p>
          <a:p>
            <a:r>
              <a:rPr lang="en-US" dirty="0" smtClean="0">
                <a:latin typeface="Comic Sans MS" pitchFamily="66" charset="0"/>
              </a:rPr>
              <a:t>It helps in prediction.</a:t>
            </a:r>
          </a:p>
          <a:p>
            <a:r>
              <a:rPr lang="en-US" dirty="0" smtClean="0">
                <a:latin typeface="Comic Sans MS" pitchFamily="66" charset="0"/>
              </a:rPr>
              <a:t>It helps in the formulation of suitable policies.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685800"/>
          <a:ext cx="8153400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3048000"/>
                <a:gridCol w="2228850"/>
                <a:gridCol w="2038350"/>
              </a:tblGrid>
              <a:tr h="97536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Sl. No.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Title of book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Authors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Publication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1.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Statistical Methods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b="1" dirty="0" smtClean="0"/>
                        <a:t>Dr S P Gupta</a:t>
                      </a:r>
                    </a:p>
                    <a:p>
                      <a:pPr fontAlgn="t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Sultan </a:t>
                      </a:r>
                      <a:r>
                        <a:rPr lang="en-US" sz="2400" b="1" dirty="0" err="1" smtClean="0"/>
                        <a:t>Chand</a:t>
                      </a:r>
                      <a:r>
                        <a:rPr lang="en-US" sz="2400" b="1" dirty="0" smtClean="0"/>
                        <a:t> &amp; Sons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2.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Statistical Methods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b="1" dirty="0" err="1" smtClean="0"/>
                        <a:t>Snedecor</a:t>
                      </a:r>
                      <a:r>
                        <a:rPr lang="en-US" sz="2400" b="1" dirty="0" smtClean="0"/>
                        <a:t> &amp; Cochran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Oxford &amp; IBH Pub. Co.</a:t>
                      </a:r>
                    </a:p>
                    <a:p>
                      <a:pPr algn="ctr"/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3.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dirty="0" smtClean="0"/>
                        <a:t>Biostatistics</a:t>
                      </a:r>
                    </a:p>
                    <a:p>
                      <a:pPr algn="ctr" fontAlgn="t"/>
                      <a:endParaRPr lang="en-US" sz="2400" b="1" dirty="0" smtClean="0"/>
                    </a:p>
                    <a:p>
                      <a:pPr algn="ctr" fontAlgn="t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P. N. </a:t>
                      </a:r>
                      <a:r>
                        <a:rPr lang="en-US" sz="2400" b="1" dirty="0" err="1" smtClean="0"/>
                        <a:t>Arora</a:t>
                      </a:r>
                      <a:r>
                        <a:rPr lang="en-US" sz="2400" b="1" dirty="0" smtClean="0"/>
                        <a:t> &amp; PK </a:t>
                      </a:r>
                      <a:r>
                        <a:rPr lang="en-US" sz="2400" b="1" dirty="0" err="1" smtClean="0"/>
                        <a:t>Malhan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Himalaya Pub. House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4.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dirty="0" smtClean="0"/>
                        <a:t>Statistical Methods for Biological Workers</a:t>
                      </a:r>
                    </a:p>
                    <a:p>
                      <a:pPr algn="ctr" fontAlgn="t"/>
                      <a:endParaRPr lang="en-US" sz="2400" b="1" dirty="0" smtClean="0"/>
                    </a:p>
                    <a:p>
                      <a:pPr algn="ctr" fontAlgn="t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SK </a:t>
                      </a:r>
                      <a:r>
                        <a:rPr lang="en-US" sz="2400" b="1" dirty="0" err="1" smtClean="0"/>
                        <a:t>Pillai</a:t>
                      </a:r>
                      <a:r>
                        <a:rPr lang="en-US" sz="2400" b="1" dirty="0" smtClean="0"/>
                        <a:t> &amp; HC </a:t>
                      </a:r>
                      <a:r>
                        <a:rPr lang="en-US" sz="2400" b="1" dirty="0" err="1" smtClean="0"/>
                        <a:t>Sinha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Ram Prasad &amp; Sons, Agra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Meaning of Statistics:</a:t>
            </a:r>
            <a:endParaRPr lang="en-US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>
              <a:spcBef>
                <a:spcPts val="400"/>
              </a:spcBef>
              <a:spcAft>
                <a:spcPts val="200"/>
              </a:spcAft>
            </a:pPr>
            <a:r>
              <a:rPr lang="en-US" sz="3100" dirty="0" smtClean="0">
                <a:latin typeface="Comic Sans MS" panose="030F0702030302020204" pitchFamily="66" charset="0"/>
              </a:rPr>
              <a:t>To some it is an imposing form of </a:t>
            </a:r>
            <a:r>
              <a:rPr lang="en-US" sz="3100" b="1" dirty="0" smtClean="0">
                <a:latin typeface="Comic Sans MS" panose="030F0702030302020204" pitchFamily="66" charset="0"/>
              </a:rPr>
              <a:t>mathematics.</a:t>
            </a:r>
          </a:p>
          <a:p>
            <a:pPr algn="just">
              <a:spcBef>
                <a:spcPts val="400"/>
              </a:spcBef>
              <a:spcAft>
                <a:spcPts val="200"/>
              </a:spcAft>
            </a:pPr>
            <a:r>
              <a:rPr lang="en-US" sz="3100" dirty="0" smtClean="0">
                <a:latin typeface="Comic Sans MS" panose="030F0702030302020204" pitchFamily="66" charset="0"/>
              </a:rPr>
              <a:t>To others it is the </a:t>
            </a:r>
            <a:r>
              <a:rPr lang="en-US" sz="3100" b="1" dirty="0" smtClean="0">
                <a:latin typeface="Comic Sans MS" panose="030F0702030302020204" pitchFamily="66" charset="0"/>
              </a:rPr>
              <a:t>numerical forms of</a:t>
            </a:r>
            <a:r>
              <a:rPr lang="en-US" sz="3100" dirty="0" smtClean="0">
                <a:latin typeface="Comic Sans MS" panose="030F0702030302020204" pitchFamily="66" charset="0"/>
              </a:rPr>
              <a:t> </a:t>
            </a:r>
            <a:r>
              <a:rPr lang="en-US" sz="3100" b="1" dirty="0" smtClean="0">
                <a:latin typeface="Comic Sans MS" panose="030F0702030302020204" pitchFamily="66" charset="0"/>
              </a:rPr>
              <a:t>facts and figures</a:t>
            </a:r>
            <a:r>
              <a:rPr lang="en-US" sz="3100" dirty="0" smtClean="0">
                <a:latin typeface="Comic Sans MS" panose="030F0702030302020204" pitchFamily="66" charset="0"/>
              </a:rPr>
              <a:t> commonly finds in newspapers, journals, books, various reports, political speech, TV, Radio, etc. in the form of </a:t>
            </a:r>
            <a:r>
              <a:rPr lang="en-US" sz="3100" b="1" dirty="0" smtClean="0">
                <a:latin typeface="Comic Sans MS" panose="030F0702030302020204" pitchFamily="66" charset="0"/>
              </a:rPr>
              <a:t>tables, charts &amp; figures.</a:t>
            </a:r>
          </a:p>
          <a:p>
            <a:pPr algn="just">
              <a:spcBef>
                <a:spcPts val="400"/>
              </a:spcBef>
              <a:spcAft>
                <a:spcPts val="200"/>
              </a:spcAft>
            </a:pPr>
            <a:r>
              <a:rPr lang="en-US" sz="31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Examples:</a:t>
            </a:r>
          </a:p>
          <a:p>
            <a:pPr marL="0" indent="0" algn="just">
              <a:spcBef>
                <a:spcPts val="400"/>
              </a:spcBef>
              <a:spcAft>
                <a:spcPts val="200"/>
              </a:spcAft>
              <a:buNone/>
            </a:pPr>
            <a:r>
              <a:rPr lang="en-US" sz="3100" dirty="0">
                <a:latin typeface="Comic Sans MS" panose="030F0702030302020204" pitchFamily="66" charset="0"/>
              </a:rPr>
              <a:t>	</a:t>
            </a:r>
            <a:r>
              <a:rPr lang="en-US" sz="3100" dirty="0" smtClean="0">
                <a:latin typeface="Comic Sans MS" panose="030F0702030302020204" pitchFamily="66" charset="0"/>
              </a:rPr>
              <a:t>There are 932 females per 1000 males in India whereas in Russia there are 1170 females per 1000 males.</a:t>
            </a:r>
          </a:p>
          <a:p>
            <a:pPr marL="0" indent="0" algn="just">
              <a:spcBef>
                <a:spcPts val="400"/>
              </a:spcBef>
              <a:spcAft>
                <a:spcPts val="200"/>
              </a:spcAft>
              <a:buNone/>
            </a:pPr>
            <a:r>
              <a:rPr lang="en-US" sz="3100" dirty="0">
                <a:latin typeface="Comic Sans MS" panose="030F0702030302020204" pitchFamily="66" charset="0"/>
              </a:rPr>
              <a:t>	</a:t>
            </a:r>
            <a:r>
              <a:rPr lang="en-US" sz="3100" dirty="0" smtClean="0">
                <a:latin typeface="Comic Sans MS" panose="030F0702030302020204" pitchFamily="66" charset="0"/>
              </a:rPr>
              <a:t>The per day per capita availability of milk has been increased from 100g in 1980 to 354g in 2018.</a:t>
            </a:r>
          </a:p>
          <a:p>
            <a:pPr marL="0" indent="0" algn="just">
              <a:spcBef>
                <a:spcPts val="400"/>
              </a:spcBef>
              <a:spcAft>
                <a:spcPts val="200"/>
              </a:spcAft>
              <a:buNone/>
            </a:pPr>
            <a:r>
              <a:rPr lang="en-US" sz="3100" dirty="0">
                <a:latin typeface="Comic Sans MS" panose="030F0702030302020204" pitchFamily="66" charset="0"/>
              </a:rPr>
              <a:t>	</a:t>
            </a:r>
            <a:r>
              <a:rPr lang="en-US" sz="3100" dirty="0" smtClean="0">
                <a:latin typeface="Comic Sans MS" panose="030F0702030302020204" pitchFamily="66" charset="0"/>
              </a:rPr>
              <a:t>The density of human population has gone up from 216 in 1981 to 315 in 2018.</a:t>
            </a:r>
            <a:endParaRPr lang="en-US" sz="31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785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>
              <a:buNone/>
            </a:pPr>
            <a:endParaRPr lang="en-US" sz="8800" b="1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8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THANK YOU</a:t>
            </a:r>
            <a:endParaRPr lang="en-US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4888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6096000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Numbers play an essential role in statistics.</a:t>
            </a: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Study of statistics involve </a:t>
            </a:r>
            <a:r>
              <a:rPr lang="en-US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methods of refining numerical information</a:t>
            </a:r>
            <a:r>
              <a:rPr lang="en-US" dirty="0" smtClean="0">
                <a:latin typeface="Comic Sans MS" panose="030F0702030302020204" pitchFamily="66" charset="0"/>
              </a:rPr>
              <a:t> into useful forms.</a:t>
            </a:r>
          </a:p>
          <a:p>
            <a:pPr algn="just"/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Statements contain facts and figures,</a:t>
            </a:r>
            <a:r>
              <a:rPr lang="en-US" dirty="0" smtClean="0">
                <a:latin typeface="Comic Sans MS" panose="030F0702030302020204" pitchFamily="66" charset="0"/>
              </a:rPr>
              <a:t> and as such they are called statements of facts.</a:t>
            </a: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Numerical information are 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highly convenient for communication</a:t>
            </a:r>
            <a:r>
              <a:rPr lang="en-US" dirty="0" smtClean="0">
                <a:latin typeface="Comic Sans MS" panose="030F0702030302020204" pitchFamily="66" charset="0"/>
              </a:rPr>
              <a:t> and at the same time </a:t>
            </a:r>
            <a:r>
              <a:rPr lang="en-US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quite clear, precise and meaningful.</a:t>
            </a: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An analysis of statements can help in framing suitable policies by the Government.</a:t>
            </a:r>
          </a:p>
          <a:p>
            <a:pPr algn="just"/>
            <a:endParaRPr lang="en-US" dirty="0" smtClean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776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>
                <a:latin typeface="Comic Sans MS" panose="030F0702030302020204" pitchFamily="66" charset="0"/>
              </a:rPr>
              <a:t>Whenever 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numbers are collected and compiled they become statistics.</a:t>
            </a:r>
          </a:p>
          <a:p>
            <a:pPr algn="just"/>
            <a:r>
              <a:rPr lang="en-US" dirty="0">
                <a:latin typeface="Comic Sans MS" panose="030F0702030302020204" pitchFamily="66" charset="0"/>
              </a:rPr>
              <a:t>In other words, </a:t>
            </a:r>
            <a:r>
              <a:rPr lang="en-US" dirty="0">
                <a:solidFill>
                  <a:srgbClr val="0070C0"/>
                </a:solidFill>
                <a:latin typeface="Comic Sans MS" panose="030F0702030302020204" pitchFamily="66" charset="0"/>
              </a:rPr>
              <a:t>the term statistics is considered with ways and means of presenting and handling of data, making inferences logically and drawing relevant conclusions.</a:t>
            </a:r>
            <a:endParaRPr lang="en-US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In addition to meaning data, </a:t>
            </a:r>
            <a:r>
              <a:rPr lang="en-US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statistics also refers to a subject just like mathematics having symbols, formulae, and theorems.</a:t>
            </a: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In this sense statistics is a </a:t>
            </a:r>
            <a:r>
              <a:rPr lang="en-US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body of methods of obtaining and analyzing data.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669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Thus, </a:t>
            </a:r>
            <a:r>
              <a:rPr lang="en-US" dirty="0">
                <a:latin typeface="Comic Sans MS" panose="030F0702030302020204" pitchFamily="66" charset="0"/>
              </a:rPr>
              <a:t>the word statistics refers either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to quantitative information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or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to a method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dealing with quantitative information.</a:t>
            </a:r>
          </a:p>
          <a:p>
            <a:pPr algn="just"/>
            <a:r>
              <a:rPr lang="en-US" dirty="0">
                <a:latin typeface="Comic Sans MS" panose="030F0702030302020204" pitchFamily="66" charset="0"/>
              </a:rPr>
              <a:t>Statistics may be used in 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plural or singular sense. </a:t>
            </a:r>
          </a:p>
          <a:p>
            <a:pPr algn="just"/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Quantitative (numerical) information i.e.</a:t>
            </a:r>
            <a:r>
              <a:rPr lang="en-US" dirty="0" smtClean="0">
                <a:latin typeface="Comic Sans MS" panose="030F0702030302020204" pitchFamily="66" charset="0"/>
              </a:rPr>
              <a:t> the statistics of birth, death, imports, exports, etc. 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are used in plural sense</a:t>
            </a: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Various </a:t>
            </a:r>
            <a:r>
              <a:rPr lang="en-US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statistical methods</a:t>
            </a:r>
            <a:r>
              <a:rPr lang="en-US" dirty="0" smtClean="0">
                <a:latin typeface="Comic Sans MS" panose="030F0702030302020204" pitchFamily="66" charset="0"/>
              </a:rPr>
              <a:t> like mean or average, correlation, regression, measures of dispersion, analysis of variance, etc. </a:t>
            </a:r>
            <a:r>
              <a:rPr lang="en-US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are used</a:t>
            </a:r>
            <a:r>
              <a:rPr lang="en-US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in singular sense.</a:t>
            </a:r>
          </a:p>
          <a:p>
            <a:pPr algn="just"/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725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The </a:t>
            </a:r>
            <a:r>
              <a:rPr lang="en-US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methods by which statistical data are </a:t>
            </a:r>
            <a:r>
              <a:rPr lang="en-US" dirty="0" err="1" smtClean="0">
                <a:solidFill>
                  <a:srgbClr val="7030A0"/>
                </a:solidFill>
                <a:latin typeface="Comic Sans MS" panose="030F0702030302020204" pitchFamily="66" charset="0"/>
              </a:rPr>
              <a:t>analysed</a:t>
            </a:r>
            <a:r>
              <a:rPr lang="en-US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are called statistical methods.</a:t>
            </a: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Thus, statistics deals with the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collection, compilation, presentation, analysis and interpretation of quantitative information.</a:t>
            </a: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Statistical methods are applicable to a large number of fields – economics, sociology, anthropology, management, agriculture and its allied fields such as veterinary, dairy, medicine, etc.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534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Origin of statistics: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Statistics is not a new discipline but </a:t>
            </a:r>
            <a:r>
              <a:rPr lang="en-US" dirty="0" smtClean="0">
                <a:solidFill>
                  <a:srgbClr val="7030A0"/>
                </a:solidFill>
              </a:rPr>
              <a:t>as old as the human society itself.</a:t>
            </a:r>
          </a:p>
          <a:p>
            <a:pPr algn="just"/>
            <a:r>
              <a:rPr lang="en-US" dirty="0" smtClean="0"/>
              <a:t>It has been used</a:t>
            </a:r>
            <a:r>
              <a:rPr lang="en-US" dirty="0" smtClean="0">
                <a:solidFill>
                  <a:srgbClr val="002060"/>
                </a:solidFill>
              </a:rPr>
              <a:t> right from the existence of life on this earth.</a:t>
            </a:r>
          </a:p>
          <a:p>
            <a:pPr algn="just"/>
            <a:r>
              <a:rPr lang="en-US" dirty="0" smtClean="0"/>
              <a:t>The word </a:t>
            </a:r>
            <a:r>
              <a:rPr lang="en-US" dirty="0" smtClean="0">
                <a:solidFill>
                  <a:srgbClr val="7030A0"/>
                </a:solidFill>
              </a:rPr>
              <a:t>‘statistics’</a:t>
            </a:r>
            <a:r>
              <a:rPr lang="en-US" dirty="0" smtClean="0"/>
              <a:t> has come from the </a:t>
            </a:r>
            <a:r>
              <a:rPr lang="en-US" dirty="0" smtClean="0">
                <a:solidFill>
                  <a:srgbClr val="7030A0"/>
                </a:solidFill>
              </a:rPr>
              <a:t>Italian word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‘statesman</a:t>
            </a:r>
            <a:r>
              <a:rPr lang="en-US" dirty="0" smtClean="0"/>
              <a:t>’ or </a:t>
            </a:r>
            <a:r>
              <a:rPr lang="en-US" dirty="0" smtClean="0">
                <a:solidFill>
                  <a:srgbClr val="0070C0"/>
                </a:solidFill>
              </a:rPr>
              <a:t>German word ‘</a:t>
            </a:r>
            <a:r>
              <a:rPr lang="en-US" i="1" dirty="0" err="1" smtClean="0">
                <a:solidFill>
                  <a:srgbClr val="0070C0"/>
                </a:solidFill>
              </a:rPr>
              <a:t>statistik</a:t>
            </a:r>
            <a:r>
              <a:rPr lang="en-US" dirty="0" smtClean="0"/>
              <a:t>’ which means </a:t>
            </a:r>
            <a:r>
              <a:rPr lang="en-US" dirty="0" smtClean="0">
                <a:solidFill>
                  <a:srgbClr val="7030A0"/>
                </a:solidFill>
              </a:rPr>
              <a:t>State.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term statistics was first used by Professor Gottfried </a:t>
            </a:r>
            <a:r>
              <a:rPr lang="en-US" dirty="0" err="1" smtClean="0">
                <a:solidFill>
                  <a:srgbClr val="FF0000"/>
                </a:solidFill>
              </a:rPr>
              <a:t>Achenwall</a:t>
            </a:r>
            <a:r>
              <a:rPr lang="en-US" dirty="0" smtClean="0">
                <a:solidFill>
                  <a:srgbClr val="FF0000"/>
                </a:solidFill>
              </a:rPr>
              <a:t> (1719 – 1772) </a:t>
            </a:r>
            <a:r>
              <a:rPr lang="en-US" dirty="0" smtClean="0"/>
              <a:t>to refer the subject matter as a whole.</a:t>
            </a:r>
          </a:p>
          <a:p>
            <a:pPr algn="just"/>
            <a:r>
              <a:rPr lang="en-US" dirty="0" err="1" smtClean="0">
                <a:solidFill>
                  <a:srgbClr val="002060"/>
                </a:solidFill>
              </a:rPr>
              <a:t>Achenwall</a:t>
            </a:r>
            <a:r>
              <a:rPr lang="en-US" dirty="0" smtClean="0">
                <a:solidFill>
                  <a:srgbClr val="002060"/>
                </a:solidFill>
              </a:rPr>
              <a:t> defined statistics as </a:t>
            </a:r>
            <a:r>
              <a:rPr lang="en-US" dirty="0" smtClean="0">
                <a:solidFill>
                  <a:srgbClr val="7030A0"/>
                </a:solidFill>
              </a:rPr>
              <a:t>“the political science of the several countries”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6637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algn="just"/>
            <a:r>
              <a:rPr lang="en-US" dirty="0" smtClean="0"/>
              <a:t>The word </a:t>
            </a:r>
            <a:r>
              <a:rPr lang="en-US" dirty="0" err="1" smtClean="0"/>
              <a:t>stastistics</a:t>
            </a:r>
            <a:r>
              <a:rPr lang="en-US" dirty="0" smtClean="0"/>
              <a:t>  appeared for the first time in the famous book, </a:t>
            </a:r>
            <a:r>
              <a:rPr lang="en-US" dirty="0" smtClean="0">
                <a:solidFill>
                  <a:srgbClr val="7030A0"/>
                </a:solidFill>
              </a:rPr>
              <a:t>Elements of Universal Erudition</a:t>
            </a:r>
            <a:r>
              <a:rPr lang="en-US" dirty="0" smtClean="0"/>
              <a:t> by </a:t>
            </a:r>
            <a:r>
              <a:rPr lang="en-US" dirty="0" err="1" smtClean="0"/>
              <a:t>Baran</a:t>
            </a:r>
            <a:r>
              <a:rPr lang="en-US" dirty="0" smtClean="0"/>
              <a:t> J. F. </a:t>
            </a:r>
            <a:r>
              <a:rPr lang="en-US" dirty="0" smtClean="0">
                <a:solidFill>
                  <a:srgbClr val="0070C0"/>
                </a:solidFill>
              </a:rPr>
              <a:t>Von </a:t>
            </a:r>
            <a:r>
              <a:rPr lang="en-US" dirty="0" err="1" smtClean="0">
                <a:solidFill>
                  <a:srgbClr val="0070C0"/>
                </a:solidFill>
              </a:rPr>
              <a:t>Bielfeld</a:t>
            </a:r>
            <a:r>
              <a:rPr lang="en-US" dirty="0" smtClean="0"/>
              <a:t> and translated by W. Hooper in 1770.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The science of statistics is said to have originated from two main sources:</a:t>
            </a:r>
          </a:p>
          <a:p>
            <a:pPr lvl="1" algn="just"/>
            <a:r>
              <a:rPr lang="en-US" dirty="0" smtClean="0">
                <a:latin typeface="Comic Sans MS" panose="030F0702030302020204" pitchFamily="66" charset="0"/>
              </a:rPr>
              <a:t>Government records</a:t>
            </a:r>
          </a:p>
          <a:p>
            <a:pPr lvl="1" algn="just"/>
            <a:r>
              <a:rPr lang="en-US" dirty="0" smtClean="0">
                <a:latin typeface="Comic Sans MS" panose="030F0702030302020204" pitchFamily="66" charset="0"/>
              </a:rPr>
              <a:t>Mathematics</a:t>
            </a:r>
          </a:p>
          <a:p>
            <a:pPr marL="0" indent="0" algn="just">
              <a:buNone/>
            </a:pPr>
            <a:r>
              <a:rPr lang="en-US" dirty="0" smtClean="0">
                <a:latin typeface="Comic Sans MS" panose="030F0702030302020204" pitchFamily="66" charset="0"/>
              </a:rPr>
              <a:t>(a)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Government Records</a:t>
            </a: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Since statistical data were collected for use in various purposes of the Govt., statistics was then described as 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‘the science of king’</a:t>
            </a:r>
            <a:r>
              <a:rPr lang="en-US" dirty="0" smtClean="0">
                <a:latin typeface="Comic Sans MS" panose="030F0702030302020204" pitchFamily="66" charset="0"/>
              </a:rPr>
              <a:t> or </a:t>
            </a:r>
            <a:r>
              <a:rPr lang="en-US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‘the science of Statecraft’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r>
              <a:rPr lang="en-US" dirty="0" smtClean="0">
                <a:latin typeface="Comic Sans MS" panose="030F0702030302020204" pitchFamily="66" charset="0"/>
              </a:rPr>
              <a:t>(b)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Mathematics</a:t>
            </a: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Statistics is said to be a </a:t>
            </a:r>
            <a:r>
              <a:rPr lang="en-US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branch of applied mathematics.</a:t>
            </a:r>
          </a:p>
          <a:p>
            <a:pPr algn="just"/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643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1058</Words>
  <Application>Microsoft Office PowerPoint</Application>
  <PresentationFormat>On-screen Show (4:3)</PresentationFormat>
  <Paragraphs>125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K.G.mandal</dc:creator>
  <cp:lastModifiedBy>K.G.mandal</cp:lastModifiedBy>
  <cp:revision>72</cp:revision>
  <dcterms:created xsi:type="dcterms:W3CDTF">2006-08-16T00:00:00Z</dcterms:created>
  <dcterms:modified xsi:type="dcterms:W3CDTF">2020-10-06T10:18:58Z</dcterms:modified>
</cp:coreProperties>
</file>