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99C3A-0A32-4E70-98D2-B53C51EDB2FD}" type="datetimeFigureOut">
              <a:rPr lang="en-IN" smtClean="0"/>
              <a:t>12-10-2020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713A3-F6E1-45EE-9A06-23FBB97380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94567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99C3A-0A32-4E70-98D2-B53C51EDB2FD}" type="datetimeFigureOut">
              <a:rPr lang="en-IN" smtClean="0"/>
              <a:t>12-10-2020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713A3-F6E1-45EE-9A06-23FBB97380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21577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99C3A-0A32-4E70-98D2-B53C51EDB2FD}" type="datetimeFigureOut">
              <a:rPr lang="en-IN" smtClean="0"/>
              <a:t>12-10-2020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713A3-F6E1-45EE-9A06-23FBB97380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09761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99C3A-0A32-4E70-98D2-B53C51EDB2FD}" type="datetimeFigureOut">
              <a:rPr lang="en-IN" smtClean="0"/>
              <a:t>12-10-2020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713A3-F6E1-45EE-9A06-23FBB97380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27199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99C3A-0A32-4E70-98D2-B53C51EDB2FD}" type="datetimeFigureOut">
              <a:rPr lang="en-IN" smtClean="0"/>
              <a:t>12-10-2020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713A3-F6E1-45EE-9A06-23FBB97380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938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99C3A-0A32-4E70-98D2-B53C51EDB2FD}" type="datetimeFigureOut">
              <a:rPr lang="en-IN" smtClean="0"/>
              <a:t>12-10-2020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713A3-F6E1-45EE-9A06-23FBB97380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56707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99C3A-0A32-4E70-98D2-B53C51EDB2FD}" type="datetimeFigureOut">
              <a:rPr lang="en-IN" smtClean="0"/>
              <a:t>12-10-2020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713A3-F6E1-45EE-9A06-23FBB97380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62405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99C3A-0A32-4E70-98D2-B53C51EDB2FD}" type="datetimeFigureOut">
              <a:rPr lang="en-IN" smtClean="0"/>
              <a:t>12-10-2020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713A3-F6E1-45EE-9A06-23FBB97380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30389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99C3A-0A32-4E70-98D2-B53C51EDB2FD}" type="datetimeFigureOut">
              <a:rPr lang="en-IN" smtClean="0"/>
              <a:t>12-10-2020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713A3-F6E1-45EE-9A06-23FBB97380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04313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99C3A-0A32-4E70-98D2-B53C51EDB2FD}" type="datetimeFigureOut">
              <a:rPr lang="en-IN" smtClean="0"/>
              <a:t>12-10-2020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713A3-F6E1-45EE-9A06-23FBB97380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41023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99C3A-0A32-4E70-98D2-B53C51EDB2FD}" type="datetimeFigureOut">
              <a:rPr lang="en-IN" smtClean="0"/>
              <a:t>12-10-2020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713A3-F6E1-45EE-9A06-23FBB97380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42145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0000">
              <a:schemeClr val="accent1">
                <a:lumMod val="5000"/>
                <a:lumOff val="95000"/>
              </a:schemeClr>
            </a:gs>
            <a:gs pos="96000">
              <a:schemeClr val="accent1">
                <a:lumMod val="45000"/>
                <a:lumOff val="55000"/>
              </a:schemeClr>
            </a:gs>
            <a:gs pos="0">
              <a:schemeClr val="accent6">
                <a:lumMod val="20000"/>
                <a:lumOff val="80000"/>
              </a:schemeClr>
            </a:gs>
            <a:gs pos="100000">
              <a:schemeClr val="accent4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E99C3A-0A32-4E70-98D2-B53C51EDB2FD}" type="datetimeFigureOut">
              <a:rPr lang="en-IN" smtClean="0"/>
              <a:t>12-10-2020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5713A3-F6E1-45EE-9A06-23FBB97380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2176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3426" y="1846365"/>
            <a:ext cx="6082748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Clr>
                <a:srgbClr val="FFC000"/>
              </a:buClr>
              <a:buFont typeface="Wingdings" panose="05000000000000000000" pitchFamily="2" charset="2"/>
              <a:buChar char="v"/>
            </a:pP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Radial paralysis</a:t>
            </a:r>
          </a:p>
          <a:p>
            <a:pPr marL="342900" indent="-342900">
              <a:spcAft>
                <a:spcPts val="1200"/>
              </a:spcAft>
              <a:buClr>
                <a:srgbClr val="FFC000"/>
              </a:buClr>
              <a:buFont typeface="Wingdings" panose="05000000000000000000" pitchFamily="2" charset="2"/>
              <a:buChar char="v"/>
            </a:pP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Bicipital 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bursitis(intertubercular 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bursitis)</a:t>
            </a:r>
          </a:p>
          <a:p>
            <a:pPr marL="342900" indent="-342900">
              <a:spcAft>
                <a:spcPts val="1200"/>
              </a:spcAft>
              <a:buClr>
                <a:srgbClr val="FFC000"/>
              </a:buClr>
              <a:buFont typeface="Wingdings" panose="05000000000000000000" pitchFamily="2" charset="2"/>
              <a:buChar char="v"/>
            </a:pP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Capped 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elbow(Shoe boil/olecranon 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bursitis)</a:t>
            </a:r>
          </a:p>
          <a:p>
            <a:pPr marL="342900" indent="-342900">
              <a:spcAft>
                <a:spcPts val="1200"/>
              </a:spcAft>
              <a:buClr>
                <a:srgbClr val="FFC000"/>
              </a:buClr>
              <a:buFont typeface="Wingdings" panose="05000000000000000000" pitchFamily="2" charset="2"/>
              <a:buChar char="v"/>
            </a:pP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Capped 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elbow(Shoe boil/olecranon 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bursitis)</a:t>
            </a:r>
          </a:p>
          <a:p>
            <a:pPr marL="342900" indent="-342900">
              <a:spcAft>
                <a:spcPts val="1200"/>
              </a:spcAft>
              <a:buClr>
                <a:srgbClr val="FFC000"/>
              </a:buClr>
              <a:buFont typeface="Wingdings" panose="05000000000000000000" pitchFamily="2" charset="2"/>
              <a:buChar char="v"/>
            </a:pPr>
            <a:r>
              <a:rPr lang="en-US" sz="2400" dirty="0" err="1" smtClean="0">
                <a:solidFill>
                  <a:schemeClr val="accent3">
                    <a:lumMod val="50000"/>
                  </a:schemeClr>
                </a:solidFill>
              </a:rPr>
              <a:t>Omarthritis</a:t>
            </a:r>
            <a:endParaRPr lang="en-US" sz="24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342900" indent="-342900">
              <a:spcAft>
                <a:spcPts val="1200"/>
              </a:spcAft>
              <a:buClr>
                <a:srgbClr val="FFC000"/>
              </a:buClr>
              <a:buFont typeface="Wingdings" panose="05000000000000000000" pitchFamily="2" charset="2"/>
              <a:buChar char="v"/>
            </a:pP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Splints</a:t>
            </a:r>
          </a:p>
          <a:p>
            <a:pPr marL="342900" indent="-342900">
              <a:spcAft>
                <a:spcPts val="1200"/>
              </a:spcAft>
              <a:buClr>
                <a:srgbClr val="FFC000"/>
              </a:buClr>
              <a:buFont typeface="Wingdings" panose="05000000000000000000" pitchFamily="2" charset="2"/>
              <a:buChar char="v"/>
            </a:pP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Shore 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shin</a:t>
            </a:r>
            <a:endParaRPr lang="en-IN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61453" y="487017"/>
            <a:ext cx="31705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Lecture 3</a:t>
            </a:r>
            <a:endParaRPr lang="en-US" sz="4800" dirty="0" smtClean="0"/>
          </a:p>
        </p:txBody>
      </p:sp>
    </p:spTree>
    <p:extLst>
      <p:ext uri="{BB962C8B-B14F-4D97-AF65-F5344CB8AC3E}">
        <p14:creationId xmlns:p14="http://schemas.microsoft.com/office/powerpoint/2010/main" val="33627869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5105" y="304801"/>
            <a:ext cx="4061791" cy="692727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+mn-lt"/>
              </a:rPr>
              <a:t>Symptoms of splints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22243" y="1364974"/>
            <a:ext cx="6579704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70C0"/>
                </a:solidFill>
              </a:rPr>
              <a:t>Imperfect </a:t>
            </a:r>
            <a:r>
              <a:rPr lang="en-US" dirty="0">
                <a:solidFill>
                  <a:srgbClr val="0070C0"/>
                </a:solidFill>
              </a:rPr>
              <a:t>flexion of the </a:t>
            </a:r>
            <a:r>
              <a:rPr lang="en-US" dirty="0" smtClean="0">
                <a:solidFill>
                  <a:srgbClr val="0070C0"/>
                </a:solidFill>
              </a:rPr>
              <a:t>knee</a:t>
            </a:r>
            <a:endParaRPr lang="en-US" dirty="0">
              <a:solidFill>
                <a:srgbClr val="0070C0"/>
              </a:solidFill>
            </a:endParaRP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70C0"/>
                </a:solidFill>
              </a:rPr>
              <a:t>Marked </a:t>
            </a:r>
            <a:r>
              <a:rPr lang="en-US" dirty="0">
                <a:solidFill>
                  <a:srgbClr val="0070C0"/>
                </a:solidFill>
              </a:rPr>
              <a:t>lameness while trotting and on hard ground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70C0"/>
                </a:solidFill>
              </a:rPr>
              <a:t>Lameness </a:t>
            </a:r>
            <a:r>
              <a:rPr lang="en-US" dirty="0">
                <a:solidFill>
                  <a:srgbClr val="0070C0"/>
                </a:solidFill>
              </a:rPr>
              <a:t>exaggerated while going downhill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70C0"/>
                </a:solidFill>
              </a:rPr>
              <a:t>Slight </a:t>
            </a:r>
            <a:r>
              <a:rPr lang="en-US" dirty="0">
                <a:solidFill>
                  <a:srgbClr val="0070C0"/>
                </a:solidFill>
              </a:rPr>
              <a:t>abduction of limb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70C0"/>
                </a:solidFill>
              </a:rPr>
              <a:t>Lameness </a:t>
            </a:r>
            <a:r>
              <a:rPr lang="en-US" dirty="0">
                <a:solidFill>
                  <a:srgbClr val="0070C0"/>
                </a:solidFill>
              </a:rPr>
              <a:t>not improving with exercise and the gait may be pottery</a:t>
            </a:r>
          </a:p>
          <a:p>
            <a:pPr>
              <a:spcAft>
                <a:spcPts val="1200"/>
              </a:spcAft>
            </a:pPr>
            <a:r>
              <a:rPr lang="en-US" b="1" dirty="0">
                <a:solidFill>
                  <a:srgbClr val="CC0099"/>
                </a:solidFill>
              </a:rPr>
              <a:t>Treatment: </a:t>
            </a:r>
            <a:r>
              <a:rPr lang="en-US" dirty="0">
                <a:solidFill>
                  <a:srgbClr val="0070C0"/>
                </a:solidFill>
              </a:rPr>
              <a:t>acute case-</a:t>
            </a:r>
            <a:r>
              <a:rPr lang="en-US" dirty="0" err="1">
                <a:solidFill>
                  <a:srgbClr val="0070C0"/>
                </a:solidFill>
              </a:rPr>
              <a:t>periosteotomy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advised</a:t>
            </a:r>
            <a:endParaRPr lang="en-US" dirty="0">
              <a:solidFill>
                <a:srgbClr val="0070C0"/>
              </a:solidFill>
            </a:endParaRPr>
          </a:p>
          <a:p>
            <a:r>
              <a:rPr lang="en-US" b="1" dirty="0">
                <a:solidFill>
                  <a:srgbClr val="0070C0"/>
                </a:solidFill>
              </a:rPr>
              <a:t>               </a:t>
            </a:r>
            <a:r>
              <a:rPr lang="en-US" dirty="0">
                <a:solidFill>
                  <a:srgbClr val="0070C0"/>
                </a:solidFill>
              </a:rPr>
              <a:t> median and </a:t>
            </a:r>
            <a:r>
              <a:rPr lang="en-US" dirty="0" err="1">
                <a:solidFill>
                  <a:srgbClr val="0070C0"/>
                </a:solidFill>
              </a:rPr>
              <a:t>ulnar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neurectomy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5122" name="Picture 2" descr="Splints Happen - Expert advice on horse care and horse rid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1954" y="1105989"/>
            <a:ext cx="3683726" cy="4528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273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3752" y="381000"/>
            <a:ext cx="4164496" cy="60960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+mn-lt"/>
              </a:rPr>
              <a:t>Sore shin (Buck-shin)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2048" y="1633331"/>
            <a:ext cx="7696200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dirty="0" err="1">
                <a:solidFill>
                  <a:srgbClr val="00B050"/>
                </a:solidFill>
              </a:rPr>
              <a:t>Osteoperiosteitis</a:t>
            </a:r>
            <a:r>
              <a:rPr lang="en-US" dirty="0">
                <a:solidFill>
                  <a:srgbClr val="00B050"/>
                </a:solidFill>
              </a:rPr>
              <a:t> of the ant. Aspect of large metacarpal or metatarsal bones (young horses below three </a:t>
            </a:r>
            <a:r>
              <a:rPr lang="en-US" dirty="0" err="1">
                <a:solidFill>
                  <a:srgbClr val="00B050"/>
                </a:solidFill>
              </a:rPr>
              <a:t>yrs</a:t>
            </a:r>
            <a:r>
              <a:rPr lang="en-US" dirty="0" smtClean="0">
                <a:solidFill>
                  <a:srgbClr val="00B050"/>
                </a:solidFill>
              </a:rPr>
              <a:t>)</a:t>
            </a:r>
            <a:endParaRPr lang="en-US" dirty="0">
              <a:solidFill>
                <a:srgbClr val="00B050"/>
              </a:solidFill>
            </a:endParaRPr>
          </a:p>
          <a:p>
            <a:pPr>
              <a:spcAft>
                <a:spcPts val="1200"/>
              </a:spcAft>
            </a:pPr>
            <a:r>
              <a:rPr lang="en-US" b="1" dirty="0">
                <a:solidFill>
                  <a:srgbClr val="CC0099"/>
                </a:solidFill>
              </a:rPr>
              <a:t>Etiology: </a:t>
            </a:r>
            <a:r>
              <a:rPr lang="en-US" dirty="0">
                <a:solidFill>
                  <a:srgbClr val="0070C0"/>
                </a:solidFill>
              </a:rPr>
              <a:t>trauma. </a:t>
            </a:r>
            <a:r>
              <a:rPr lang="en-US" dirty="0" smtClean="0">
                <a:solidFill>
                  <a:srgbClr val="0070C0"/>
                </a:solidFill>
              </a:rPr>
              <a:t>Concussion</a:t>
            </a:r>
            <a:endParaRPr lang="en-US" dirty="0">
              <a:solidFill>
                <a:srgbClr val="0070C0"/>
              </a:solidFill>
            </a:endParaRPr>
          </a:p>
          <a:p>
            <a:pPr>
              <a:spcAft>
                <a:spcPts val="1200"/>
              </a:spcAft>
            </a:pPr>
            <a:r>
              <a:rPr lang="en-US" b="1" dirty="0">
                <a:solidFill>
                  <a:srgbClr val="CC0099"/>
                </a:solidFill>
              </a:rPr>
              <a:t>Symptoms: </a:t>
            </a:r>
            <a:r>
              <a:rPr lang="en-US" dirty="0">
                <a:solidFill>
                  <a:srgbClr val="0070C0"/>
                </a:solidFill>
              </a:rPr>
              <a:t>painful swelling, collection of exudates and mineralization of exudates causes exostosis (no lameness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  <a:endParaRPr lang="en-US" dirty="0">
              <a:solidFill>
                <a:srgbClr val="0070C0"/>
              </a:solidFill>
            </a:endParaRPr>
          </a:p>
          <a:p>
            <a:pPr>
              <a:spcAft>
                <a:spcPts val="1200"/>
              </a:spcAft>
            </a:pPr>
            <a:r>
              <a:rPr lang="en-US" b="1" dirty="0">
                <a:solidFill>
                  <a:srgbClr val="CC0099"/>
                </a:solidFill>
              </a:rPr>
              <a:t>Treatment: </a:t>
            </a:r>
            <a:r>
              <a:rPr lang="en-US" dirty="0">
                <a:solidFill>
                  <a:srgbClr val="0070C0"/>
                </a:solidFill>
              </a:rPr>
              <a:t>rest cold treatment, </a:t>
            </a:r>
            <a:r>
              <a:rPr lang="en-US" dirty="0" err="1" smtClean="0">
                <a:solidFill>
                  <a:srgbClr val="0070C0"/>
                </a:solidFill>
              </a:rPr>
              <a:t>periosteotomy</a:t>
            </a:r>
            <a:endParaRPr lang="en-US" dirty="0">
              <a:solidFill>
                <a:srgbClr val="0070C0"/>
              </a:solidFill>
            </a:endParaRPr>
          </a:p>
          <a:p>
            <a:pPr>
              <a:spcAft>
                <a:spcPts val="1200"/>
              </a:spcAft>
            </a:pPr>
            <a:r>
              <a:rPr lang="en-US" b="1" dirty="0" err="1">
                <a:solidFill>
                  <a:srgbClr val="CC0099"/>
                </a:solidFill>
              </a:rPr>
              <a:t>Sesamoiditis</a:t>
            </a:r>
            <a:r>
              <a:rPr lang="en-US" b="1" dirty="0"/>
              <a:t>: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inflammation of proximal sesamoids(fore limb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  <a:endParaRPr lang="en-US" dirty="0">
              <a:solidFill>
                <a:srgbClr val="0070C0"/>
              </a:solidFill>
            </a:endParaRPr>
          </a:p>
          <a:p>
            <a:pPr>
              <a:spcAft>
                <a:spcPts val="1200"/>
              </a:spcAft>
            </a:pPr>
            <a:r>
              <a:rPr lang="en-US" b="1" dirty="0">
                <a:solidFill>
                  <a:srgbClr val="CC0099"/>
                </a:solidFill>
              </a:rPr>
              <a:t>Symptoms: </a:t>
            </a:r>
            <a:r>
              <a:rPr lang="en-US" dirty="0">
                <a:solidFill>
                  <a:srgbClr val="0070C0"/>
                </a:solidFill>
              </a:rPr>
              <a:t>swelling and lameness, </a:t>
            </a:r>
            <a:r>
              <a:rPr lang="en-US" dirty="0" err="1">
                <a:solidFill>
                  <a:srgbClr val="0070C0"/>
                </a:solidFill>
              </a:rPr>
              <a:t>exostosis</a:t>
            </a:r>
            <a:r>
              <a:rPr lang="en-US" dirty="0">
                <a:solidFill>
                  <a:srgbClr val="0070C0"/>
                </a:solidFill>
              </a:rPr>
              <a:t> on inner aspects of </a:t>
            </a:r>
            <a:r>
              <a:rPr lang="en-US" dirty="0" err="1">
                <a:solidFill>
                  <a:srgbClr val="0070C0"/>
                </a:solidFill>
              </a:rPr>
              <a:t>sesamoids</a:t>
            </a:r>
            <a:r>
              <a:rPr lang="en-US" dirty="0">
                <a:solidFill>
                  <a:srgbClr val="0070C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40300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6557" y="457200"/>
            <a:ext cx="2358887" cy="76200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+mn-lt"/>
              </a:rPr>
              <a:t>Wind puffs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53279" y="1716158"/>
            <a:ext cx="754380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b="1" i="1" dirty="0">
                <a:solidFill>
                  <a:srgbClr val="00B050"/>
                </a:solidFill>
              </a:rPr>
              <a:t>Distension of great </a:t>
            </a:r>
            <a:r>
              <a:rPr lang="en-US" b="1" i="1" dirty="0" err="1">
                <a:solidFill>
                  <a:srgbClr val="00B050"/>
                </a:solidFill>
              </a:rPr>
              <a:t>sesamoidean</a:t>
            </a:r>
            <a:r>
              <a:rPr lang="en-US" b="1" i="1" dirty="0">
                <a:solidFill>
                  <a:srgbClr val="00B050"/>
                </a:solidFill>
              </a:rPr>
              <a:t> </a:t>
            </a:r>
            <a:r>
              <a:rPr lang="en-US" b="1" i="1" dirty="0" smtClean="0">
                <a:solidFill>
                  <a:srgbClr val="00B050"/>
                </a:solidFill>
              </a:rPr>
              <a:t>sheath</a:t>
            </a:r>
            <a:endParaRPr lang="en-US" b="1" dirty="0">
              <a:solidFill>
                <a:srgbClr val="00B050"/>
              </a:solidFill>
            </a:endParaRPr>
          </a:p>
          <a:p>
            <a:pPr>
              <a:spcAft>
                <a:spcPts val="1200"/>
              </a:spcAft>
            </a:pPr>
            <a:r>
              <a:rPr lang="en-US" dirty="0">
                <a:solidFill>
                  <a:srgbClr val="FFC000"/>
                </a:solidFill>
              </a:rPr>
              <a:t>Often associated with straight fetlocks and young horses under heavy training may </a:t>
            </a:r>
            <a:r>
              <a:rPr lang="en-US" dirty="0" smtClean="0">
                <a:solidFill>
                  <a:srgbClr val="FFC000"/>
                </a:solidFill>
              </a:rPr>
              <a:t>develop</a:t>
            </a:r>
            <a:endParaRPr lang="en-US" dirty="0">
              <a:solidFill>
                <a:srgbClr val="FFC000"/>
              </a:solidFill>
            </a:endParaRPr>
          </a:p>
          <a:p>
            <a:pPr>
              <a:spcAft>
                <a:spcPts val="1200"/>
              </a:spcAft>
            </a:pPr>
            <a:r>
              <a:rPr lang="en-US" dirty="0" err="1">
                <a:solidFill>
                  <a:srgbClr val="0070C0"/>
                </a:solidFill>
              </a:rPr>
              <a:t>Articular</a:t>
            </a:r>
            <a:r>
              <a:rPr lang="en-US" dirty="0">
                <a:solidFill>
                  <a:srgbClr val="0070C0"/>
                </a:solidFill>
              </a:rPr>
              <a:t> wind galls manifest as distension of the </a:t>
            </a:r>
            <a:r>
              <a:rPr lang="en-US" dirty="0" err="1">
                <a:solidFill>
                  <a:srgbClr val="0070C0"/>
                </a:solidFill>
              </a:rPr>
              <a:t>metacarpophalangeal</a:t>
            </a:r>
            <a:r>
              <a:rPr lang="en-US" dirty="0">
                <a:solidFill>
                  <a:srgbClr val="0070C0"/>
                </a:solidFill>
              </a:rPr>
              <a:t> or </a:t>
            </a:r>
            <a:r>
              <a:rPr lang="en-US" dirty="0" err="1">
                <a:solidFill>
                  <a:srgbClr val="0070C0"/>
                </a:solidFill>
              </a:rPr>
              <a:t>metatarsophalangeal</a:t>
            </a:r>
            <a:r>
              <a:rPr lang="en-US" dirty="0">
                <a:solidFill>
                  <a:srgbClr val="0070C0"/>
                </a:solidFill>
              </a:rPr>
              <a:t> joint.</a:t>
            </a:r>
          </a:p>
          <a:p>
            <a:pPr>
              <a:spcAft>
                <a:spcPts val="1200"/>
              </a:spcAft>
            </a:pPr>
            <a:r>
              <a:rPr lang="en-US" b="1" dirty="0">
                <a:solidFill>
                  <a:srgbClr val="CC0099"/>
                </a:solidFill>
              </a:rPr>
              <a:t>Symptoms: </a:t>
            </a:r>
            <a:r>
              <a:rPr lang="en-US" dirty="0">
                <a:solidFill>
                  <a:srgbClr val="0070C0"/>
                </a:solidFill>
              </a:rPr>
              <a:t>no lameness, heat or pain should be present, swelling in long standing cases (may hardens as a result of fibrosis)</a:t>
            </a:r>
          </a:p>
          <a:p>
            <a:pPr>
              <a:spcAft>
                <a:spcPts val="1200"/>
              </a:spcAft>
            </a:pPr>
            <a:r>
              <a:rPr lang="en-US" b="1" dirty="0">
                <a:solidFill>
                  <a:srgbClr val="CC0099"/>
                </a:solidFill>
              </a:rPr>
              <a:t>Treatment: </a:t>
            </a:r>
            <a:r>
              <a:rPr lang="en-US" dirty="0">
                <a:solidFill>
                  <a:srgbClr val="0070C0"/>
                </a:solidFill>
              </a:rPr>
              <a:t>use of pressure wraps and use of osmotic agents</a:t>
            </a:r>
            <a:endParaRPr lang="en-US" b="1" dirty="0">
              <a:solidFill>
                <a:srgbClr val="0070C0"/>
              </a:solidFill>
            </a:endParaRPr>
          </a:p>
          <a:p>
            <a:r>
              <a:rPr lang="en-US" dirty="0"/>
              <a:t>                               </a:t>
            </a:r>
          </a:p>
        </p:txBody>
      </p:sp>
      <p:pic>
        <p:nvPicPr>
          <p:cNvPr id="6146" name="Picture 2" descr="Windpuffs in Horses: Should You Be Concerned? - Barrel Horse New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726" y="2168434"/>
            <a:ext cx="3152503" cy="3460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832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02" y="427444"/>
            <a:ext cx="8183880" cy="563156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+mn-lt"/>
              </a:rPr>
              <a:t>Tendinitis (fast working animals)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74643" y="1295400"/>
            <a:ext cx="1040627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b="1" dirty="0" smtClean="0">
                <a:solidFill>
                  <a:srgbClr val="00B050"/>
                </a:solidFill>
              </a:rPr>
              <a:t>Sprain </a:t>
            </a:r>
            <a:r>
              <a:rPr lang="en-US" b="1" dirty="0">
                <a:solidFill>
                  <a:srgbClr val="00B050"/>
                </a:solidFill>
              </a:rPr>
              <a:t>of flexor tendons (sprained tendon </a:t>
            </a:r>
            <a:r>
              <a:rPr lang="en-US" b="1" i="1" dirty="0" err="1">
                <a:solidFill>
                  <a:srgbClr val="00B050"/>
                </a:solidFill>
              </a:rPr>
              <a:t>i.e</a:t>
            </a:r>
            <a:r>
              <a:rPr lang="en-US" b="1" i="1" dirty="0">
                <a:solidFill>
                  <a:srgbClr val="00B050"/>
                </a:solidFill>
              </a:rPr>
              <a:t> sprain of superficial  or deep flexor tendons their check ligaments or suspensory ligament</a:t>
            </a:r>
            <a:r>
              <a:rPr lang="en-US" b="1" dirty="0" smtClean="0">
                <a:solidFill>
                  <a:srgbClr val="00B050"/>
                </a:solidFill>
              </a:rPr>
              <a:t>)</a:t>
            </a:r>
            <a:endParaRPr lang="en-US" dirty="0"/>
          </a:p>
          <a:p>
            <a:r>
              <a:rPr lang="en-US" b="1" dirty="0">
                <a:solidFill>
                  <a:srgbClr val="CC0099"/>
                </a:solidFill>
              </a:rPr>
              <a:t>Site of sprain:</a:t>
            </a:r>
            <a:r>
              <a:rPr lang="en-US" dirty="0">
                <a:solidFill>
                  <a:srgbClr val="CC0099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upper or middle portion of the metacarpal region (superficial flexor tendon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5261113" y="2522840"/>
            <a:ext cx="173182" cy="561109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 flipH="1">
            <a:off x="874643" y="3083949"/>
            <a:ext cx="88627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Characteristic swelling of posterior aspect of the metacarpal or metatarsal region due to tendinitis and </a:t>
            </a:r>
            <a:r>
              <a:rPr lang="en-US" dirty="0" err="1">
                <a:solidFill>
                  <a:srgbClr val="FFC000"/>
                </a:solidFill>
              </a:rPr>
              <a:t>peritendinitis</a:t>
            </a:r>
            <a:r>
              <a:rPr lang="en-US" dirty="0">
                <a:solidFill>
                  <a:srgbClr val="FFC000"/>
                </a:solidFill>
              </a:rPr>
              <a:t> (bowed tendon)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966233" y="4580110"/>
            <a:ext cx="62595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7030A0"/>
                </a:solidFill>
              </a:rPr>
              <a:t>-Middle portion of metacarpal region or posterior aspect of pastern region  (deep </a:t>
            </a:r>
            <a:r>
              <a:rPr lang="en-US" sz="1200" dirty="0" err="1">
                <a:solidFill>
                  <a:srgbClr val="7030A0"/>
                </a:solidFill>
              </a:rPr>
              <a:t>flexoor</a:t>
            </a:r>
            <a:r>
              <a:rPr lang="en-US" sz="1200" dirty="0">
                <a:solidFill>
                  <a:srgbClr val="7030A0"/>
                </a:solidFill>
              </a:rPr>
              <a:t> tendon)</a:t>
            </a:r>
          </a:p>
        </p:txBody>
      </p:sp>
    </p:spTree>
    <p:extLst>
      <p:ext uri="{BB962C8B-B14F-4D97-AF65-F5344CB8AC3E}">
        <p14:creationId xmlns:p14="http://schemas.microsoft.com/office/powerpoint/2010/main" val="91584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7701" y="390440"/>
            <a:ext cx="4136599" cy="523960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+mn-lt"/>
              </a:rPr>
              <a:t>Etiology of tendinitis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61905" y="1264385"/>
            <a:ext cx="633159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b="1" dirty="0">
                <a:solidFill>
                  <a:srgbClr val="00B050"/>
                </a:solidFill>
              </a:rPr>
              <a:t>Defective conformation, fast work, slippery ground, muscular </a:t>
            </a:r>
            <a:r>
              <a:rPr lang="en-US" b="1" dirty="0" smtClean="0">
                <a:solidFill>
                  <a:srgbClr val="00B050"/>
                </a:solidFill>
              </a:rPr>
              <a:t>fatigue</a:t>
            </a:r>
            <a:endParaRPr lang="en-US" dirty="0">
              <a:solidFill>
                <a:srgbClr val="00B050"/>
              </a:solidFill>
            </a:endParaRPr>
          </a:p>
          <a:p>
            <a:pPr>
              <a:spcAft>
                <a:spcPts val="1200"/>
              </a:spcAft>
            </a:pPr>
            <a:r>
              <a:rPr lang="en-US" b="1" dirty="0">
                <a:solidFill>
                  <a:srgbClr val="CC0099"/>
                </a:solidFill>
              </a:rPr>
              <a:t>Symptoms:</a:t>
            </a:r>
            <a:r>
              <a:rPr lang="en-US" dirty="0">
                <a:solidFill>
                  <a:srgbClr val="CC0099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pain, swelling lameness. At rest the limb is kept with fetlock a</a:t>
            </a:r>
            <a:r>
              <a:rPr lang="en-US" dirty="0" smtClean="0">
                <a:solidFill>
                  <a:srgbClr val="0070C0"/>
                </a:solidFill>
              </a:rPr>
              <a:t>nd </a:t>
            </a:r>
            <a:r>
              <a:rPr lang="en-US" dirty="0">
                <a:solidFill>
                  <a:srgbClr val="0070C0"/>
                </a:solidFill>
              </a:rPr>
              <a:t>phalangeal joint slightly flexed (to relax the tendon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  <a:endParaRPr lang="en-US" b="1" dirty="0">
              <a:solidFill>
                <a:srgbClr val="0070C0"/>
              </a:solidFill>
            </a:endParaRPr>
          </a:p>
          <a:p>
            <a:pPr>
              <a:spcAft>
                <a:spcPts val="1200"/>
              </a:spcAft>
            </a:pPr>
            <a:r>
              <a:rPr lang="en-US" b="1" dirty="0">
                <a:solidFill>
                  <a:srgbClr val="CC0099"/>
                </a:solidFill>
              </a:rPr>
              <a:t>Treatment:</a:t>
            </a:r>
            <a:r>
              <a:rPr lang="en-US" dirty="0">
                <a:solidFill>
                  <a:srgbClr val="CC0099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corrective shoeing, acute and chronic cases (as usual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1905" y="3214808"/>
            <a:ext cx="6179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Through </a:t>
            </a:r>
            <a:r>
              <a:rPr lang="en-US" b="1" dirty="0">
                <a:solidFill>
                  <a:srgbClr val="FF0000"/>
                </a:solidFill>
              </a:rPr>
              <a:t>pin:</a:t>
            </a:r>
            <a:r>
              <a:rPr lang="en-US" b="1" dirty="0"/>
              <a:t> </a:t>
            </a:r>
            <a:r>
              <a:rPr lang="en-US" dirty="0">
                <a:solidFill>
                  <a:srgbClr val="FFC000"/>
                </a:solidFill>
              </a:rPr>
              <a:t>distension of tarsal sheath due to chronic synovitis</a:t>
            </a:r>
            <a:endParaRPr lang="en-US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605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479978" y="2388434"/>
            <a:ext cx="393846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solidFill>
                  <a:srgbClr val="FF0000"/>
                </a:solidFill>
              </a:rPr>
              <a:t>Thank you</a:t>
            </a:r>
            <a:endParaRPr lang="en-IN" sz="6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4059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8289" y="380999"/>
            <a:ext cx="3515422" cy="791817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+mn-lt"/>
              </a:rPr>
              <a:t>Radial paralysis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52238" y="1411167"/>
            <a:ext cx="4909457" cy="4385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b="1" dirty="0">
                <a:solidFill>
                  <a:srgbClr val="CC0099"/>
                </a:solidFill>
              </a:rPr>
              <a:t>Etiology: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compression of the nerve while casting on hard ground, overstretching of the nerve, fracture of the ribs</a:t>
            </a:r>
            <a:r>
              <a:rPr lang="en-US" dirty="0" smtClean="0">
                <a:solidFill>
                  <a:srgbClr val="0070C0"/>
                </a:solidFill>
              </a:rPr>
              <a:t>.</a:t>
            </a:r>
            <a:endParaRPr lang="en-US" dirty="0">
              <a:solidFill>
                <a:srgbClr val="0070C0"/>
              </a:solidFill>
            </a:endParaRPr>
          </a:p>
          <a:p>
            <a:pPr>
              <a:spcAft>
                <a:spcPts val="1800"/>
              </a:spcAft>
            </a:pPr>
            <a:r>
              <a:rPr lang="en-US" b="1" dirty="0">
                <a:solidFill>
                  <a:srgbClr val="CC0099"/>
                </a:solidFill>
              </a:rPr>
              <a:t>Symptoms</a:t>
            </a:r>
            <a:r>
              <a:rPr lang="en-US" dirty="0">
                <a:solidFill>
                  <a:srgbClr val="CC0099"/>
                </a:solidFill>
              </a:rPr>
              <a:t>: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complete paralysis below elbow are in flexed state(dropped elbow), limb longer and toe rest on ground, toe is dragged.</a:t>
            </a:r>
          </a:p>
          <a:p>
            <a:pPr>
              <a:spcAft>
                <a:spcPts val="1800"/>
              </a:spcAft>
            </a:pPr>
            <a:r>
              <a:rPr lang="en-US" b="1" dirty="0">
                <a:solidFill>
                  <a:srgbClr val="CC0099"/>
                </a:solidFill>
              </a:rPr>
              <a:t>Extensor of digits</a:t>
            </a:r>
            <a:r>
              <a:rPr lang="en-US" dirty="0">
                <a:solidFill>
                  <a:srgbClr val="CC0099"/>
                </a:solidFill>
              </a:rPr>
              <a:t>: </a:t>
            </a:r>
            <a:r>
              <a:rPr lang="en-US" dirty="0">
                <a:solidFill>
                  <a:srgbClr val="0070C0"/>
                </a:solidFill>
              </a:rPr>
              <a:t>use the limb normally on level ground but on uneven ground it stumbles and foot </a:t>
            </a:r>
            <a:r>
              <a:rPr lang="en-US" dirty="0" smtClean="0">
                <a:solidFill>
                  <a:srgbClr val="0070C0"/>
                </a:solidFill>
              </a:rPr>
              <a:t>is </a:t>
            </a:r>
            <a:r>
              <a:rPr lang="en-US" dirty="0">
                <a:solidFill>
                  <a:srgbClr val="0070C0"/>
                </a:solidFill>
              </a:rPr>
              <a:t>dragged on uneven ground.</a:t>
            </a:r>
          </a:p>
          <a:p>
            <a:pPr>
              <a:spcAft>
                <a:spcPts val="1800"/>
              </a:spcAft>
            </a:pPr>
            <a:r>
              <a:rPr lang="en-US" b="1" dirty="0">
                <a:solidFill>
                  <a:srgbClr val="CC0099"/>
                </a:solidFill>
              </a:rPr>
              <a:t>Triceps muscles: </a:t>
            </a:r>
            <a:r>
              <a:rPr lang="en-US" dirty="0">
                <a:solidFill>
                  <a:srgbClr val="0070C0"/>
                </a:solidFill>
              </a:rPr>
              <a:t>inability to bear weight on the limb(not able to extend the limb), knee is </a:t>
            </a:r>
            <a:r>
              <a:rPr lang="en-US" dirty="0" err="1">
                <a:solidFill>
                  <a:srgbClr val="0070C0"/>
                </a:solidFill>
              </a:rPr>
              <a:t>semiflexed</a:t>
            </a:r>
            <a:r>
              <a:rPr lang="en-US" dirty="0">
                <a:solidFill>
                  <a:srgbClr val="0070C0"/>
                </a:solidFill>
              </a:rPr>
              <a:t> but planter surface of foot touches the ground almost normally.</a:t>
            </a:r>
          </a:p>
        </p:txBody>
      </p:sp>
      <p:pic>
        <p:nvPicPr>
          <p:cNvPr id="1026" name="Picture 2" descr="PDF) FULL LENGTH ARTICLE OPEN ACCESS Physiotherapeutic Treatment Of Radial  Nerve Paralysis By Infrared Radiation In A Stall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0844" y="1725249"/>
            <a:ext cx="3048000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6251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8343" y="437322"/>
            <a:ext cx="7895314" cy="60960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+mn-lt"/>
              </a:rPr>
              <a:t>Bicipital bursitis(intertubercular bursitis)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36104" y="1305338"/>
            <a:ext cx="5565913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Is a tendon sheath surrounds the tendon of biceps </a:t>
            </a:r>
            <a:r>
              <a:rPr lang="en-US" dirty="0" err="1">
                <a:solidFill>
                  <a:srgbClr val="0070C0"/>
                </a:solidFill>
              </a:rPr>
              <a:t>brachii</a:t>
            </a:r>
            <a:r>
              <a:rPr lang="en-US" dirty="0">
                <a:solidFill>
                  <a:srgbClr val="0070C0"/>
                </a:solidFill>
              </a:rPr>
              <a:t> in the region of inter-tubercular groove</a:t>
            </a:r>
          </a:p>
          <a:p>
            <a:pPr>
              <a:spcAft>
                <a:spcPts val="1200"/>
              </a:spcAft>
            </a:pPr>
            <a:r>
              <a:rPr lang="en-US" b="1" dirty="0">
                <a:solidFill>
                  <a:srgbClr val="CC0099"/>
                </a:solidFill>
              </a:rPr>
              <a:t>Symptoms:</a:t>
            </a:r>
            <a:r>
              <a:rPr lang="en-US" dirty="0">
                <a:solidFill>
                  <a:srgbClr val="0070C0"/>
                </a:solidFill>
              </a:rPr>
              <a:t> pain on pressure over bursa or retraction of </a:t>
            </a:r>
            <a:r>
              <a:rPr lang="en-US" dirty="0" err="1">
                <a:solidFill>
                  <a:srgbClr val="0070C0"/>
                </a:solidFill>
              </a:rPr>
              <a:t>limb,septic</a:t>
            </a:r>
            <a:r>
              <a:rPr lang="en-US" dirty="0">
                <a:solidFill>
                  <a:srgbClr val="0070C0"/>
                </a:solidFill>
              </a:rPr>
              <a:t> bursitis may occur, </a:t>
            </a:r>
            <a:r>
              <a:rPr lang="en-US" dirty="0" err="1">
                <a:solidFill>
                  <a:srgbClr val="0070C0"/>
                </a:solidFill>
              </a:rPr>
              <a:t>mineralisation</a:t>
            </a:r>
            <a:r>
              <a:rPr lang="en-US" dirty="0">
                <a:solidFill>
                  <a:srgbClr val="0070C0"/>
                </a:solidFill>
              </a:rPr>
              <a:t> within intertubercular bursa may occur as a </a:t>
            </a:r>
            <a:r>
              <a:rPr lang="en-US" dirty="0" err="1">
                <a:solidFill>
                  <a:srgbClr val="0070C0"/>
                </a:solidFill>
              </a:rPr>
              <a:t>sequele</a:t>
            </a:r>
            <a:r>
              <a:rPr lang="en-US" dirty="0">
                <a:solidFill>
                  <a:srgbClr val="0070C0"/>
                </a:solidFill>
              </a:rPr>
              <a:t> to a fracture of supra glenoid tubercle</a:t>
            </a:r>
            <a:r>
              <a:rPr lang="en-US" dirty="0" smtClean="0">
                <a:solidFill>
                  <a:srgbClr val="0070C0"/>
                </a:solidFill>
              </a:rPr>
              <a:t>.</a:t>
            </a:r>
            <a:endParaRPr lang="en-US" dirty="0">
              <a:solidFill>
                <a:srgbClr val="0070C0"/>
              </a:solidFill>
            </a:endParaRPr>
          </a:p>
          <a:p>
            <a:pPr>
              <a:spcAft>
                <a:spcPts val="1200"/>
              </a:spcAft>
            </a:pPr>
            <a:r>
              <a:rPr lang="en-US" b="1" dirty="0">
                <a:solidFill>
                  <a:srgbClr val="CC0099"/>
                </a:solidFill>
              </a:rPr>
              <a:t>Treatment:</a:t>
            </a:r>
            <a:r>
              <a:rPr lang="en-US" dirty="0">
                <a:solidFill>
                  <a:srgbClr val="0070C0"/>
                </a:solidFill>
              </a:rPr>
              <a:t> intra-</a:t>
            </a:r>
            <a:r>
              <a:rPr lang="en-US" dirty="0" err="1">
                <a:solidFill>
                  <a:srgbClr val="0070C0"/>
                </a:solidFill>
              </a:rPr>
              <a:t>lesional</a:t>
            </a:r>
            <a:r>
              <a:rPr lang="en-US" dirty="0">
                <a:solidFill>
                  <a:srgbClr val="0070C0"/>
                </a:solidFill>
              </a:rPr>
              <a:t> corticosteroid or sodium </a:t>
            </a:r>
            <a:r>
              <a:rPr lang="en-US" dirty="0" err="1">
                <a:solidFill>
                  <a:srgbClr val="0070C0"/>
                </a:solidFill>
              </a:rPr>
              <a:t>hyaluronate</a:t>
            </a:r>
            <a:r>
              <a:rPr lang="en-US" dirty="0">
                <a:solidFill>
                  <a:srgbClr val="0070C0"/>
                </a:solidFill>
              </a:rPr>
              <a:t>(20 mg),</a:t>
            </a:r>
            <a:r>
              <a:rPr lang="en-US" dirty="0" err="1">
                <a:solidFill>
                  <a:srgbClr val="0070C0"/>
                </a:solidFill>
              </a:rPr>
              <a:t>lavage</a:t>
            </a:r>
            <a:r>
              <a:rPr lang="en-US" dirty="0">
                <a:solidFill>
                  <a:srgbClr val="0070C0"/>
                </a:solidFill>
              </a:rPr>
              <a:t>/surgical debridement, systematic and local </a:t>
            </a:r>
            <a:r>
              <a:rPr lang="en-US" dirty="0" err="1">
                <a:solidFill>
                  <a:srgbClr val="0070C0"/>
                </a:solidFill>
              </a:rPr>
              <a:t>antibiotics,NSAIDS</a:t>
            </a:r>
            <a:r>
              <a:rPr lang="en-US" dirty="0">
                <a:solidFill>
                  <a:srgbClr val="0070C0"/>
                </a:solidFill>
              </a:rPr>
              <a:t>.</a:t>
            </a:r>
          </a:p>
        </p:txBody>
      </p:sp>
      <p:pic>
        <p:nvPicPr>
          <p:cNvPr id="2050" name="Picture 2" descr="Equine Reciprocating Systems: Connecting Tendon to Bone | American Farriers  Journ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2023" y="1463040"/>
            <a:ext cx="4239896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510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6061" y="457200"/>
            <a:ext cx="7639878" cy="533400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+mn-lt"/>
              </a:rPr>
              <a:t>Capped elbow(Shoe boil/</a:t>
            </a:r>
            <a:r>
              <a:rPr lang="en-US" sz="3200" b="1" dirty="0" err="1">
                <a:solidFill>
                  <a:srgbClr val="FF0000"/>
                </a:solidFill>
                <a:latin typeface="+mn-lt"/>
              </a:rPr>
              <a:t>olecranon</a:t>
            </a:r>
            <a:r>
              <a:rPr lang="en-US" sz="3200" b="1" dirty="0">
                <a:solidFill>
                  <a:srgbClr val="FF0000"/>
                </a:solidFill>
                <a:latin typeface="+mn-lt"/>
              </a:rPr>
              <a:t> bursitis)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33062" y="2073964"/>
            <a:ext cx="4651512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IN" b="1" dirty="0" err="1" smtClean="0">
                <a:solidFill>
                  <a:srgbClr val="CC0099"/>
                </a:solidFill>
              </a:rPr>
              <a:t>Etiology</a:t>
            </a:r>
            <a:r>
              <a:rPr lang="en-IN" b="1" dirty="0">
                <a:solidFill>
                  <a:srgbClr val="CC0099"/>
                </a:solidFill>
              </a:rPr>
              <a:t>: </a:t>
            </a:r>
            <a:r>
              <a:rPr lang="en-IN" dirty="0">
                <a:solidFill>
                  <a:srgbClr val="0070C0"/>
                </a:solidFill>
              </a:rPr>
              <a:t>repeated trauma(contact with rough, hard </a:t>
            </a:r>
            <a:r>
              <a:rPr lang="en-IN" dirty="0" err="1">
                <a:solidFill>
                  <a:srgbClr val="0070C0"/>
                </a:solidFill>
              </a:rPr>
              <a:t>ground,bad</a:t>
            </a:r>
            <a:r>
              <a:rPr lang="en-IN" dirty="0">
                <a:solidFill>
                  <a:srgbClr val="0070C0"/>
                </a:solidFill>
              </a:rPr>
              <a:t> conformation of </a:t>
            </a:r>
            <a:r>
              <a:rPr lang="en-IN" dirty="0" err="1">
                <a:solidFill>
                  <a:srgbClr val="0070C0"/>
                </a:solidFill>
              </a:rPr>
              <a:t>limb,</a:t>
            </a:r>
            <a:r>
              <a:rPr lang="en-IN" i="1" dirty="0" err="1">
                <a:solidFill>
                  <a:srgbClr val="0070C0"/>
                </a:solidFill>
              </a:rPr>
              <a:t>e.g</a:t>
            </a:r>
            <a:r>
              <a:rPr lang="en-IN" dirty="0">
                <a:solidFill>
                  <a:srgbClr val="0070C0"/>
                </a:solidFill>
              </a:rPr>
              <a:t> prominent </a:t>
            </a:r>
            <a:r>
              <a:rPr lang="en-IN" dirty="0" err="1">
                <a:solidFill>
                  <a:srgbClr val="0070C0"/>
                </a:solidFill>
              </a:rPr>
              <a:t>elbows,hind</a:t>
            </a:r>
            <a:r>
              <a:rPr lang="en-IN" dirty="0">
                <a:solidFill>
                  <a:srgbClr val="0070C0"/>
                </a:solidFill>
              </a:rPr>
              <a:t> foot striking against elbow),complication of infectious disease (influenza and strangles</a:t>
            </a:r>
            <a:r>
              <a:rPr lang="en-IN" dirty="0" smtClean="0">
                <a:solidFill>
                  <a:srgbClr val="0070C0"/>
                </a:solidFill>
              </a:rPr>
              <a:t>)</a:t>
            </a:r>
            <a:endParaRPr lang="en-IN" dirty="0">
              <a:solidFill>
                <a:srgbClr val="0070C0"/>
              </a:solidFill>
            </a:endParaRPr>
          </a:p>
          <a:p>
            <a:pPr>
              <a:spcAft>
                <a:spcPts val="1800"/>
              </a:spcAft>
            </a:pPr>
            <a:r>
              <a:rPr lang="en-IN" b="1" dirty="0">
                <a:solidFill>
                  <a:srgbClr val="CC0099"/>
                </a:solidFill>
              </a:rPr>
              <a:t>Symptoms</a:t>
            </a:r>
            <a:r>
              <a:rPr lang="en-IN" dirty="0">
                <a:solidFill>
                  <a:srgbClr val="CC0099"/>
                </a:solidFill>
              </a:rPr>
              <a:t>: </a:t>
            </a:r>
            <a:r>
              <a:rPr lang="en-IN" dirty="0">
                <a:solidFill>
                  <a:srgbClr val="0070C0"/>
                </a:solidFill>
              </a:rPr>
              <a:t>acute-swelling and pain</a:t>
            </a:r>
          </a:p>
          <a:p>
            <a:pPr>
              <a:spcAft>
                <a:spcPts val="1800"/>
              </a:spcAft>
            </a:pPr>
            <a:r>
              <a:rPr lang="en-IN" dirty="0">
                <a:solidFill>
                  <a:srgbClr val="0070C0"/>
                </a:solidFill>
              </a:rPr>
              <a:t>                  chronic-fluctuating fibrous mass due to thickening of walls of bursa and surrounding </a:t>
            </a:r>
            <a:r>
              <a:rPr lang="en-IN" dirty="0" smtClean="0">
                <a:solidFill>
                  <a:srgbClr val="0070C0"/>
                </a:solidFill>
              </a:rPr>
              <a:t>tissue</a:t>
            </a:r>
            <a:endParaRPr lang="en-IN" dirty="0">
              <a:solidFill>
                <a:srgbClr val="0070C0"/>
              </a:solidFill>
            </a:endParaRPr>
          </a:p>
          <a:p>
            <a:pPr>
              <a:spcAft>
                <a:spcPts val="1800"/>
              </a:spcAft>
            </a:pPr>
            <a:r>
              <a:rPr lang="en-IN" b="1" dirty="0">
                <a:solidFill>
                  <a:srgbClr val="CC0099"/>
                </a:solidFill>
              </a:rPr>
              <a:t>Prognosis</a:t>
            </a:r>
            <a:r>
              <a:rPr lang="en-IN" dirty="0">
                <a:solidFill>
                  <a:srgbClr val="CC0099"/>
                </a:solidFill>
              </a:rPr>
              <a:t>: </a:t>
            </a:r>
            <a:r>
              <a:rPr lang="en-IN" dirty="0">
                <a:solidFill>
                  <a:srgbClr val="0070C0"/>
                </a:solidFill>
              </a:rPr>
              <a:t>favourable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82927" y="1093304"/>
            <a:ext cx="104261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IN" dirty="0" smtClean="0">
                <a:solidFill>
                  <a:srgbClr val="0070C0"/>
                </a:solidFill>
              </a:rPr>
              <a:t>Subcutaneous bursitis at the point of elbow, may </a:t>
            </a:r>
            <a:r>
              <a:rPr lang="en-IN" dirty="0" err="1" smtClean="0">
                <a:solidFill>
                  <a:srgbClr val="0070C0"/>
                </a:solidFill>
              </a:rPr>
              <a:t>occasionlly</a:t>
            </a:r>
            <a:r>
              <a:rPr lang="en-IN" dirty="0" smtClean="0">
                <a:solidFill>
                  <a:srgbClr val="0070C0"/>
                </a:solidFill>
              </a:rPr>
              <a:t> becomes </a:t>
            </a:r>
            <a:r>
              <a:rPr lang="en-IN" dirty="0" err="1" smtClean="0">
                <a:solidFill>
                  <a:srgbClr val="0070C0"/>
                </a:solidFill>
              </a:rPr>
              <a:t>abscess,common</a:t>
            </a:r>
            <a:r>
              <a:rPr lang="en-IN" dirty="0" smtClean="0">
                <a:solidFill>
                  <a:srgbClr val="0070C0"/>
                </a:solidFill>
              </a:rPr>
              <a:t> in horses and dogs(great </a:t>
            </a:r>
            <a:r>
              <a:rPr lang="en-IN" dirty="0" err="1" smtClean="0">
                <a:solidFill>
                  <a:srgbClr val="0070C0"/>
                </a:solidFill>
              </a:rPr>
              <a:t>danes</a:t>
            </a:r>
            <a:r>
              <a:rPr lang="en-IN" dirty="0" smtClean="0">
                <a:solidFill>
                  <a:srgbClr val="0070C0"/>
                </a:solidFill>
              </a:rPr>
              <a:t>), rare in cattle.</a:t>
            </a:r>
            <a:endParaRPr lang="en-IN" dirty="0">
              <a:solidFill>
                <a:srgbClr val="0070C0"/>
              </a:solidFill>
            </a:endParaRPr>
          </a:p>
        </p:txBody>
      </p:sp>
      <p:pic>
        <p:nvPicPr>
          <p:cNvPr id="3074" name="Picture 2" descr="Wyvern Oaks: Lumpy McLumperso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102" y="2073964"/>
            <a:ext cx="3193963" cy="3657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012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72679" y="457200"/>
            <a:ext cx="5446643" cy="533400"/>
          </a:xfrm>
        </p:spPr>
        <p:txBody>
          <a:bodyPr>
            <a:noAutofit/>
          </a:bodyPr>
          <a:lstStyle/>
          <a:p>
            <a:r>
              <a:rPr lang="en-IN" sz="3600" b="1" dirty="0">
                <a:solidFill>
                  <a:srgbClr val="FF0000"/>
                </a:solidFill>
                <a:latin typeface="+mn-lt"/>
              </a:rPr>
              <a:t>Treatment of capped elbow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5313" y="1258957"/>
            <a:ext cx="756367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rgbClr val="CC0099"/>
              </a:buClr>
              <a:buFont typeface="Arial" pitchFamily="34" charset="0"/>
              <a:buChar char="•"/>
            </a:pPr>
            <a:r>
              <a:rPr lang="en-IN" dirty="0">
                <a:solidFill>
                  <a:srgbClr val="0070C0"/>
                </a:solidFill>
              </a:rPr>
              <a:t> </a:t>
            </a:r>
            <a:r>
              <a:rPr lang="en-IN" dirty="0" smtClean="0">
                <a:solidFill>
                  <a:srgbClr val="0070C0"/>
                </a:solidFill>
              </a:rPr>
              <a:t>Soft bedding</a:t>
            </a:r>
            <a:endParaRPr lang="en-IN" dirty="0">
              <a:solidFill>
                <a:srgbClr val="0070C0"/>
              </a:solidFill>
            </a:endParaRPr>
          </a:p>
          <a:p>
            <a:pPr>
              <a:lnSpc>
                <a:spcPct val="150000"/>
              </a:lnSpc>
              <a:buClr>
                <a:srgbClr val="CC0099"/>
              </a:buClr>
              <a:buFont typeface="Arial" pitchFamily="34" charset="0"/>
              <a:buChar char="•"/>
            </a:pPr>
            <a:r>
              <a:rPr lang="en-IN" dirty="0">
                <a:solidFill>
                  <a:srgbClr val="0070C0"/>
                </a:solidFill>
              </a:rPr>
              <a:t> </a:t>
            </a:r>
            <a:r>
              <a:rPr lang="en-IN" dirty="0" smtClean="0">
                <a:solidFill>
                  <a:srgbClr val="0070C0"/>
                </a:solidFill>
              </a:rPr>
              <a:t>Warm </a:t>
            </a:r>
            <a:r>
              <a:rPr lang="en-IN" dirty="0" err="1" smtClean="0">
                <a:solidFill>
                  <a:srgbClr val="0070C0"/>
                </a:solidFill>
              </a:rPr>
              <a:t>foamentations</a:t>
            </a:r>
            <a:endParaRPr lang="en-IN" dirty="0" smtClean="0">
              <a:solidFill>
                <a:srgbClr val="0070C0"/>
              </a:solidFill>
            </a:endParaRPr>
          </a:p>
          <a:p>
            <a:pPr>
              <a:lnSpc>
                <a:spcPct val="150000"/>
              </a:lnSpc>
              <a:buClr>
                <a:srgbClr val="CC0099"/>
              </a:buClr>
              <a:buFont typeface="Arial" pitchFamily="34" charset="0"/>
              <a:buChar char="•"/>
            </a:pPr>
            <a:r>
              <a:rPr lang="en-IN" dirty="0" smtClean="0">
                <a:solidFill>
                  <a:srgbClr val="0070C0"/>
                </a:solidFill>
              </a:rPr>
              <a:t> If cystic in nature-inject irritant to destruction and obliteration of synovial sac.</a:t>
            </a:r>
          </a:p>
          <a:p>
            <a:pPr>
              <a:lnSpc>
                <a:spcPct val="150000"/>
              </a:lnSpc>
              <a:buClr>
                <a:srgbClr val="CC0099"/>
              </a:buClr>
              <a:buFont typeface="Arial" pitchFamily="34" charset="0"/>
              <a:buChar char="•"/>
            </a:pPr>
            <a:r>
              <a:rPr lang="en-IN" dirty="0" smtClean="0">
                <a:solidFill>
                  <a:srgbClr val="0070C0"/>
                </a:solidFill>
              </a:rPr>
              <a:t> Cauterization and insertion of </a:t>
            </a:r>
            <a:r>
              <a:rPr lang="en-IN" dirty="0" err="1" smtClean="0">
                <a:solidFill>
                  <a:srgbClr val="0070C0"/>
                </a:solidFill>
              </a:rPr>
              <a:t>seton</a:t>
            </a:r>
            <a:r>
              <a:rPr lang="en-IN" dirty="0" smtClean="0">
                <a:solidFill>
                  <a:srgbClr val="0070C0"/>
                </a:solidFill>
              </a:rPr>
              <a:t> </a:t>
            </a:r>
          </a:p>
          <a:p>
            <a:pPr>
              <a:lnSpc>
                <a:spcPct val="150000"/>
              </a:lnSpc>
              <a:buClr>
                <a:srgbClr val="CC0099"/>
              </a:buClr>
              <a:buFont typeface="Arial" pitchFamily="34" charset="0"/>
              <a:buChar char="•"/>
            </a:pPr>
            <a:r>
              <a:rPr lang="en-IN" dirty="0" smtClean="0">
                <a:solidFill>
                  <a:srgbClr val="0070C0"/>
                </a:solidFill>
              </a:rPr>
              <a:t> Suppuration- treated as abscess</a:t>
            </a:r>
          </a:p>
          <a:p>
            <a:pPr>
              <a:lnSpc>
                <a:spcPct val="150000"/>
              </a:lnSpc>
              <a:buClr>
                <a:srgbClr val="CC0099"/>
              </a:buClr>
              <a:buFont typeface="Arial" pitchFamily="34" charset="0"/>
              <a:buChar char="•"/>
            </a:pPr>
            <a:r>
              <a:rPr lang="en-IN" dirty="0" smtClean="0">
                <a:solidFill>
                  <a:srgbClr val="0070C0"/>
                </a:solidFill>
              </a:rPr>
              <a:t> Fibrous thickening- extirpation of bursa</a:t>
            </a:r>
          </a:p>
          <a:p>
            <a:pPr>
              <a:lnSpc>
                <a:spcPct val="150000"/>
              </a:lnSpc>
              <a:buClr>
                <a:srgbClr val="CC0099"/>
              </a:buClr>
              <a:buFont typeface="Arial" pitchFamily="34" charset="0"/>
              <a:buChar char="•"/>
            </a:pPr>
            <a:r>
              <a:rPr lang="en-IN" dirty="0" smtClean="0">
                <a:solidFill>
                  <a:srgbClr val="0070C0"/>
                </a:solidFill>
              </a:rPr>
              <a:t> </a:t>
            </a:r>
            <a:r>
              <a:rPr lang="en-IN" dirty="0" err="1" smtClean="0">
                <a:solidFill>
                  <a:srgbClr val="0070C0"/>
                </a:solidFill>
              </a:rPr>
              <a:t>Asceptic</a:t>
            </a:r>
            <a:r>
              <a:rPr lang="en-IN" dirty="0" smtClean="0">
                <a:solidFill>
                  <a:srgbClr val="0070C0"/>
                </a:solidFill>
              </a:rPr>
              <a:t> aspiration and corticosteroid injection</a:t>
            </a:r>
          </a:p>
          <a:p>
            <a:pPr>
              <a:lnSpc>
                <a:spcPct val="150000"/>
              </a:lnSpc>
              <a:buClr>
                <a:srgbClr val="CC0099"/>
              </a:buClr>
              <a:buFont typeface="Arial" pitchFamily="34" charset="0"/>
              <a:buChar char="•"/>
            </a:pPr>
            <a:r>
              <a:rPr lang="en-IN" dirty="0" smtClean="0">
                <a:solidFill>
                  <a:srgbClr val="0070C0"/>
                </a:solidFill>
              </a:rPr>
              <a:t> Ultrasonic or radiation therapy </a:t>
            </a:r>
            <a:endParaRPr lang="en-IN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06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5513" y="304800"/>
            <a:ext cx="7460974" cy="533400"/>
          </a:xfrm>
        </p:spPr>
        <p:txBody>
          <a:bodyPr>
            <a:noAutofit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  <a:latin typeface="+mn-lt"/>
              </a:rPr>
              <a:t>Omarthritis</a:t>
            </a:r>
            <a:r>
              <a:rPr lang="en-US" sz="3600" b="1" dirty="0" smtClean="0">
                <a:solidFill>
                  <a:srgbClr val="FF0000"/>
                </a:solidFill>
                <a:latin typeface="+mn-lt"/>
              </a:rPr>
              <a:t>: </a:t>
            </a:r>
            <a:r>
              <a:rPr lang="en-US" sz="3600" b="1" dirty="0">
                <a:solidFill>
                  <a:srgbClr val="FF0000"/>
                </a:solidFill>
                <a:latin typeface="+mn-lt"/>
              </a:rPr>
              <a:t>arthritis of shoulder joint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6652" y="1186069"/>
            <a:ext cx="78486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b="1" dirty="0">
                <a:solidFill>
                  <a:srgbClr val="CC0099"/>
                </a:solidFill>
              </a:rPr>
              <a:t>Etiology:</a:t>
            </a:r>
            <a:r>
              <a:rPr lang="en-US" dirty="0">
                <a:solidFill>
                  <a:srgbClr val="0070C0"/>
                </a:solidFill>
              </a:rPr>
              <a:t> any type of </a:t>
            </a:r>
            <a:r>
              <a:rPr lang="en-US" dirty="0" smtClean="0">
                <a:solidFill>
                  <a:srgbClr val="0070C0"/>
                </a:solidFill>
              </a:rPr>
              <a:t>trauma</a:t>
            </a:r>
            <a:endParaRPr lang="en-US" dirty="0">
              <a:solidFill>
                <a:srgbClr val="0070C0"/>
              </a:solidFill>
            </a:endParaRPr>
          </a:p>
          <a:p>
            <a:pPr>
              <a:spcAft>
                <a:spcPts val="1200"/>
              </a:spcAft>
            </a:pPr>
            <a:r>
              <a:rPr lang="en-US" b="1" dirty="0" smtClean="0">
                <a:solidFill>
                  <a:srgbClr val="CC0099"/>
                </a:solidFill>
              </a:rPr>
              <a:t>Signs:</a:t>
            </a:r>
            <a:endParaRPr lang="en-US" dirty="0" smtClean="0">
              <a:solidFill>
                <a:srgbClr val="CC0099"/>
              </a:solidFill>
            </a:endParaRPr>
          </a:p>
          <a:p>
            <a:pPr marL="342900" indent="-342900">
              <a:spcAft>
                <a:spcPts val="1200"/>
              </a:spcAft>
              <a:buClr>
                <a:srgbClr val="CC0099"/>
              </a:buClr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Marked lifting of head when affected limb is advanced (due to minimum flexion of shoulder joint)</a:t>
            </a:r>
          </a:p>
          <a:p>
            <a:pPr marL="342900" indent="-342900">
              <a:spcAft>
                <a:spcPts val="1200"/>
              </a:spcAft>
              <a:buClr>
                <a:srgbClr val="CC0099"/>
              </a:buClr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Imperfect flexion of limb (slight elevation of foot above ground)</a:t>
            </a:r>
            <a:endParaRPr lang="en-US" dirty="0">
              <a:solidFill>
                <a:srgbClr val="0070C0"/>
              </a:solidFill>
            </a:endParaRPr>
          </a:p>
          <a:p>
            <a:pPr marL="342900" indent="-342900">
              <a:spcAft>
                <a:spcPts val="1200"/>
              </a:spcAft>
              <a:buClr>
                <a:srgbClr val="CC0099"/>
              </a:buClr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Shortened </a:t>
            </a:r>
            <a:r>
              <a:rPr lang="en-US" dirty="0">
                <a:solidFill>
                  <a:srgbClr val="0070C0"/>
                </a:solidFill>
              </a:rPr>
              <a:t>anterior phase of stride, stumbling</a:t>
            </a:r>
          </a:p>
          <a:p>
            <a:pPr marL="342900" indent="-342900">
              <a:spcAft>
                <a:spcPts val="1200"/>
              </a:spcAft>
              <a:buClr>
                <a:srgbClr val="CC0099"/>
              </a:buClr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Fixation </a:t>
            </a:r>
            <a:r>
              <a:rPr lang="en-US" dirty="0">
                <a:solidFill>
                  <a:srgbClr val="0070C0"/>
                </a:solidFill>
              </a:rPr>
              <a:t>of </a:t>
            </a:r>
            <a:r>
              <a:rPr lang="en-US" dirty="0" err="1">
                <a:solidFill>
                  <a:srgbClr val="0070C0"/>
                </a:solidFill>
              </a:rPr>
              <a:t>scapulo</a:t>
            </a:r>
            <a:r>
              <a:rPr lang="en-US" dirty="0">
                <a:solidFill>
                  <a:srgbClr val="0070C0"/>
                </a:solidFill>
              </a:rPr>
              <a:t>-humeral joint</a:t>
            </a:r>
          </a:p>
          <a:p>
            <a:pPr marL="342900" indent="-342900">
              <a:spcAft>
                <a:spcPts val="1200"/>
              </a:spcAft>
              <a:buClr>
                <a:srgbClr val="CC0099"/>
              </a:buClr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Indifference </a:t>
            </a:r>
            <a:r>
              <a:rPr lang="en-US" dirty="0">
                <a:solidFill>
                  <a:srgbClr val="0070C0"/>
                </a:solidFill>
              </a:rPr>
              <a:t>to the hardness of the ground, circumduction of the limb.</a:t>
            </a:r>
          </a:p>
          <a:p>
            <a:pPr>
              <a:spcAft>
                <a:spcPts val="1200"/>
              </a:spcAft>
            </a:pPr>
            <a:r>
              <a:rPr lang="en-US" b="1" dirty="0">
                <a:solidFill>
                  <a:srgbClr val="CC0099"/>
                </a:solidFill>
              </a:rPr>
              <a:t>Diagnosis: </a:t>
            </a:r>
            <a:r>
              <a:rPr lang="en-US" dirty="0">
                <a:solidFill>
                  <a:srgbClr val="0070C0"/>
                </a:solidFill>
              </a:rPr>
              <a:t>by blocking median, musculocutaneous, and </a:t>
            </a:r>
            <a:r>
              <a:rPr lang="en-US" dirty="0" err="1">
                <a:solidFill>
                  <a:srgbClr val="0070C0"/>
                </a:solidFill>
              </a:rPr>
              <a:t>ulner</a:t>
            </a:r>
            <a:r>
              <a:rPr lang="en-US" dirty="0">
                <a:solidFill>
                  <a:srgbClr val="0070C0"/>
                </a:solidFill>
              </a:rPr>
              <a:t> nerves, radiography (to see growth of osteophytes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  <a:endParaRPr lang="en-US" b="1" dirty="0">
              <a:solidFill>
                <a:srgbClr val="0070C0"/>
              </a:solidFill>
            </a:endParaRPr>
          </a:p>
          <a:p>
            <a:pPr>
              <a:spcAft>
                <a:spcPts val="1200"/>
              </a:spcAft>
            </a:pPr>
            <a:r>
              <a:rPr lang="en-US" b="1" dirty="0">
                <a:solidFill>
                  <a:srgbClr val="CC0099"/>
                </a:solidFill>
              </a:rPr>
              <a:t>Treatment: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no treatment, corticosteroids (temporary relief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639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2348" y="457200"/>
            <a:ext cx="6427304" cy="6096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+mn-lt"/>
              </a:rPr>
              <a:t>Capped knee: </a:t>
            </a:r>
            <a:r>
              <a:rPr lang="en-US" sz="3600" b="1" dirty="0" err="1">
                <a:solidFill>
                  <a:srgbClr val="FF0000"/>
                </a:solidFill>
                <a:latin typeface="+mn-lt"/>
              </a:rPr>
              <a:t>hygroma</a:t>
            </a:r>
            <a:r>
              <a:rPr lang="en-US" sz="3600" b="1" dirty="0">
                <a:solidFill>
                  <a:srgbClr val="FF0000"/>
                </a:solidFill>
                <a:latin typeface="+mn-lt"/>
              </a:rPr>
              <a:t> of </a:t>
            </a:r>
            <a:r>
              <a:rPr lang="en-US" sz="3600" b="1" dirty="0" err="1">
                <a:solidFill>
                  <a:srgbClr val="FF0000"/>
                </a:solidFill>
                <a:latin typeface="+mn-lt"/>
              </a:rPr>
              <a:t>carpus</a:t>
            </a:r>
            <a:r>
              <a:rPr lang="en-US" sz="3600" b="1" dirty="0">
                <a:solidFill>
                  <a:srgbClr val="FF0000"/>
                </a:solidFill>
                <a:latin typeface="+mn-lt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9113" y="1543879"/>
            <a:ext cx="6765235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b="1" dirty="0">
                <a:solidFill>
                  <a:srgbClr val="CC0099"/>
                </a:solidFill>
              </a:rPr>
              <a:t>Definition:</a:t>
            </a:r>
            <a:r>
              <a:rPr lang="en-US" dirty="0">
                <a:solidFill>
                  <a:srgbClr val="CC0099"/>
                </a:solidFill>
              </a:rPr>
              <a:t> </a:t>
            </a:r>
            <a:r>
              <a:rPr lang="en-US" b="1" i="1" dirty="0">
                <a:solidFill>
                  <a:srgbClr val="00B050"/>
                </a:solidFill>
              </a:rPr>
              <a:t>synovial swelling over the anterior surface of the carpal joint (acquired bursitis). </a:t>
            </a:r>
            <a:r>
              <a:rPr lang="en-US" dirty="0">
                <a:solidFill>
                  <a:srgbClr val="0070C0"/>
                </a:solidFill>
              </a:rPr>
              <a:t>Fairly common in stall fed dairy cattle and occasionally in horses</a:t>
            </a:r>
            <a:r>
              <a:rPr lang="en-US" dirty="0" smtClean="0">
                <a:solidFill>
                  <a:srgbClr val="0070C0"/>
                </a:solidFill>
              </a:rPr>
              <a:t>.</a:t>
            </a:r>
            <a:endParaRPr lang="en-US" dirty="0">
              <a:solidFill>
                <a:srgbClr val="0070C0"/>
              </a:solidFill>
            </a:endParaRPr>
          </a:p>
          <a:p>
            <a:pPr>
              <a:spcAft>
                <a:spcPts val="1200"/>
              </a:spcAft>
            </a:pPr>
            <a:r>
              <a:rPr lang="en-US" b="1" dirty="0">
                <a:solidFill>
                  <a:srgbClr val="CC0099"/>
                </a:solidFill>
              </a:rPr>
              <a:t>Etiology:</a:t>
            </a:r>
            <a:r>
              <a:rPr lang="en-US" dirty="0">
                <a:solidFill>
                  <a:srgbClr val="CC0099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trauma, sometimes </a:t>
            </a:r>
            <a:r>
              <a:rPr lang="en-US" dirty="0" err="1">
                <a:solidFill>
                  <a:srgbClr val="0070C0"/>
                </a:solidFill>
              </a:rPr>
              <a:t>brucella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infectioncauses</a:t>
            </a:r>
            <a:r>
              <a:rPr lang="en-US" dirty="0">
                <a:solidFill>
                  <a:srgbClr val="0070C0"/>
                </a:solidFill>
              </a:rPr>
              <a:t> capped knee</a:t>
            </a:r>
            <a:r>
              <a:rPr lang="en-US" dirty="0" smtClean="0">
                <a:solidFill>
                  <a:srgbClr val="0070C0"/>
                </a:solidFill>
              </a:rPr>
              <a:t>.</a:t>
            </a:r>
            <a:endParaRPr lang="en-US" dirty="0">
              <a:solidFill>
                <a:srgbClr val="0070C0"/>
              </a:solidFill>
            </a:endParaRPr>
          </a:p>
          <a:p>
            <a:pPr>
              <a:spcAft>
                <a:spcPts val="1200"/>
              </a:spcAft>
            </a:pPr>
            <a:r>
              <a:rPr lang="en-US" b="1" dirty="0">
                <a:solidFill>
                  <a:srgbClr val="CC0099"/>
                </a:solidFill>
              </a:rPr>
              <a:t>Signs</a:t>
            </a:r>
            <a:r>
              <a:rPr lang="en-US" dirty="0">
                <a:solidFill>
                  <a:srgbClr val="CC0099"/>
                </a:solidFill>
              </a:rPr>
              <a:t>: </a:t>
            </a:r>
            <a:r>
              <a:rPr lang="en-US" dirty="0">
                <a:solidFill>
                  <a:srgbClr val="0070C0"/>
                </a:solidFill>
              </a:rPr>
              <a:t>pain, increased digital pulse, elevated pulse rate and </a:t>
            </a:r>
            <a:r>
              <a:rPr lang="en-US" dirty="0" err="1">
                <a:solidFill>
                  <a:srgbClr val="0070C0"/>
                </a:solidFill>
              </a:rPr>
              <a:t>temperature,anxious</a:t>
            </a:r>
            <a:r>
              <a:rPr lang="en-US" dirty="0">
                <a:solidFill>
                  <a:srgbClr val="0070C0"/>
                </a:solidFill>
              </a:rPr>
              <a:t> look, animals lift leg off ground and keep flexed for longer durations, swelling, viscid straw </a:t>
            </a:r>
            <a:r>
              <a:rPr lang="en-US" dirty="0" err="1">
                <a:solidFill>
                  <a:srgbClr val="0070C0"/>
                </a:solidFill>
              </a:rPr>
              <a:t>coloured</a:t>
            </a:r>
            <a:r>
              <a:rPr lang="en-US" dirty="0">
                <a:solidFill>
                  <a:srgbClr val="0070C0"/>
                </a:solidFill>
              </a:rPr>
              <a:t> fluid on </a:t>
            </a:r>
            <a:r>
              <a:rPr lang="en-US" dirty="0" smtClean="0">
                <a:solidFill>
                  <a:srgbClr val="0070C0"/>
                </a:solidFill>
              </a:rPr>
              <a:t>exploration</a:t>
            </a:r>
            <a:endParaRPr lang="en-US" dirty="0">
              <a:solidFill>
                <a:srgbClr val="0070C0"/>
              </a:solidFill>
            </a:endParaRPr>
          </a:p>
          <a:p>
            <a:pPr>
              <a:spcAft>
                <a:spcPts val="1200"/>
              </a:spcAft>
            </a:pPr>
            <a:r>
              <a:rPr lang="en-US" b="1" dirty="0">
                <a:solidFill>
                  <a:srgbClr val="CC0099"/>
                </a:solidFill>
              </a:rPr>
              <a:t>Treatment: </a:t>
            </a:r>
            <a:r>
              <a:rPr lang="en-US" dirty="0">
                <a:solidFill>
                  <a:srgbClr val="0070C0"/>
                </a:solidFill>
              </a:rPr>
              <a:t>injection of </a:t>
            </a:r>
            <a:r>
              <a:rPr lang="en-US" dirty="0" err="1">
                <a:solidFill>
                  <a:srgbClr val="0070C0"/>
                </a:solidFill>
              </a:rPr>
              <a:t>corticosteroid+antibiotics</a:t>
            </a:r>
            <a:r>
              <a:rPr lang="en-US" dirty="0">
                <a:solidFill>
                  <a:srgbClr val="0070C0"/>
                </a:solidFill>
              </a:rPr>
              <a:t> + counter pressure (repeated weekly maximum of 3-4 occasions)</a:t>
            </a:r>
          </a:p>
          <a:p>
            <a:pPr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Chronic and fibrous form: </a:t>
            </a:r>
            <a:r>
              <a:rPr lang="en-US" dirty="0" err="1">
                <a:solidFill>
                  <a:srgbClr val="0070C0"/>
                </a:solidFill>
              </a:rPr>
              <a:t>bursectomy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4098" name="Picture 2" descr="Case File: Carpal Hygroma - &quot;Water on the Knee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2777" y="2373565"/>
            <a:ext cx="3333750" cy="2607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8307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1231" y="457199"/>
            <a:ext cx="4429539" cy="609601"/>
          </a:xfrm>
        </p:spPr>
        <p:txBody>
          <a:bodyPr>
            <a:noAutofit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  <a:latin typeface="+mn-lt"/>
              </a:rPr>
              <a:t>Carpitis</a:t>
            </a:r>
            <a:r>
              <a:rPr lang="en-US" sz="3600" b="1" dirty="0" smtClean="0">
                <a:solidFill>
                  <a:srgbClr val="FF0000"/>
                </a:solidFill>
                <a:latin typeface="+mn-lt"/>
              </a:rPr>
              <a:t>(popped knee)</a:t>
            </a:r>
            <a:endParaRPr lang="en-US" sz="36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2183" y="2547731"/>
            <a:ext cx="5300869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srgbClr val="CC0099"/>
                </a:solidFill>
              </a:rPr>
              <a:t>Fracture </a:t>
            </a:r>
            <a:r>
              <a:rPr lang="en-US" sz="2800" dirty="0">
                <a:solidFill>
                  <a:srgbClr val="CC0099"/>
                </a:solidFill>
              </a:rPr>
              <a:t>of carpal bones: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solidFill>
                  <a:srgbClr val="0070C0"/>
                </a:solidFill>
              </a:rPr>
              <a:t>The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radial and third carpal bones are most commonly fractured</a:t>
            </a:r>
            <a:r>
              <a:rPr lang="en-US" dirty="0" smtClean="0">
                <a:solidFill>
                  <a:srgbClr val="0070C0"/>
                </a:solidFill>
              </a:rPr>
              <a:t>.</a:t>
            </a:r>
            <a:endParaRPr lang="en-US" dirty="0">
              <a:solidFill>
                <a:srgbClr val="0070C0"/>
              </a:solidFill>
            </a:endParaRPr>
          </a:p>
          <a:p>
            <a:pPr>
              <a:spcAft>
                <a:spcPts val="1200"/>
              </a:spcAft>
            </a:pPr>
            <a:r>
              <a:rPr lang="en-US" b="1" dirty="0">
                <a:solidFill>
                  <a:srgbClr val="00B050"/>
                </a:solidFill>
              </a:rPr>
              <a:t>Etiology:</a:t>
            </a:r>
            <a:r>
              <a:rPr lang="en-US" dirty="0">
                <a:solidFill>
                  <a:srgbClr val="CC0099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T</a:t>
            </a:r>
            <a:r>
              <a:rPr lang="en-US" dirty="0" smtClean="0">
                <a:solidFill>
                  <a:srgbClr val="0070C0"/>
                </a:solidFill>
              </a:rPr>
              <a:t>rauma </a:t>
            </a:r>
            <a:r>
              <a:rPr lang="en-US" dirty="0">
                <a:solidFill>
                  <a:srgbClr val="0070C0"/>
                </a:solidFill>
              </a:rPr>
              <a:t>and overstretching of the </a:t>
            </a:r>
            <a:r>
              <a:rPr lang="en-US" dirty="0" smtClean="0">
                <a:solidFill>
                  <a:srgbClr val="0070C0"/>
                </a:solidFill>
              </a:rPr>
              <a:t>limb</a:t>
            </a:r>
            <a:endParaRPr lang="en-US" dirty="0">
              <a:solidFill>
                <a:srgbClr val="0070C0"/>
              </a:solidFill>
            </a:endParaRPr>
          </a:p>
          <a:p>
            <a:pPr>
              <a:spcAft>
                <a:spcPts val="1200"/>
              </a:spcAft>
            </a:pPr>
            <a:r>
              <a:rPr lang="en-US" b="1" dirty="0">
                <a:solidFill>
                  <a:srgbClr val="00B050"/>
                </a:solidFill>
              </a:rPr>
              <a:t>Treatment:</a:t>
            </a:r>
            <a:r>
              <a:rPr lang="en-US" dirty="0">
                <a:solidFill>
                  <a:srgbClr val="0070C0"/>
                </a:solidFill>
              </a:rPr>
              <a:t> S</a:t>
            </a:r>
            <a:r>
              <a:rPr lang="en-US" dirty="0" smtClean="0">
                <a:solidFill>
                  <a:srgbClr val="0070C0"/>
                </a:solidFill>
              </a:rPr>
              <a:t>urgical </a:t>
            </a:r>
            <a:r>
              <a:rPr lang="en-US" dirty="0">
                <a:solidFill>
                  <a:srgbClr val="0070C0"/>
                </a:solidFill>
              </a:rPr>
              <a:t>removal of the fragments or fixation of the fragments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96618" y="1311965"/>
            <a:ext cx="9998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mtClean="0">
                <a:solidFill>
                  <a:srgbClr val="0070C0"/>
                </a:solidFill>
              </a:rPr>
              <a:t>Acute or chronic inflammation of the carpal joint involving joint capsule,associated ligaments and bones.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72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4365" y="394856"/>
            <a:ext cx="1643270" cy="59574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  <a:latin typeface="+mn-lt"/>
              </a:rPr>
              <a:t>S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plints</a:t>
            </a:r>
            <a:endParaRPr lang="en-US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38401" y="1371600"/>
            <a:ext cx="7543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58078" y="2229680"/>
            <a:ext cx="8153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Common </a:t>
            </a:r>
            <a:r>
              <a:rPr lang="en-US" dirty="0">
                <a:solidFill>
                  <a:srgbClr val="0070C0"/>
                </a:solidFill>
              </a:rPr>
              <a:t>in fore limb and young horses below the age of 5 yrs.</a:t>
            </a:r>
          </a:p>
          <a:p>
            <a:r>
              <a:rPr lang="en-US" b="1" dirty="0">
                <a:solidFill>
                  <a:srgbClr val="CC0099"/>
                </a:solidFill>
              </a:rPr>
              <a:t>Types of splints</a:t>
            </a:r>
            <a:r>
              <a:rPr lang="en-US" b="1" dirty="0" smtClean="0">
                <a:solidFill>
                  <a:srgbClr val="CC0099"/>
                </a:solidFill>
              </a:rPr>
              <a:t>:</a:t>
            </a:r>
          </a:p>
          <a:p>
            <a:pPr marL="342900" indent="-342900">
              <a:buClr>
                <a:srgbClr val="CC0099"/>
              </a:buClr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Simple splints</a:t>
            </a:r>
          </a:p>
          <a:p>
            <a:pPr marL="342900" indent="-342900">
              <a:buClr>
                <a:srgbClr val="CC0099"/>
              </a:buClr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Chain splints</a:t>
            </a:r>
          </a:p>
          <a:p>
            <a:pPr marL="342900" indent="-342900">
              <a:buClr>
                <a:srgbClr val="CC0099"/>
              </a:buClr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Knee splints</a:t>
            </a:r>
          </a:p>
          <a:p>
            <a:pPr marL="342900" indent="-342900">
              <a:buClr>
                <a:srgbClr val="CC0099"/>
              </a:buClr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Rod splints</a:t>
            </a:r>
          </a:p>
          <a:p>
            <a:pPr marL="342900" indent="-342900">
              <a:buClr>
                <a:srgbClr val="CC0099"/>
              </a:buClr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Jack splints</a:t>
            </a:r>
          </a:p>
          <a:p>
            <a:pPr marL="342900" indent="-342900">
              <a:buClr>
                <a:srgbClr val="CC0099"/>
              </a:buClr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Spongy splints</a:t>
            </a:r>
          </a:p>
          <a:p>
            <a:r>
              <a:rPr lang="en-US" b="1" dirty="0" smtClean="0">
                <a:solidFill>
                  <a:srgbClr val="CC0099"/>
                </a:solidFill>
              </a:rPr>
              <a:t>Etiology</a:t>
            </a:r>
            <a:r>
              <a:rPr lang="en-US" b="1" dirty="0">
                <a:solidFill>
                  <a:srgbClr val="CC0099"/>
                </a:solidFill>
              </a:rPr>
              <a:t>: </a:t>
            </a:r>
            <a:r>
              <a:rPr lang="en-US" dirty="0">
                <a:solidFill>
                  <a:srgbClr val="0070C0"/>
                </a:solidFill>
              </a:rPr>
              <a:t>bad conformation, work at very young age, defective shoeing (predisposing factor), excessive concussion, sprain of suspensory ligament (exciting cause</a:t>
            </a:r>
            <a:r>
              <a:rPr lang="en-US" dirty="0" smtClean="0">
                <a:solidFill>
                  <a:srgbClr val="0070C0"/>
                </a:solidFill>
              </a:rPr>
              <a:t>).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82317" y="1202323"/>
            <a:ext cx="104559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B050"/>
                </a:solidFill>
              </a:rPr>
              <a:t>Exostosis of small metacarpal and metatarsals due to </a:t>
            </a:r>
            <a:r>
              <a:rPr lang="en-US" sz="2000" dirty="0" err="1" smtClean="0">
                <a:solidFill>
                  <a:srgbClr val="00B050"/>
                </a:solidFill>
              </a:rPr>
              <a:t>osteoperiosteitis</a:t>
            </a:r>
            <a:r>
              <a:rPr lang="en-US" sz="2000" dirty="0" smtClean="0">
                <a:solidFill>
                  <a:srgbClr val="00B050"/>
                </a:solidFill>
              </a:rPr>
              <a:t> (inner aspect of  fore limb and outer aspect of hind limb)</a:t>
            </a:r>
          </a:p>
        </p:txBody>
      </p:sp>
    </p:spTree>
    <p:extLst>
      <p:ext uri="{BB962C8B-B14F-4D97-AF65-F5344CB8AC3E}">
        <p14:creationId xmlns:p14="http://schemas.microsoft.com/office/powerpoint/2010/main" val="372059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996</Words>
  <Application>Microsoft Office PowerPoint</Application>
  <PresentationFormat>Widescreen</PresentationFormat>
  <Paragraphs>98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Wingdings</vt:lpstr>
      <vt:lpstr>Office Theme</vt:lpstr>
      <vt:lpstr>PowerPoint Presentation</vt:lpstr>
      <vt:lpstr>Radial paralysis</vt:lpstr>
      <vt:lpstr>Bicipital bursitis(intertubercular bursitis)</vt:lpstr>
      <vt:lpstr>Capped elbow(Shoe boil/olecranon bursitis)</vt:lpstr>
      <vt:lpstr>Treatment of capped elbow</vt:lpstr>
      <vt:lpstr>Omarthritis: arthritis of shoulder joint</vt:lpstr>
      <vt:lpstr>Capped knee: hygroma of carpus </vt:lpstr>
      <vt:lpstr>Carpitis(popped knee)</vt:lpstr>
      <vt:lpstr>Splints</vt:lpstr>
      <vt:lpstr>Symptoms of splints</vt:lpstr>
      <vt:lpstr>Sore shin (Buck-shin)</vt:lpstr>
      <vt:lpstr>Wind puffs</vt:lpstr>
      <vt:lpstr>Tendinitis (fast working animals)</vt:lpstr>
      <vt:lpstr>Etiology of tendinitis</vt:lpstr>
      <vt:lpstr>PowerPoint Presentation</vt:lpstr>
    </vt:vector>
  </TitlesOfParts>
  <Company>HP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gyan dev singh</dc:creator>
  <cp:lastModifiedBy>gyan dev singh</cp:lastModifiedBy>
  <cp:revision>10</cp:revision>
  <dcterms:created xsi:type="dcterms:W3CDTF">2020-10-05T04:15:23Z</dcterms:created>
  <dcterms:modified xsi:type="dcterms:W3CDTF">2020-10-12T04:48:15Z</dcterms:modified>
</cp:coreProperties>
</file>