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98"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AA98-AED2-4D4D-9885-6F1EB055C7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C470503-73C2-4594-98E7-2CC0F7680A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BED616D-AEAE-425C-B14A-13B029844B57}"/>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FB9F6BFD-509F-4BDA-BCD5-241F32F982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809EB5-190E-4C15-8EA5-EAC117169BE7}"/>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331736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6C97-19AF-4930-93F4-6A1F0551F43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CAA4BBE-8C53-414F-B600-6FA9443856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F38AEE2-A33F-4855-B316-D40AFC281083}"/>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4099A124-BFA2-4E1E-8540-7FEE10B050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EDEBAD-B917-4345-957F-1D75D46CD2F5}"/>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116058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9C5F74-B34C-4937-A5C8-0C0F6D695F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09369A1-7C8D-4459-BBFE-52A9E3D5CA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3FFBCF-9112-4DD5-8BB7-9BBD0573307B}"/>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B0ED58CF-F614-4966-80BC-E2AC426670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505B2B-A5E7-4BCB-A064-10A9607B4514}"/>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137760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CA6C-CB34-4E52-9A7E-590F31E8CA7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A8E05F4-CEC6-4F7B-A34E-DFD5053CF7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C89C0D-D798-4278-AFD5-E5E2111460AB}"/>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B3BD0689-A54F-427F-9E56-99D5DBE2F4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B1FE3C-E67F-4B8B-B84F-50C569B9ABC7}"/>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397846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0E61-6B07-41B5-8CAB-1479D7DA70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A89BAD-AD2E-4E1E-8E7E-E95B41A34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C818ED-FE1E-4CD8-8CED-39EBC36861AC}"/>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2E0B40D8-EEF5-4FED-9950-B8F652249D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082885-9BF2-4862-9D54-970AE0C25D1B}"/>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407818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3104-5741-4168-A742-4470399161B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2AEFE3-6171-43B0-9E82-7348C7A9C8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9469F0-A22F-4774-A336-64BEE5FCD2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25B65D1-5789-49FE-A3E6-B37236773676}"/>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6" name="Footer Placeholder 5">
            <a:extLst>
              <a:ext uri="{FF2B5EF4-FFF2-40B4-BE49-F238E27FC236}">
                <a16:creationId xmlns:a16="http://schemas.microsoft.com/office/drawing/2014/main" id="{2B676D43-E103-4E67-9A3E-08C35BE877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726A029-4DBF-46A7-9545-06BD38DF7AAB}"/>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148659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A832-315A-447B-95F0-65C6DEC06E5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72D371-AE4D-41D1-9D87-C55F6BF591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896C1B-17A2-4E43-B6D3-BBF4C289DD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3B162F2-A06B-4029-BBE1-A8F6CB9FA0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E19B4A-C9EC-4F2A-8859-BD61030A77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1755929-40B5-4FDB-BBB1-CFC40B8FEC42}"/>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8" name="Footer Placeholder 7">
            <a:extLst>
              <a:ext uri="{FF2B5EF4-FFF2-40B4-BE49-F238E27FC236}">
                <a16:creationId xmlns:a16="http://schemas.microsoft.com/office/drawing/2014/main" id="{5C4740EB-7E4F-4C1E-BF1E-5AA7A18D057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8C4FA20-1F55-40A4-A586-62316115584E}"/>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60326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142-79BE-484A-8B73-E0125FC83C1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E553C08-4183-49E4-A84A-C7AB1122A3F4}"/>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4" name="Footer Placeholder 3">
            <a:extLst>
              <a:ext uri="{FF2B5EF4-FFF2-40B4-BE49-F238E27FC236}">
                <a16:creationId xmlns:a16="http://schemas.microsoft.com/office/drawing/2014/main" id="{ECCF3F93-30C3-45D8-BEAB-7B570676AE3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ED5DFBD-75F8-4AEC-9819-AAB6100745BF}"/>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68302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95641-F44F-448C-8361-420DED6B6874}"/>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3" name="Footer Placeholder 2">
            <a:extLst>
              <a:ext uri="{FF2B5EF4-FFF2-40B4-BE49-F238E27FC236}">
                <a16:creationId xmlns:a16="http://schemas.microsoft.com/office/drawing/2014/main" id="{3D23662A-AC1A-4F25-8F90-12CD94B8281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1190505-FE38-4496-BF61-FEF746C39B38}"/>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350390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2C9F-9B4D-4ABC-8BAE-85B613862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C94CE83-28AB-4070-BA38-634DB8DA68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F1B108E-19FF-4E0D-839F-F6599EB43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5E4988-AD28-44FE-A887-1EFF7F3145EB}"/>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6" name="Footer Placeholder 5">
            <a:extLst>
              <a:ext uri="{FF2B5EF4-FFF2-40B4-BE49-F238E27FC236}">
                <a16:creationId xmlns:a16="http://schemas.microsoft.com/office/drawing/2014/main" id="{326F1E1A-5E70-434D-BE1A-F399A2D1408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11A633-1CF1-493F-9240-A0DE3B7D4ADF}"/>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21123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C90C8-AEDD-4794-8A28-5E528F28DD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78D2186-B5B3-4FAB-9143-F4CB4977B5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E1A53F-1E0D-433D-9B59-28107D82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BDDE1-89F8-4D66-B80E-B007F56BBC4D}"/>
              </a:ext>
            </a:extLst>
          </p:cNvPr>
          <p:cNvSpPr>
            <a:spLocks noGrp="1"/>
          </p:cNvSpPr>
          <p:nvPr>
            <p:ph type="dt" sz="half" idx="10"/>
          </p:nvPr>
        </p:nvSpPr>
        <p:spPr/>
        <p:txBody>
          <a:bodyPr/>
          <a:lstStyle/>
          <a:p>
            <a:fld id="{2498DD7D-A673-4E02-980F-8168C7F5A068}" type="datetimeFigureOut">
              <a:rPr lang="en-IN" smtClean="0"/>
              <a:t>01-10-2020</a:t>
            </a:fld>
            <a:endParaRPr lang="en-IN"/>
          </a:p>
        </p:txBody>
      </p:sp>
      <p:sp>
        <p:nvSpPr>
          <p:cNvPr id="6" name="Footer Placeholder 5">
            <a:extLst>
              <a:ext uri="{FF2B5EF4-FFF2-40B4-BE49-F238E27FC236}">
                <a16:creationId xmlns:a16="http://schemas.microsoft.com/office/drawing/2014/main" id="{FC63ABCF-254C-4E3D-B2DD-7EB47EA0B1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201654C-D766-4AAB-AC15-FD9E02BC63D9}"/>
              </a:ext>
            </a:extLst>
          </p:cNvPr>
          <p:cNvSpPr>
            <a:spLocks noGrp="1"/>
          </p:cNvSpPr>
          <p:nvPr>
            <p:ph type="sldNum" sz="quarter" idx="12"/>
          </p:nvPr>
        </p:nvSpPr>
        <p:spPr/>
        <p:txBody>
          <a:bodyPr/>
          <a:lstStyle/>
          <a:p>
            <a:fld id="{24710143-BED6-4C53-97E2-B3DC0E850F9C}" type="slidenum">
              <a:rPr lang="en-IN" smtClean="0"/>
              <a:t>‹#›</a:t>
            </a:fld>
            <a:endParaRPr lang="en-IN"/>
          </a:p>
        </p:txBody>
      </p:sp>
    </p:spTree>
    <p:extLst>
      <p:ext uri="{BB962C8B-B14F-4D97-AF65-F5344CB8AC3E}">
        <p14:creationId xmlns:p14="http://schemas.microsoft.com/office/powerpoint/2010/main" val="377573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20F4A6-B9A9-4699-B260-C1D96F65E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E16377F-FBC4-426E-A8E3-C60AE204A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DFF8A1-E288-4F15-BF8E-7FD5108C00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8DD7D-A673-4E02-980F-8168C7F5A068}" type="datetimeFigureOut">
              <a:rPr lang="en-IN" smtClean="0"/>
              <a:t>01-10-2020</a:t>
            </a:fld>
            <a:endParaRPr lang="en-IN"/>
          </a:p>
        </p:txBody>
      </p:sp>
      <p:sp>
        <p:nvSpPr>
          <p:cNvPr id="5" name="Footer Placeholder 4">
            <a:extLst>
              <a:ext uri="{FF2B5EF4-FFF2-40B4-BE49-F238E27FC236}">
                <a16:creationId xmlns:a16="http://schemas.microsoft.com/office/drawing/2014/main" id="{F21CE8F0-3922-49A7-A691-660422228F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2947770-BAB5-49FB-B264-C6A276AAB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10143-BED6-4C53-97E2-B3DC0E850F9C}" type="slidenum">
              <a:rPr lang="en-IN" smtClean="0"/>
              <a:t>‹#›</a:t>
            </a:fld>
            <a:endParaRPr lang="en-IN"/>
          </a:p>
        </p:txBody>
      </p:sp>
    </p:spTree>
    <p:extLst>
      <p:ext uri="{BB962C8B-B14F-4D97-AF65-F5344CB8AC3E}">
        <p14:creationId xmlns:p14="http://schemas.microsoft.com/office/powerpoint/2010/main" val="335870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National_Dairy_Development_Board_(NDD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Co-operative" TargetMode="External"/><Relationship Id="rId2" Type="http://schemas.openxmlformats.org/officeDocument/2006/relationships/hyperlink" Target="https://en.wikipedia.org/wiki/Verghese_Kurien#Work" TargetMode="External"/><Relationship Id="rId1" Type="http://schemas.openxmlformats.org/officeDocument/2006/relationships/slideLayout" Target="../slideLayouts/slideLayout2.xml"/><Relationship Id="rId4" Type="http://schemas.openxmlformats.org/officeDocument/2006/relationships/hyperlink" Target="https://en.wikipedia.org/wiki/Verghese_Kuri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owdered_milk" TargetMode="External"/><Relationship Id="rId2" Type="http://schemas.openxmlformats.org/officeDocument/2006/relationships/hyperlink" Target="https://en.wikipedia.org/wiki/Skimmed_milk" TargetMode="External"/><Relationship Id="rId1" Type="http://schemas.openxmlformats.org/officeDocument/2006/relationships/slideLayout" Target="../slideLayouts/slideLayout2.xml"/><Relationship Id="rId6" Type="http://schemas.openxmlformats.org/officeDocument/2006/relationships/hyperlink" Target="https://en.wikipedia.org/wiki/World_Food_Program" TargetMode="External"/><Relationship Id="rId5" Type="http://schemas.openxmlformats.org/officeDocument/2006/relationships/hyperlink" Target="https://en.wikipedia.org/wiki/European_Economic_Community" TargetMode="External"/><Relationship Id="rId4" Type="http://schemas.openxmlformats.org/officeDocument/2006/relationships/hyperlink" Target="https://en.wikipedia.org/wiki/Clarified_butt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Theiler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67C4-E3DD-4F1E-9487-41E5EBD667CF}"/>
              </a:ext>
            </a:extLst>
          </p:cNvPr>
          <p:cNvSpPr>
            <a:spLocks noGrp="1"/>
          </p:cNvSpPr>
          <p:nvPr>
            <p:ph type="ctrTitle"/>
          </p:nvPr>
        </p:nvSpPr>
        <p:spPr>
          <a:xfrm>
            <a:off x="0" y="1"/>
            <a:ext cx="12192000" cy="2425147"/>
          </a:xfrm>
        </p:spPr>
        <p:txBody>
          <a:bodyPr>
            <a:normAutofit fontScale="90000"/>
          </a:bodyPr>
          <a:lstStyle/>
          <a:p>
            <a:br>
              <a:rPr lang="en-IN" dirty="0"/>
            </a:br>
            <a:r>
              <a:rPr lang="en-IN" dirty="0"/>
              <a:t>LPT          Unit-1</a:t>
            </a:r>
            <a:br>
              <a:rPr lang="en-IN" dirty="0"/>
            </a:br>
            <a:br>
              <a:rPr lang="en-IN" dirty="0"/>
            </a:br>
            <a:r>
              <a:rPr lang="en-IN" dirty="0"/>
              <a:t>Milk and Milk Products Technology</a:t>
            </a:r>
          </a:p>
        </p:txBody>
      </p:sp>
      <p:sp>
        <p:nvSpPr>
          <p:cNvPr id="3" name="Subtitle 2">
            <a:extLst>
              <a:ext uri="{FF2B5EF4-FFF2-40B4-BE49-F238E27FC236}">
                <a16:creationId xmlns:a16="http://schemas.microsoft.com/office/drawing/2014/main" id="{56A46BEE-E127-4036-9B84-197ACC32C2B2}"/>
              </a:ext>
            </a:extLst>
          </p:cNvPr>
          <p:cNvSpPr>
            <a:spLocks noGrp="1"/>
          </p:cNvSpPr>
          <p:nvPr>
            <p:ph type="subTitle" idx="1"/>
          </p:nvPr>
        </p:nvSpPr>
        <p:spPr>
          <a:xfrm>
            <a:off x="0" y="3951798"/>
            <a:ext cx="12192000" cy="2906202"/>
          </a:xfrm>
        </p:spPr>
        <p:txBody>
          <a:bodyPr>
            <a:normAutofit/>
          </a:bodyPr>
          <a:lstStyle/>
          <a:p>
            <a:r>
              <a:rPr lang="en-IN" dirty="0"/>
              <a:t>By-</a:t>
            </a:r>
          </a:p>
          <a:p>
            <a:r>
              <a:rPr lang="en-IN" dirty="0"/>
              <a:t>                                                                            </a:t>
            </a:r>
            <a:r>
              <a:rPr lang="en-IN" dirty="0" err="1"/>
              <a:t>Dr.</a:t>
            </a:r>
            <a:r>
              <a:rPr lang="en-IN" dirty="0"/>
              <a:t>  SUSHMA KUMARI</a:t>
            </a:r>
          </a:p>
          <a:p>
            <a:r>
              <a:rPr lang="en-IN" dirty="0"/>
              <a:t>                                                                      HOD,</a:t>
            </a:r>
          </a:p>
          <a:p>
            <a:r>
              <a:rPr lang="en-IN" dirty="0"/>
              <a:t>                                                                                 DEPT. OF LPT , BVC, PATNA</a:t>
            </a:r>
          </a:p>
        </p:txBody>
      </p:sp>
    </p:spTree>
    <p:extLst>
      <p:ext uri="{BB962C8B-B14F-4D97-AF65-F5344CB8AC3E}">
        <p14:creationId xmlns:p14="http://schemas.microsoft.com/office/powerpoint/2010/main" val="41034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44FF6-5B5A-4364-B87E-BA55FF40CF73}"/>
              </a:ext>
            </a:extLst>
          </p:cNvPr>
          <p:cNvSpPr>
            <a:spLocks noGrp="1"/>
          </p:cNvSpPr>
          <p:nvPr>
            <p:ph type="title"/>
          </p:nvPr>
        </p:nvSpPr>
        <p:spPr>
          <a:xfrm flipV="1">
            <a:off x="838200" y="-731520"/>
            <a:ext cx="10515600" cy="294199"/>
          </a:xfrm>
        </p:spPr>
        <p:txBody>
          <a:bodyPr>
            <a:normAutofit fontScale="90000"/>
          </a:bodyPr>
          <a:lstStyle/>
          <a:p>
            <a:endParaRPr lang="en-IN" dirty="0"/>
          </a:p>
        </p:txBody>
      </p:sp>
      <p:graphicFrame>
        <p:nvGraphicFramePr>
          <p:cNvPr id="4" name="Content Placeholder 3">
            <a:extLst>
              <a:ext uri="{FF2B5EF4-FFF2-40B4-BE49-F238E27FC236}">
                <a16:creationId xmlns:a16="http://schemas.microsoft.com/office/drawing/2014/main" id="{8F8C9023-A3F3-4FD7-844F-24E2CEF10B77}"/>
              </a:ext>
            </a:extLst>
          </p:cNvPr>
          <p:cNvGraphicFramePr>
            <a:graphicFrameLocks noGrp="1"/>
          </p:cNvGraphicFramePr>
          <p:nvPr>
            <p:ph idx="1"/>
            <p:extLst>
              <p:ext uri="{D42A27DB-BD31-4B8C-83A1-F6EECF244321}">
                <p14:modId xmlns:p14="http://schemas.microsoft.com/office/powerpoint/2010/main" val="1007925509"/>
              </p:ext>
            </p:extLst>
          </p:nvPr>
        </p:nvGraphicFramePr>
        <p:xfrm>
          <a:off x="1168842" y="0"/>
          <a:ext cx="10686553" cy="7316731"/>
        </p:xfrm>
        <a:graphic>
          <a:graphicData uri="http://schemas.openxmlformats.org/drawingml/2006/table">
            <a:tbl>
              <a:tblPr/>
              <a:tblGrid>
                <a:gridCol w="4392787">
                  <a:extLst>
                    <a:ext uri="{9D8B030D-6E8A-4147-A177-3AD203B41FA5}">
                      <a16:colId xmlns:a16="http://schemas.microsoft.com/office/drawing/2014/main" val="2633038768"/>
                    </a:ext>
                  </a:extLst>
                </a:gridCol>
                <a:gridCol w="1575582">
                  <a:extLst>
                    <a:ext uri="{9D8B030D-6E8A-4147-A177-3AD203B41FA5}">
                      <a16:colId xmlns:a16="http://schemas.microsoft.com/office/drawing/2014/main" val="2996776344"/>
                    </a:ext>
                  </a:extLst>
                </a:gridCol>
                <a:gridCol w="1575582">
                  <a:extLst>
                    <a:ext uri="{9D8B030D-6E8A-4147-A177-3AD203B41FA5}">
                      <a16:colId xmlns:a16="http://schemas.microsoft.com/office/drawing/2014/main" val="4006664183"/>
                    </a:ext>
                  </a:extLst>
                </a:gridCol>
                <a:gridCol w="1575582">
                  <a:extLst>
                    <a:ext uri="{9D8B030D-6E8A-4147-A177-3AD203B41FA5}">
                      <a16:colId xmlns:a16="http://schemas.microsoft.com/office/drawing/2014/main" val="539292139"/>
                    </a:ext>
                  </a:extLst>
                </a:gridCol>
                <a:gridCol w="1567020">
                  <a:extLst>
                    <a:ext uri="{9D8B030D-6E8A-4147-A177-3AD203B41FA5}">
                      <a16:colId xmlns:a16="http://schemas.microsoft.com/office/drawing/2014/main" val="329993802"/>
                    </a:ext>
                  </a:extLst>
                </a:gridCol>
              </a:tblGrid>
              <a:tr h="265003">
                <a:tc gridSpan="5">
                  <a:txBody>
                    <a:bodyPr/>
                    <a:lstStyle/>
                    <a:p>
                      <a:pPr algn="ctr"/>
                      <a:r>
                        <a:rPr lang="en-IN" sz="500">
                          <a:effectLst/>
                        </a:rPr>
                        <a:t>Milk production and per capita availability of milk in India</a:t>
                      </a:r>
                    </a:p>
                  </a:txBody>
                  <a:tcPr marL="13943" marR="13943" marT="13943" marB="13943"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CCCCCC"/>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55048991"/>
                  </a:ext>
                </a:extLst>
              </a:tr>
              <a:tr h="2001572">
                <a:tc>
                  <a:txBody>
                    <a:bodyPr/>
                    <a:lstStyle/>
                    <a:p>
                      <a:pPr algn="ctr"/>
                      <a:r>
                        <a:rPr lang="en-IN" sz="2400" b="1" dirty="0">
                          <a:solidFill>
                            <a:srgbClr val="333333"/>
                          </a:solidFill>
                          <a:effectLst/>
                          <a:latin typeface="Times New Roman" panose="02020603050405020304" pitchFamily="18" charset="0"/>
                          <a:cs typeface="Times New Roman" panose="02020603050405020304" pitchFamily="18" charset="0"/>
                        </a:rPr>
                        <a:t>Year</a:t>
                      </a:r>
                      <a:endParaRPr lang="en-IN" sz="2400" dirty="0">
                        <a:effectLst/>
                        <a:latin typeface="Times New Roman" panose="02020603050405020304" pitchFamily="18" charset="0"/>
                        <a:cs typeface="Times New Roman" panose="02020603050405020304" pitchFamily="18" charset="0"/>
                      </a:endParaRPr>
                    </a:p>
                  </a:txBody>
                  <a:tcPr marL="13943" marR="13943" marT="13943" marB="13943"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b="1">
                          <a:solidFill>
                            <a:srgbClr val="333333"/>
                          </a:solidFill>
                          <a:effectLst/>
                          <a:latin typeface="Times New Roman" panose="02020603050405020304" pitchFamily="18" charset="0"/>
                          <a:cs typeface="Times New Roman" panose="02020603050405020304" pitchFamily="18" charset="0"/>
                        </a:rPr>
                        <a:t>Production (Million Tonnes)</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b="1">
                          <a:solidFill>
                            <a:srgbClr val="333333"/>
                          </a:solidFill>
                          <a:effectLst/>
                          <a:latin typeface="Times New Roman" panose="02020603050405020304" pitchFamily="18" charset="0"/>
                          <a:cs typeface="Times New Roman" panose="02020603050405020304" pitchFamily="18" charset="0"/>
                        </a:rPr>
                        <a:t>Per Capita Availibilty (gms/day)</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4260070537"/>
                  </a:ext>
                </a:extLst>
              </a:tr>
              <a:tr h="731733">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2014-15</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146.3</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dirty="0">
                          <a:solidFill>
                            <a:srgbClr val="333333"/>
                          </a:solidFill>
                          <a:effectLst/>
                          <a:latin typeface="Times New Roman" panose="02020603050405020304" pitchFamily="18" charset="0"/>
                          <a:cs typeface="Times New Roman" panose="02020603050405020304" pitchFamily="18" charset="0"/>
                        </a:rPr>
                        <a:t>322</a:t>
                      </a:r>
                      <a:endParaRPr lang="en-IN" sz="2400" dirty="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2755142395"/>
                  </a:ext>
                </a:extLst>
              </a:tr>
              <a:tr h="731733">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2015-16</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155.5</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dirty="0">
                          <a:solidFill>
                            <a:srgbClr val="333333"/>
                          </a:solidFill>
                          <a:effectLst/>
                          <a:latin typeface="Times New Roman" panose="02020603050405020304" pitchFamily="18" charset="0"/>
                          <a:cs typeface="Times New Roman" panose="02020603050405020304" pitchFamily="18" charset="0"/>
                        </a:rPr>
                        <a:t>337</a:t>
                      </a:r>
                      <a:endParaRPr lang="en-IN" sz="2400" dirty="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1215437083"/>
                  </a:ext>
                </a:extLst>
              </a:tr>
              <a:tr h="731733">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2016-17</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165.4</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dirty="0">
                          <a:solidFill>
                            <a:srgbClr val="333333"/>
                          </a:solidFill>
                          <a:effectLst/>
                          <a:latin typeface="Times New Roman" panose="02020603050405020304" pitchFamily="18" charset="0"/>
                          <a:cs typeface="Times New Roman" panose="02020603050405020304" pitchFamily="18" charset="0"/>
                        </a:rPr>
                        <a:t>355</a:t>
                      </a:r>
                      <a:endParaRPr lang="en-IN" sz="2400" dirty="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277097771"/>
                  </a:ext>
                </a:extLst>
              </a:tr>
              <a:tr h="731733">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2017-18</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a:solidFill>
                            <a:srgbClr val="333333"/>
                          </a:solidFill>
                          <a:effectLst/>
                          <a:latin typeface="Times New Roman" panose="02020603050405020304" pitchFamily="18" charset="0"/>
                          <a:cs typeface="Times New Roman" panose="02020603050405020304" pitchFamily="18" charset="0"/>
                        </a:rPr>
                        <a:t>176.3</a:t>
                      </a: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240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2400" dirty="0">
                          <a:solidFill>
                            <a:srgbClr val="333333"/>
                          </a:solidFill>
                          <a:effectLst/>
                          <a:latin typeface="Times New Roman" panose="02020603050405020304" pitchFamily="18" charset="0"/>
                          <a:cs typeface="Times New Roman" panose="02020603050405020304" pitchFamily="18" charset="0"/>
                        </a:rPr>
                        <a:t>375</a:t>
                      </a:r>
                      <a:endParaRPr lang="en-IN" sz="2400" dirty="0">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2262751529"/>
                  </a:ext>
                </a:extLst>
              </a:tr>
              <a:tr h="333301">
                <a:tc>
                  <a:txBody>
                    <a:bodyPr/>
                    <a:lstStyle/>
                    <a:p>
                      <a:pPr algn="ctr"/>
                      <a:r>
                        <a:rPr lang="en-IN" sz="4400" dirty="0">
                          <a:solidFill>
                            <a:srgbClr val="FF0000"/>
                          </a:solidFill>
                          <a:effectLst/>
                          <a:latin typeface="Times New Roman" panose="02020603050405020304" pitchFamily="18" charset="0"/>
                          <a:cs typeface="Times New Roman" panose="02020603050405020304" pitchFamily="18" charset="0"/>
                        </a:rPr>
                        <a:t>2018-19</a:t>
                      </a: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4400" dirty="0">
                          <a:solidFill>
                            <a:srgbClr val="FF0000"/>
                          </a:solidFill>
                          <a:effectLst/>
                          <a:latin typeface="Times New Roman" panose="02020603050405020304" pitchFamily="18" charset="0"/>
                          <a:cs typeface="Times New Roman" panose="02020603050405020304" pitchFamily="18" charset="0"/>
                        </a:rPr>
                        <a:t>187.7</a:t>
                      </a: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4400">
                        <a:solidFill>
                          <a:srgbClr val="FF0000"/>
                        </a:solidFill>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endParaRPr lang="en-IN" sz="4400">
                        <a:solidFill>
                          <a:srgbClr val="FF0000"/>
                        </a:solidFill>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tc>
                  <a:txBody>
                    <a:bodyPr/>
                    <a:lstStyle/>
                    <a:p>
                      <a:pPr algn="ctr"/>
                      <a:r>
                        <a:rPr lang="en-IN" sz="4400">
                          <a:solidFill>
                            <a:srgbClr val="FF0000"/>
                          </a:solidFill>
                          <a:effectLst/>
                          <a:latin typeface="Times New Roman" panose="02020603050405020304" pitchFamily="18" charset="0"/>
                          <a:cs typeface="Times New Roman" panose="02020603050405020304" pitchFamily="18" charset="0"/>
                        </a:rPr>
                        <a:t>394</a:t>
                      </a: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FFFFFF"/>
                    </a:solidFill>
                  </a:tcPr>
                </a:tc>
                <a:extLst>
                  <a:ext uri="{0D108BD9-81ED-4DB2-BD59-A6C34878D82A}">
                    <a16:rowId xmlns:a16="http://schemas.microsoft.com/office/drawing/2014/main" val="3054609726"/>
                  </a:ext>
                </a:extLst>
              </a:tr>
              <a:tr h="333301">
                <a:tc gridSpan="5">
                  <a:txBody>
                    <a:bodyPr/>
                    <a:lstStyle/>
                    <a:p>
                      <a:pPr algn="ctr"/>
                      <a:r>
                        <a:rPr lang="en-IN" sz="4400" dirty="0">
                          <a:solidFill>
                            <a:srgbClr val="FF0000"/>
                          </a:solidFill>
                          <a:effectLst/>
                          <a:latin typeface="Times New Roman" panose="02020603050405020304" pitchFamily="18" charset="0"/>
                          <a:cs typeface="Times New Roman" panose="02020603050405020304" pitchFamily="18" charset="0"/>
                        </a:rPr>
                        <a:t>Source: Basic Animal Husbandry Statistics, DAHD&amp;F, </a:t>
                      </a:r>
                      <a:r>
                        <a:rPr lang="en-IN" sz="4400" dirty="0" err="1">
                          <a:solidFill>
                            <a:srgbClr val="FF0000"/>
                          </a:solidFill>
                          <a:effectLst/>
                          <a:latin typeface="Times New Roman" panose="02020603050405020304" pitchFamily="18" charset="0"/>
                          <a:cs typeface="Times New Roman" panose="02020603050405020304" pitchFamily="18" charset="0"/>
                        </a:rPr>
                        <a:t>GoI</a:t>
                      </a:r>
                      <a:endParaRPr lang="en-IN" sz="4400" dirty="0">
                        <a:solidFill>
                          <a:srgbClr val="FF0000"/>
                        </a:solidFill>
                        <a:effectLst/>
                        <a:latin typeface="Times New Roman" panose="02020603050405020304" pitchFamily="18" charset="0"/>
                        <a:cs typeface="Times New Roman" panose="02020603050405020304" pitchFamily="18" charset="0"/>
                      </a:endParaRPr>
                    </a:p>
                  </a:txBody>
                  <a:tcPr marL="27886" marR="27886" marT="27886" marB="27886" anchor="ctr">
                    <a:lnL w="9525" cap="flat" cmpd="sng" algn="ctr">
                      <a:solidFill>
                        <a:srgbClr val="8B8B8B"/>
                      </a:solidFill>
                      <a:prstDash val="solid"/>
                      <a:round/>
                      <a:headEnd type="none" w="med" len="med"/>
                      <a:tailEnd type="none" w="med" len="me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solidFill>
                      <a:srgbClr val="CCCCCC"/>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30946850"/>
                  </a:ext>
                </a:extLst>
              </a:tr>
            </a:tbl>
          </a:graphicData>
        </a:graphic>
      </p:graphicFrame>
    </p:spTree>
    <p:extLst>
      <p:ext uri="{BB962C8B-B14F-4D97-AF65-F5344CB8AC3E}">
        <p14:creationId xmlns:p14="http://schemas.microsoft.com/office/powerpoint/2010/main" val="195070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EF8A-6311-4D9B-849D-AC1897E39A8E}"/>
              </a:ext>
            </a:extLst>
          </p:cNvPr>
          <p:cNvSpPr>
            <a:spLocks noGrp="1"/>
          </p:cNvSpPr>
          <p:nvPr>
            <p:ph type="title"/>
          </p:nvPr>
        </p:nvSpPr>
        <p:spPr>
          <a:xfrm flipV="1">
            <a:off x="838200" y="-580444"/>
            <a:ext cx="10515600" cy="294198"/>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58F58E1D-DA75-44EC-AD4E-9C27E3FDDD7B}"/>
              </a:ext>
            </a:extLst>
          </p:cNvPr>
          <p:cNvSpPr>
            <a:spLocks noGrp="1"/>
          </p:cNvSpPr>
          <p:nvPr>
            <p:ph idx="1"/>
          </p:nvPr>
        </p:nvSpPr>
        <p:spPr>
          <a:xfrm>
            <a:off x="0" y="87464"/>
            <a:ext cx="12192000" cy="6089499"/>
          </a:xfrm>
        </p:spPr>
        <p:txBody>
          <a:bodyPr>
            <a:normAutofit fontScale="92500" lnSpcReduction="10000"/>
          </a:bodyPr>
          <a:lstStyle/>
          <a:p>
            <a:pPr algn="just"/>
            <a:endParaRPr lang="en-IN" b="1" i="0" dirty="0">
              <a:solidFill>
                <a:srgbClr val="222222"/>
              </a:solidFill>
              <a:effectLst/>
              <a:latin typeface="arial" panose="020B0604020202020204" pitchFamily="34" charset="0"/>
            </a:endParaRPr>
          </a:p>
          <a:p>
            <a:pPr algn="just"/>
            <a:r>
              <a:rPr lang="en-IN" dirty="0">
                <a:solidFill>
                  <a:srgbClr val="222222"/>
                </a:solidFill>
                <a:latin typeface="arial" panose="020B0604020202020204" pitchFamily="34" charset="0"/>
              </a:rPr>
              <a:t>T</a:t>
            </a:r>
            <a:r>
              <a:rPr lang="en-IN" b="0" i="0" dirty="0">
                <a:solidFill>
                  <a:srgbClr val="222222"/>
                </a:solidFill>
                <a:effectLst/>
                <a:latin typeface="arial" panose="020B0604020202020204" pitchFamily="34" charset="0"/>
              </a:rPr>
              <a:t>he </a:t>
            </a:r>
            <a:r>
              <a:rPr lang="en-IN" b="1" i="0" dirty="0">
                <a:solidFill>
                  <a:srgbClr val="222222"/>
                </a:solidFill>
                <a:effectLst/>
                <a:latin typeface="arial" panose="020B0604020202020204" pitchFamily="34" charset="0"/>
              </a:rPr>
              <a:t>Indian</a:t>
            </a:r>
            <a:r>
              <a:rPr lang="en-IN" b="0" i="0" dirty="0">
                <a:solidFill>
                  <a:srgbClr val="222222"/>
                </a:solidFill>
                <a:effectLst/>
                <a:latin typeface="arial" panose="020B0604020202020204" pitchFamily="34" charset="0"/>
              </a:rPr>
              <a:t> Council of Medical Research (</a:t>
            </a:r>
            <a:r>
              <a:rPr lang="en-IN" b="1" i="0" dirty="0">
                <a:solidFill>
                  <a:srgbClr val="222222"/>
                </a:solidFill>
                <a:effectLst/>
                <a:latin typeface="arial" panose="020B0604020202020204" pitchFamily="34" charset="0"/>
              </a:rPr>
              <a:t>ICMR</a:t>
            </a:r>
            <a:r>
              <a:rPr lang="en-IN" b="0" i="0" dirty="0">
                <a:solidFill>
                  <a:srgbClr val="222222"/>
                </a:solidFill>
                <a:effectLst/>
                <a:latin typeface="arial" panose="020B0604020202020204" pitchFamily="34" charset="0"/>
              </a:rPr>
              <a:t>) </a:t>
            </a:r>
            <a:r>
              <a:rPr lang="en-IN" b="1" i="0" dirty="0">
                <a:solidFill>
                  <a:srgbClr val="222222"/>
                </a:solidFill>
                <a:effectLst/>
                <a:latin typeface="arial" panose="020B0604020202020204" pitchFamily="34" charset="0"/>
              </a:rPr>
              <a:t>recommends</a:t>
            </a:r>
            <a:r>
              <a:rPr lang="en-IN" b="0" i="0" dirty="0">
                <a:solidFill>
                  <a:srgbClr val="222222"/>
                </a:solidFill>
                <a:effectLst/>
                <a:latin typeface="arial" panose="020B0604020202020204" pitchFamily="34" charset="0"/>
              </a:rPr>
              <a:t> an average daily intake of 300 gm per day of </a:t>
            </a:r>
            <a:r>
              <a:rPr lang="en-IN" b="1" i="0" dirty="0">
                <a:solidFill>
                  <a:srgbClr val="222222"/>
                </a:solidFill>
                <a:effectLst/>
                <a:latin typeface="arial" panose="020B0604020202020204" pitchFamily="34" charset="0"/>
              </a:rPr>
              <a:t>milk</a:t>
            </a:r>
            <a:r>
              <a:rPr lang="en-IN" b="0" i="0" dirty="0">
                <a:solidFill>
                  <a:srgbClr val="222222"/>
                </a:solidFill>
                <a:effectLst/>
                <a:latin typeface="arial" panose="020B0604020202020204" pitchFamily="34" charset="0"/>
              </a:rPr>
              <a:t> to deliver the requisite macro-micro nutrients, the national average of per-capita consumption is about 185 gm and 146 gm a day respectively in urban and rural </a:t>
            </a:r>
            <a:r>
              <a:rPr lang="en-IN" b="1" i="0" dirty="0">
                <a:solidFill>
                  <a:srgbClr val="222222"/>
                </a:solidFill>
                <a:effectLst/>
                <a:latin typeface="arial" panose="020B0604020202020204" pitchFamily="34" charset="0"/>
              </a:rPr>
              <a:t>India</a:t>
            </a:r>
            <a:r>
              <a:rPr lang="en-IN" b="0" i="0" dirty="0">
                <a:solidFill>
                  <a:srgbClr val="222222"/>
                </a:solidFill>
                <a:effectLst/>
                <a:latin typeface="arial" panose="020B0604020202020204" pitchFamily="34" charset="0"/>
              </a:rPr>
              <a:t>. </a:t>
            </a:r>
            <a:r>
              <a:rPr lang="en-IN" dirty="0">
                <a:solidFill>
                  <a:srgbClr val="70757A"/>
                </a:solidFill>
                <a:latin typeface="arial" panose="020B0604020202020204" pitchFamily="34" charset="0"/>
              </a:rPr>
              <a:t>(</a:t>
            </a:r>
            <a:r>
              <a:rPr lang="en-IN" b="0" i="0" dirty="0">
                <a:solidFill>
                  <a:srgbClr val="70757A"/>
                </a:solidFill>
                <a:effectLst/>
                <a:latin typeface="arial" panose="020B0604020202020204" pitchFamily="34" charset="0"/>
              </a:rPr>
              <a:t> 2019)</a:t>
            </a:r>
            <a:endParaRPr lang="en-IN" b="1" dirty="0">
              <a:solidFill>
                <a:srgbClr val="222222"/>
              </a:solidFill>
              <a:latin typeface="arial" panose="020B0604020202020204" pitchFamily="34" charset="0"/>
            </a:endParaRPr>
          </a:p>
          <a:p>
            <a:pPr algn="just"/>
            <a:endParaRPr lang="en-IN" b="1" i="0" dirty="0">
              <a:solidFill>
                <a:srgbClr val="222222"/>
              </a:solidFill>
              <a:effectLst/>
              <a:latin typeface="arial" panose="020B0604020202020204" pitchFamily="34" charset="0"/>
            </a:endParaRPr>
          </a:p>
          <a:p>
            <a:pPr algn="just"/>
            <a:r>
              <a:rPr lang="en-IN" b="1" i="0" dirty="0">
                <a:solidFill>
                  <a:srgbClr val="222222"/>
                </a:solidFill>
                <a:effectLst/>
                <a:latin typeface="arial" panose="020B0604020202020204" pitchFamily="34" charset="0"/>
              </a:rPr>
              <a:t>Uttar Pradesh</a:t>
            </a:r>
            <a:r>
              <a:rPr lang="en-IN" b="0" i="0" dirty="0">
                <a:solidFill>
                  <a:srgbClr val="222222"/>
                </a:solidFill>
                <a:effectLst/>
                <a:latin typeface="arial" panose="020B0604020202020204" pitchFamily="34" charset="0"/>
              </a:rPr>
              <a:t> is the highest milk producing state in India contributing around 18% to the total milk production, followed by </a:t>
            </a:r>
            <a:r>
              <a:rPr lang="en-IN" b="1" i="0" dirty="0">
                <a:solidFill>
                  <a:srgbClr val="222222"/>
                </a:solidFill>
                <a:effectLst/>
                <a:latin typeface="arial" panose="020B0604020202020204" pitchFamily="34" charset="0"/>
              </a:rPr>
              <a:t>Rajasthan</a:t>
            </a:r>
            <a:r>
              <a:rPr lang="en-IN" b="0" i="0" dirty="0">
                <a:solidFill>
                  <a:srgbClr val="222222"/>
                </a:solidFill>
                <a:effectLst/>
                <a:latin typeface="arial" panose="020B0604020202020204" pitchFamily="34" charset="0"/>
              </a:rPr>
              <a:t>, </a:t>
            </a:r>
            <a:r>
              <a:rPr lang="en-IN" b="1" i="0" dirty="0">
                <a:solidFill>
                  <a:srgbClr val="222222"/>
                </a:solidFill>
                <a:effectLst/>
                <a:latin typeface="arial" panose="020B0604020202020204" pitchFamily="34" charset="0"/>
              </a:rPr>
              <a:t>Andhra Pradesh</a:t>
            </a:r>
            <a:r>
              <a:rPr lang="en-IN" b="0" i="0" dirty="0">
                <a:solidFill>
                  <a:srgbClr val="222222"/>
                </a:solidFill>
                <a:effectLst/>
                <a:latin typeface="arial" panose="020B0604020202020204" pitchFamily="34" charset="0"/>
              </a:rPr>
              <a:t>, Gujarat and Punjab contributing 11%, 10%, 8% and 7% respectively.</a:t>
            </a:r>
          </a:p>
          <a:p>
            <a:pPr marL="0" indent="0" algn="just">
              <a:buNone/>
            </a:pPr>
            <a:endParaRPr lang="en-IN" b="0" i="0" dirty="0">
              <a:solidFill>
                <a:srgbClr val="222222"/>
              </a:solidFill>
              <a:effectLst/>
              <a:latin typeface="arial" panose="020B0604020202020204" pitchFamily="34" charset="0"/>
            </a:endParaRPr>
          </a:p>
          <a:p>
            <a:pPr algn="just"/>
            <a:r>
              <a:rPr lang="en-IN" b="0" i="0" dirty="0">
                <a:solidFill>
                  <a:srgbClr val="222222"/>
                </a:solidFill>
                <a:effectLst/>
                <a:latin typeface="arial" panose="020B0604020202020204" pitchFamily="34" charset="0"/>
              </a:rPr>
              <a:t>Uttar Pradesh is the leader in milk production in the country with  production of more than 30.5 Million Tonnes in 2019-20</a:t>
            </a:r>
            <a:r>
              <a:rPr lang="en-IN" dirty="0">
                <a:solidFill>
                  <a:srgbClr val="222222"/>
                </a:solidFill>
                <a:latin typeface="arial" panose="020B0604020202020204" pitchFamily="34" charset="0"/>
              </a:rPr>
              <a:t> mostly from buffalo milk followed by Rajasthan.</a:t>
            </a:r>
          </a:p>
          <a:p>
            <a:pPr algn="just"/>
            <a:endParaRPr lang="en-IN" dirty="0">
              <a:solidFill>
                <a:srgbClr val="222222"/>
              </a:solidFill>
              <a:latin typeface="arial" panose="020B0604020202020204" pitchFamily="34" charset="0"/>
            </a:endParaRPr>
          </a:p>
          <a:p>
            <a:pPr algn="just"/>
            <a:r>
              <a:rPr lang="en-IN" dirty="0">
                <a:solidFill>
                  <a:srgbClr val="222222"/>
                </a:solidFill>
                <a:latin typeface="arial" panose="020B0604020202020204" pitchFamily="34" charset="0"/>
              </a:rPr>
              <a:t>Haryana is known as </a:t>
            </a:r>
            <a:r>
              <a:rPr lang="en-IN" dirty="0">
                <a:solidFill>
                  <a:srgbClr val="FF0000"/>
                </a:solidFill>
                <a:latin typeface="arial" panose="020B0604020202020204" pitchFamily="34" charset="0"/>
              </a:rPr>
              <a:t>milk bowl </a:t>
            </a:r>
            <a:r>
              <a:rPr lang="en-IN" dirty="0">
                <a:solidFill>
                  <a:srgbClr val="222222"/>
                </a:solidFill>
                <a:latin typeface="arial" panose="020B0604020202020204" pitchFamily="34" charset="0"/>
              </a:rPr>
              <a:t>of India.</a:t>
            </a:r>
            <a:endParaRPr lang="en-IN" dirty="0"/>
          </a:p>
        </p:txBody>
      </p:sp>
    </p:spTree>
    <p:extLst>
      <p:ext uri="{BB962C8B-B14F-4D97-AF65-F5344CB8AC3E}">
        <p14:creationId xmlns:p14="http://schemas.microsoft.com/office/powerpoint/2010/main" val="3560630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25F8-FD15-4788-8DC1-1E476FC33672}"/>
              </a:ext>
            </a:extLst>
          </p:cNvPr>
          <p:cNvSpPr>
            <a:spLocks noGrp="1"/>
          </p:cNvSpPr>
          <p:nvPr>
            <p:ph type="title"/>
          </p:nvPr>
        </p:nvSpPr>
        <p:spPr>
          <a:xfrm flipV="1">
            <a:off x="838200" y="-731520"/>
            <a:ext cx="10515600" cy="381663"/>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824C178-5A6B-407C-BACB-FA9605C7BCB7}"/>
              </a:ext>
            </a:extLst>
          </p:cNvPr>
          <p:cNvSpPr>
            <a:spLocks noGrp="1"/>
          </p:cNvSpPr>
          <p:nvPr>
            <p:ph idx="1"/>
          </p:nvPr>
        </p:nvSpPr>
        <p:spPr>
          <a:xfrm>
            <a:off x="0" y="87464"/>
            <a:ext cx="12192000" cy="6089499"/>
          </a:xfrm>
        </p:spPr>
        <p:txBody>
          <a:bodyPr/>
          <a:lstStyle/>
          <a:p>
            <a:r>
              <a:rPr lang="en-IN" dirty="0"/>
              <a:t>  </a:t>
            </a:r>
          </a:p>
          <a:p>
            <a:endParaRPr lang="en-IN" dirty="0"/>
          </a:p>
          <a:p>
            <a:endParaRPr lang="en-IN" dirty="0"/>
          </a:p>
          <a:p>
            <a:r>
              <a:rPr lang="en-IN" dirty="0"/>
              <a:t>                                                    </a:t>
            </a:r>
            <a:r>
              <a:rPr lang="en-IN" sz="7200" dirty="0">
                <a:solidFill>
                  <a:srgbClr val="FF0000"/>
                </a:solidFill>
              </a:rPr>
              <a:t>THANKS</a:t>
            </a:r>
          </a:p>
        </p:txBody>
      </p:sp>
    </p:spTree>
    <p:extLst>
      <p:ext uri="{BB962C8B-B14F-4D97-AF65-F5344CB8AC3E}">
        <p14:creationId xmlns:p14="http://schemas.microsoft.com/office/powerpoint/2010/main" val="1186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74A68-B8A0-4B87-ACB8-F20C99952A4D}"/>
              </a:ext>
            </a:extLst>
          </p:cNvPr>
          <p:cNvSpPr>
            <a:spLocks noGrp="1"/>
          </p:cNvSpPr>
          <p:nvPr>
            <p:ph type="title"/>
          </p:nvPr>
        </p:nvSpPr>
        <p:spPr>
          <a:xfrm>
            <a:off x="0" y="1"/>
            <a:ext cx="11353800" cy="1690688"/>
          </a:xfrm>
        </p:spPr>
        <p:txBody>
          <a:bodyPr/>
          <a:lstStyle/>
          <a:p>
            <a:r>
              <a:rPr lang="en-IN" sz="4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Retrospect and prospects of milk industry in India</a:t>
            </a:r>
            <a:endParaRPr lang="en-IN" dirty="0">
              <a:solidFill>
                <a:srgbClr val="FF0000"/>
              </a:solidFill>
            </a:endParaRPr>
          </a:p>
        </p:txBody>
      </p:sp>
      <p:sp>
        <p:nvSpPr>
          <p:cNvPr id="3" name="Content Placeholder 2">
            <a:extLst>
              <a:ext uri="{FF2B5EF4-FFF2-40B4-BE49-F238E27FC236}">
                <a16:creationId xmlns:a16="http://schemas.microsoft.com/office/drawing/2014/main" id="{1FE9C3D9-A301-4766-8941-8957B89708D5}"/>
              </a:ext>
            </a:extLst>
          </p:cNvPr>
          <p:cNvSpPr>
            <a:spLocks noGrp="1"/>
          </p:cNvSpPr>
          <p:nvPr>
            <p:ph idx="1"/>
          </p:nvPr>
        </p:nvSpPr>
        <p:spPr>
          <a:xfrm>
            <a:off x="0" y="1472750"/>
            <a:ext cx="12192000" cy="5385249"/>
          </a:xfrm>
        </p:spPr>
        <p:txBody>
          <a:bodyPr>
            <a:normAutofit/>
          </a:bodyPr>
          <a:lstStyle/>
          <a:p>
            <a:pPr algn="just"/>
            <a:r>
              <a:rPr lang="en-IN" b="0" i="0" dirty="0">
                <a:solidFill>
                  <a:srgbClr val="333333"/>
                </a:solidFill>
                <a:effectLst/>
                <a:latin typeface="Asap"/>
              </a:rPr>
              <a:t>The performance of Indian dairy sector during the 1950s and 1960s was not remarkable. However, with the successful implementation of Operation Flood Programme (OFP) during the 1970s, the dairy sector achieved fourfold growth rate by touching the mark compound growth rate. </a:t>
            </a:r>
            <a:r>
              <a:rPr lang="en-IN" dirty="0">
                <a:solidFill>
                  <a:srgbClr val="333333"/>
                </a:solidFill>
                <a:latin typeface="Asap"/>
              </a:rPr>
              <a:t>D</a:t>
            </a:r>
            <a:r>
              <a:rPr lang="en-IN" b="0" i="0" dirty="0">
                <a:solidFill>
                  <a:srgbClr val="333333"/>
                </a:solidFill>
                <a:effectLst/>
                <a:latin typeface="Asap"/>
              </a:rPr>
              <a:t>uring the past three decades, the total milk production increased .</a:t>
            </a:r>
          </a:p>
          <a:p>
            <a:pPr algn="just"/>
            <a:r>
              <a:rPr lang="en-IN" b="0" i="0" dirty="0">
                <a:solidFill>
                  <a:srgbClr val="333333"/>
                </a:solidFill>
                <a:effectLst/>
                <a:latin typeface="Asap"/>
              </a:rPr>
              <a:t>India has emerged as the world’s largest milk producing country. Milk production increased by about 4 percent a year and it increased from 22 million tons in 1970-71 to 104.8 million tons in 2007-08, the per capita per day milk availability increased from 107 grams to 245 grams during this period. </a:t>
            </a:r>
          </a:p>
          <a:p>
            <a:pPr algn="just"/>
            <a:r>
              <a:rPr lang="en-IN" b="0" i="0" dirty="0">
                <a:solidFill>
                  <a:srgbClr val="333333"/>
                </a:solidFill>
                <a:effectLst/>
                <a:latin typeface="Asap"/>
              </a:rPr>
              <a:t>India’s first automated dairy plant has been established at Gandhinagar near Ahmedabad in Western India along with several domestic cooperatives.</a:t>
            </a:r>
          </a:p>
          <a:p>
            <a:pPr marL="0" indent="0">
              <a:buNone/>
            </a:pPr>
            <a:endParaRPr lang="en-IN" dirty="0"/>
          </a:p>
        </p:txBody>
      </p:sp>
    </p:spTree>
    <p:extLst>
      <p:ext uri="{BB962C8B-B14F-4D97-AF65-F5344CB8AC3E}">
        <p14:creationId xmlns:p14="http://schemas.microsoft.com/office/powerpoint/2010/main" val="120554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8A31E-DE39-430B-9DC6-57E43BE1FE64}"/>
              </a:ext>
            </a:extLst>
          </p:cNvPr>
          <p:cNvSpPr>
            <a:spLocks noGrp="1"/>
          </p:cNvSpPr>
          <p:nvPr>
            <p:ph type="title"/>
          </p:nvPr>
        </p:nvSpPr>
        <p:spPr>
          <a:xfrm flipV="1">
            <a:off x="838200" y="-712098"/>
            <a:ext cx="10515600" cy="51789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70DF2F23-AB61-40CA-91D7-D6FA18002315}"/>
              </a:ext>
            </a:extLst>
          </p:cNvPr>
          <p:cNvSpPr>
            <a:spLocks noGrp="1"/>
          </p:cNvSpPr>
          <p:nvPr>
            <p:ph idx="1"/>
          </p:nvPr>
        </p:nvSpPr>
        <p:spPr>
          <a:xfrm>
            <a:off x="0" y="56644"/>
            <a:ext cx="12192000" cy="6801356"/>
          </a:xfrm>
        </p:spPr>
        <p:txBody>
          <a:bodyPr>
            <a:normAutofit/>
          </a:bodyPr>
          <a:lstStyle/>
          <a:p>
            <a:endParaRPr lang="en-IN" b="0" i="0" dirty="0">
              <a:solidFill>
                <a:srgbClr val="333333"/>
              </a:solidFill>
              <a:effectLst/>
              <a:latin typeface="Asap"/>
            </a:endParaRPr>
          </a:p>
          <a:p>
            <a:pPr algn="just"/>
            <a:r>
              <a:rPr lang="en-IN" sz="3200" b="0" i="0" dirty="0">
                <a:solidFill>
                  <a:srgbClr val="333333"/>
                </a:solidFill>
                <a:effectLst/>
                <a:latin typeface="Times New Roman" panose="02020603050405020304" pitchFamily="18" charset="0"/>
                <a:cs typeface="Times New Roman" panose="02020603050405020304" pitchFamily="18" charset="0"/>
              </a:rPr>
              <a:t>OFP for the first time recognized the need of rural milk producers and paid attention towards their thorough development. It plays the key role in bringing about the transformation of dairy development in the country. </a:t>
            </a:r>
          </a:p>
          <a:p>
            <a:pPr algn="just"/>
            <a:r>
              <a:rPr lang="en-IN" sz="3200" b="0" i="0" dirty="0">
                <a:solidFill>
                  <a:srgbClr val="333333"/>
                </a:solidFill>
                <a:effectLst/>
                <a:latin typeface="Times New Roman" panose="02020603050405020304" pitchFamily="18" charset="0"/>
                <a:cs typeface="Times New Roman" panose="02020603050405020304" pitchFamily="18" charset="0"/>
              </a:rPr>
              <a:t>The OFP established milk producer’s co-operatives in villages and made modern technology available to them.</a:t>
            </a:r>
          </a:p>
          <a:p>
            <a:pPr algn="just"/>
            <a:r>
              <a:rPr lang="en-IN" sz="3200" b="0" i="0" dirty="0">
                <a:solidFill>
                  <a:srgbClr val="333333"/>
                </a:solidFill>
                <a:effectLst/>
                <a:latin typeface="Times New Roman" panose="02020603050405020304" pitchFamily="18" charset="0"/>
                <a:cs typeface="Times New Roman" panose="02020603050405020304" pitchFamily="18" charset="0"/>
              </a:rPr>
              <a:t> At present India is not able to compete with European Countries and United States in export trade of dairy products because milk in these countries is highly subsidized. It is to be noted that the GATT Negotiations were for removal of these subsidies. If India intends to capture a major chunk of this market, it will have to make concerted efforts to ensure quality of milk and milk products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041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2D69-DBAE-4875-A289-D37D2622F931}"/>
              </a:ext>
            </a:extLst>
          </p:cNvPr>
          <p:cNvSpPr>
            <a:spLocks noGrp="1"/>
          </p:cNvSpPr>
          <p:nvPr>
            <p:ph type="title"/>
          </p:nvPr>
        </p:nvSpPr>
        <p:spPr>
          <a:xfrm>
            <a:off x="0" y="1"/>
            <a:ext cx="11353800" cy="1238080"/>
          </a:xfrm>
        </p:spPr>
        <p:txBody>
          <a:bodyPr/>
          <a:lstStyle/>
          <a:p>
            <a:r>
              <a:rPr lang="en-IN" dirty="0">
                <a:solidFill>
                  <a:srgbClr val="FF0000"/>
                </a:solidFill>
              </a:rPr>
              <a:t>Operation Flood</a:t>
            </a:r>
          </a:p>
        </p:txBody>
      </p:sp>
      <p:sp>
        <p:nvSpPr>
          <p:cNvPr id="3" name="Content Placeholder 2">
            <a:extLst>
              <a:ext uri="{FF2B5EF4-FFF2-40B4-BE49-F238E27FC236}">
                <a16:creationId xmlns:a16="http://schemas.microsoft.com/office/drawing/2014/main" id="{A06384C5-E6D0-457A-AC83-E3FF64602F9A}"/>
              </a:ext>
            </a:extLst>
          </p:cNvPr>
          <p:cNvSpPr>
            <a:spLocks noGrp="1"/>
          </p:cNvSpPr>
          <p:nvPr>
            <p:ph idx="1"/>
          </p:nvPr>
        </p:nvSpPr>
        <p:spPr>
          <a:xfrm>
            <a:off x="0" y="1416106"/>
            <a:ext cx="12192000" cy="5441893"/>
          </a:xfrm>
        </p:spPr>
        <p:txBody>
          <a:bodyPr>
            <a:normAutofit/>
          </a:bodyPr>
          <a:lstStyle/>
          <a:p>
            <a:pPr algn="just"/>
            <a:r>
              <a:rPr lang="en-IN" b="1" i="0" dirty="0">
                <a:solidFill>
                  <a:srgbClr val="202122"/>
                </a:solidFill>
                <a:effectLst/>
                <a:latin typeface="Arial" panose="020B0604020202020204" pitchFamily="34" charset="0"/>
              </a:rPr>
              <a:t>Operation Flood</a:t>
            </a:r>
            <a:r>
              <a:rPr lang="en-IN" b="0" i="0" dirty="0">
                <a:solidFill>
                  <a:srgbClr val="202122"/>
                </a:solidFill>
                <a:effectLst/>
                <a:latin typeface="Arial" panose="020B0604020202020204" pitchFamily="34" charset="0"/>
              </a:rPr>
              <a:t>, launched on 13 January 1970, was the world's largest dairy development program and a landmark project of India's </a:t>
            </a:r>
            <a:r>
              <a:rPr lang="en-IN" b="0" i="0" u="none" strike="noStrike" dirty="0">
                <a:solidFill>
                  <a:srgbClr val="0B0080"/>
                </a:solidFill>
                <a:effectLst/>
                <a:latin typeface="Arial" panose="020B0604020202020204" pitchFamily="34" charset="0"/>
                <a:hlinkClick r:id="rId2" tooltip="National Dairy Development Board (NDDB)"/>
              </a:rPr>
              <a:t>National Dairy Development Board (NDDB)</a:t>
            </a:r>
            <a:r>
              <a:rPr lang="en-IN" b="0" i="0" u="none" strike="noStrike" dirty="0">
                <a:solidFill>
                  <a:srgbClr val="0B0080"/>
                </a:solidFill>
                <a:effectLst/>
                <a:latin typeface="Arial" panose="020B0604020202020204" pitchFamily="34" charset="0"/>
              </a:rPr>
              <a:t>.</a:t>
            </a:r>
          </a:p>
          <a:p>
            <a:pPr algn="just"/>
            <a:endParaRPr lang="en-IN" dirty="0">
              <a:solidFill>
                <a:srgbClr val="0B0080"/>
              </a:solidFill>
              <a:latin typeface="Arial" panose="020B0604020202020204" pitchFamily="34" charset="0"/>
            </a:endParaRPr>
          </a:p>
          <a:p>
            <a:pPr algn="just"/>
            <a:r>
              <a:rPr lang="en-IN" b="0" i="0" dirty="0">
                <a:solidFill>
                  <a:srgbClr val="202122"/>
                </a:solidFill>
                <a:effectLst/>
                <a:latin typeface="Arial" panose="020B0604020202020204" pitchFamily="34" charset="0"/>
              </a:rPr>
              <a:t>It transformed India from a milk-deficient nation into the world's largest milk producer, surpassing the United States of America in 1998 with about 17 percent of global output in 2010–11.</a:t>
            </a:r>
          </a:p>
          <a:p>
            <a:pPr marL="0" indent="0" algn="just">
              <a:buNone/>
            </a:pPr>
            <a:r>
              <a:rPr lang="en-IN" b="0" i="0" dirty="0">
                <a:solidFill>
                  <a:srgbClr val="202122"/>
                </a:solidFill>
                <a:effectLst/>
                <a:latin typeface="Arial" panose="020B0604020202020204" pitchFamily="34" charset="0"/>
              </a:rPr>
              <a:t> </a:t>
            </a:r>
          </a:p>
          <a:p>
            <a:pPr algn="just"/>
            <a:r>
              <a:rPr lang="en-IN" b="0" i="0" dirty="0">
                <a:solidFill>
                  <a:srgbClr val="202122"/>
                </a:solidFill>
                <a:effectLst/>
                <a:latin typeface="Arial" panose="020B0604020202020204" pitchFamily="34" charset="0"/>
              </a:rPr>
              <a:t>Within 30 years, it doubled the milk available per person in India</a:t>
            </a:r>
            <a:r>
              <a:rPr lang="en-IN" b="0" i="0" baseline="30000" dirty="0">
                <a:solidFill>
                  <a:srgbClr val="0B0080"/>
                </a:solidFill>
                <a:effectLst/>
                <a:latin typeface="Arial" panose="020B0604020202020204" pitchFamily="34" charset="0"/>
              </a:rPr>
              <a:t> </a:t>
            </a:r>
            <a:r>
              <a:rPr lang="en-IN" b="0" i="0" dirty="0">
                <a:solidFill>
                  <a:srgbClr val="202122"/>
                </a:solidFill>
                <a:effectLst/>
                <a:latin typeface="Arial" panose="020B0604020202020204" pitchFamily="34" charset="0"/>
              </a:rPr>
              <a:t>and made dairy farming India's largest self-sustainable rural employment generator.</a:t>
            </a:r>
            <a:endParaRPr lang="en-IN" b="0" i="0" baseline="30000" dirty="0">
              <a:solidFill>
                <a:srgbClr val="0B0080"/>
              </a:solidFill>
              <a:effectLst/>
              <a:latin typeface="Arial" panose="020B0604020202020204" pitchFamily="34" charset="0"/>
            </a:endParaRPr>
          </a:p>
          <a:p>
            <a:endParaRPr lang="en-IN" dirty="0"/>
          </a:p>
        </p:txBody>
      </p:sp>
    </p:spTree>
    <p:extLst>
      <p:ext uri="{BB962C8B-B14F-4D97-AF65-F5344CB8AC3E}">
        <p14:creationId xmlns:p14="http://schemas.microsoft.com/office/powerpoint/2010/main" val="271345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2698-8966-407D-AA75-B0E388D1A3B8}"/>
              </a:ext>
            </a:extLst>
          </p:cNvPr>
          <p:cNvSpPr>
            <a:spLocks noGrp="1"/>
          </p:cNvSpPr>
          <p:nvPr>
            <p:ph type="title"/>
          </p:nvPr>
        </p:nvSpPr>
        <p:spPr>
          <a:xfrm flipV="1">
            <a:off x="838200" y="-728282"/>
            <a:ext cx="10515600" cy="4450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1A7403F-2159-4E6A-AC09-D90162911457}"/>
              </a:ext>
            </a:extLst>
          </p:cNvPr>
          <p:cNvSpPr>
            <a:spLocks noGrp="1"/>
          </p:cNvSpPr>
          <p:nvPr>
            <p:ph idx="1"/>
          </p:nvPr>
        </p:nvSpPr>
        <p:spPr>
          <a:xfrm>
            <a:off x="0" y="0"/>
            <a:ext cx="12192000" cy="6858000"/>
          </a:xfrm>
        </p:spPr>
        <p:txBody>
          <a:bodyPr>
            <a:normAutofit/>
          </a:bodyPr>
          <a:lstStyle/>
          <a:p>
            <a:endParaRPr lang="en-IN" b="0" i="0" dirty="0">
              <a:solidFill>
                <a:srgbClr val="202122"/>
              </a:solidFill>
              <a:effectLst/>
              <a:latin typeface="Arial" panose="020B0604020202020204" pitchFamily="34" charset="0"/>
            </a:endParaRPr>
          </a:p>
          <a:p>
            <a:pPr algn="just"/>
            <a:r>
              <a:rPr lang="en-IN" b="0" i="0" dirty="0">
                <a:solidFill>
                  <a:srgbClr val="202122"/>
                </a:solidFill>
                <a:effectLst/>
                <a:latin typeface="Arial" panose="020B0604020202020204" pitchFamily="34" charset="0"/>
              </a:rPr>
              <a:t>The </a:t>
            </a:r>
            <a:r>
              <a:rPr lang="en-IN" b="0" i="1" u="none" strike="noStrike" dirty="0">
                <a:solidFill>
                  <a:srgbClr val="0B0080"/>
                </a:solidFill>
                <a:effectLst/>
                <a:latin typeface="Arial" panose="020B0604020202020204" pitchFamily="34" charset="0"/>
                <a:hlinkClick r:id="rId2" tooltip="Verghese Kurien"/>
              </a:rPr>
              <a:t>Anand Pattern Experiment at Amul</a:t>
            </a:r>
            <a:r>
              <a:rPr lang="en-IN" b="0" i="0" dirty="0">
                <a:solidFill>
                  <a:srgbClr val="202122"/>
                </a:solidFill>
                <a:effectLst/>
                <a:latin typeface="Arial" panose="020B0604020202020204" pitchFamily="34" charset="0"/>
              </a:rPr>
              <a:t>, a dairy </a:t>
            </a:r>
            <a:r>
              <a:rPr lang="en-IN" b="0" i="0" u="none" strike="noStrike" dirty="0">
                <a:solidFill>
                  <a:srgbClr val="0B0080"/>
                </a:solidFill>
                <a:effectLst/>
                <a:latin typeface="Arial" panose="020B0604020202020204" pitchFamily="34" charset="0"/>
                <a:hlinkClick r:id="rId3" tooltip="Co-operative"/>
              </a:rPr>
              <a:t>co-operative</a:t>
            </a:r>
            <a:r>
              <a:rPr lang="en-IN" b="0" i="0" dirty="0">
                <a:solidFill>
                  <a:srgbClr val="202122"/>
                </a:solidFill>
                <a:effectLst/>
                <a:latin typeface="Arial" panose="020B0604020202020204" pitchFamily="34" charset="0"/>
              </a:rPr>
              <a:t>, was the engine behind the success of the program.</a:t>
            </a:r>
          </a:p>
          <a:p>
            <a:pPr marL="0" indent="0" algn="just">
              <a:buNone/>
            </a:pPr>
            <a:endParaRPr lang="en-IN" b="0" i="0" baseline="30000" dirty="0">
              <a:solidFill>
                <a:srgbClr val="0B0080"/>
              </a:solidFill>
              <a:effectLst/>
              <a:latin typeface="Arial" panose="020B0604020202020204" pitchFamily="34" charset="0"/>
            </a:endParaRPr>
          </a:p>
          <a:p>
            <a:pPr algn="just"/>
            <a:r>
              <a:rPr lang="en-IN" b="0" i="0" dirty="0">
                <a:solidFill>
                  <a:srgbClr val="202122"/>
                </a:solidFill>
                <a:effectLst/>
                <a:latin typeface="Arial" panose="020B0604020202020204" pitchFamily="34" charset="0"/>
              </a:rPr>
              <a:t> </a:t>
            </a:r>
            <a:r>
              <a:rPr lang="en-IN" b="0" i="0" u="none" strike="noStrike" dirty="0" err="1">
                <a:solidFill>
                  <a:srgbClr val="0B0080"/>
                </a:solidFill>
                <a:effectLst/>
                <a:latin typeface="Arial" panose="020B0604020202020204" pitchFamily="34" charset="0"/>
                <a:hlinkClick r:id="rId4" tooltip="Verghese Kurien"/>
              </a:rPr>
              <a:t>Verghese</a:t>
            </a:r>
            <a:r>
              <a:rPr lang="en-IN" b="0" i="0" u="none" strike="noStrike" dirty="0">
                <a:solidFill>
                  <a:srgbClr val="0B0080"/>
                </a:solidFill>
                <a:effectLst/>
                <a:latin typeface="Arial" panose="020B0604020202020204" pitchFamily="34" charset="0"/>
                <a:hlinkClick r:id="rId4" tooltip="Verghese Kurien"/>
              </a:rPr>
              <a:t> </a:t>
            </a:r>
            <a:r>
              <a:rPr lang="en-IN" b="0" i="0" u="none" strike="noStrike" dirty="0" err="1">
                <a:solidFill>
                  <a:srgbClr val="0B0080"/>
                </a:solidFill>
                <a:effectLst/>
                <a:latin typeface="Arial" panose="020B0604020202020204" pitchFamily="34" charset="0"/>
                <a:hlinkClick r:id="rId4" tooltip="Verghese Kurien"/>
              </a:rPr>
              <a:t>Kurien</a:t>
            </a:r>
            <a:r>
              <a:rPr lang="en-IN" b="0" i="0" dirty="0">
                <a:solidFill>
                  <a:srgbClr val="202122"/>
                </a:solidFill>
                <a:effectLst/>
                <a:latin typeface="Arial" panose="020B0604020202020204" pitchFamily="34" charset="0"/>
              </a:rPr>
              <a:t>, the chairman and founder of Amul, was named the Chairman of NDDB and he thrust the program towards success and has since been recognized as its architect.</a:t>
            </a:r>
          </a:p>
          <a:p>
            <a:pPr marL="0" indent="0" algn="just">
              <a:buNone/>
            </a:pPr>
            <a:endParaRPr lang="en-IN" b="0" i="0" dirty="0">
              <a:solidFill>
                <a:srgbClr val="202122"/>
              </a:solidFill>
              <a:effectLst/>
              <a:latin typeface="Arial" panose="020B0604020202020204" pitchFamily="34" charset="0"/>
            </a:endParaRPr>
          </a:p>
          <a:p>
            <a:pPr algn="just"/>
            <a:r>
              <a:rPr lang="en-IN" b="0" i="0" dirty="0">
                <a:solidFill>
                  <a:srgbClr val="202122"/>
                </a:solidFill>
                <a:effectLst/>
                <a:latin typeface="Arial" panose="020B0604020202020204" pitchFamily="34" charset="0"/>
              </a:rPr>
              <a:t>Operation Flood is the program that led to "The White Revolution." It created a national milk grid linking producers throughout India to consumers in over 700 towns and cities and reducing seasonal and regional price variations while ensuring that producers get a major share of the profit by eliminating the middlemen.</a:t>
            </a:r>
            <a:endParaRPr lang="en-IN" dirty="0"/>
          </a:p>
        </p:txBody>
      </p:sp>
    </p:spTree>
    <p:extLst>
      <p:ext uri="{BB962C8B-B14F-4D97-AF65-F5344CB8AC3E}">
        <p14:creationId xmlns:p14="http://schemas.microsoft.com/office/powerpoint/2010/main" val="298340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4BBD7-2B9A-4CF4-93C2-6F4033CEE8B7}"/>
              </a:ext>
            </a:extLst>
          </p:cNvPr>
          <p:cNvSpPr>
            <a:spLocks noGrp="1"/>
          </p:cNvSpPr>
          <p:nvPr>
            <p:ph type="title"/>
          </p:nvPr>
        </p:nvSpPr>
        <p:spPr>
          <a:xfrm>
            <a:off x="0" y="1"/>
            <a:ext cx="11353800" cy="1502796"/>
          </a:xfrm>
        </p:spPr>
        <p:txBody>
          <a:bodyPr/>
          <a:lstStyle/>
          <a:p>
            <a:r>
              <a:rPr lang="en-IN" b="0" i="0" dirty="0">
                <a:solidFill>
                  <a:srgbClr val="0070C0"/>
                </a:solidFill>
                <a:effectLst/>
                <a:latin typeface="Arial" panose="020B0604020202020204" pitchFamily="34" charset="0"/>
              </a:rPr>
              <a:t>Operation Flood's objectives included:</a:t>
            </a:r>
            <a:br>
              <a:rPr lang="en-IN" b="0" i="0" dirty="0">
                <a:solidFill>
                  <a:srgbClr val="0070C0"/>
                </a:solidFill>
                <a:effectLst/>
                <a:latin typeface="Arial" panose="020B0604020202020204" pitchFamily="34" charset="0"/>
              </a:rPr>
            </a:br>
            <a:endParaRPr lang="en-IN" dirty="0">
              <a:solidFill>
                <a:srgbClr val="0070C0"/>
              </a:solidFill>
            </a:endParaRPr>
          </a:p>
        </p:txBody>
      </p:sp>
      <p:sp>
        <p:nvSpPr>
          <p:cNvPr id="3" name="Content Placeholder 2">
            <a:extLst>
              <a:ext uri="{FF2B5EF4-FFF2-40B4-BE49-F238E27FC236}">
                <a16:creationId xmlns:a16="http://schemas.microsoft.com/office/drawing/2014/main" id="{1B0041A5-B7E3-4978-9C37-D7DB9AF32BFB}"/>
              </a:ext>
            </a:extLst>
          </p:cNvPr>
          <p:cNvSpPr>
            <a:spLocks noGrp="1"/>
          </p:cNvSpPr>
          <p:nvPr>
            <p:ph idx="1"/>
          </p:nvPr>
        </p:nvSpPr>
        <p:spPr>
          <a:xfrm>
            <a:off x="0" y="1637969"/>
            <a:ext cx="11353800" cy="4538994"/>
          </a:xfrm>
        </p:spPr>
        <p:txBody>
          <a:bodyPr/>
          <a:lstStyle/>
          <a:p>
            <a:pPr algn="l">
              <a:buFont typeface="Arial" panose="020B0604020202020204" pitchFamily="34" charset="0"/>
              <a:buChar char="•"/>
            </a:pPr>
            <a:r>
              <a:rPr lang="en-IN" sz="3600" b="0" i="0" dirty="0">
                <a:solidFill>
                  <a:srgbClr val="202122"/>
                </a:solidFill>
                <a:effectLst/>
                <a:latin typeface="Times New Roman" panose="02020603050405020304" pitchFamily="18" charset="0"/>
                <a:cs typeface="Times New Roman" panose="02020603050405020304" pitchFamily="18" charset="0"/>
              </a:rPr>
              <a:t>Increased milk production ("a flood of creepers")</a:t>
            </a:r>
          </a:p>
          <a:p>
            <a:pPr algn="l">
              <a:buFont typeface="Arial" panose="020B0604020202020204" pitchFamily="34" charset="0"/>
              <a:buChar char="•"/>
            </a:pPr>
            <a:r>
              <a:rPr lang="en-IN" sz="3600" b="0" i="0" dirty="0">
                <a:solidFill>
                  <a:srgbClr val="202122"/>
                </a:solidFill>
                <a:effectLst/>
                <a:latin typeface="Times New Roman" panose="02020603050405020304" pitchFamily="18" charset="0"/>
                <a:cs typeface="Times New Roman" panose="02020603050405020304" pitchFamily="18" charset="0"/>
              </a:rPr>
              <a:t>Augmented rural incomes</a:t>
            </a:r>
          </a:p>
          <a:p>
            <a:pPr algn="l">
              <a:buFont typeface="Arial" panose="020B0604020202020204" pitchFamily="34" charset="0"/>
              <a:buChar char="•"/>
            </a:pPr>
            <a:r>
              <a:rPr lang="en-IN" sz="3600" b="0" i="0" dirty="0">
                <a:solidFill>
                  <a:srgbClr val="202122"/>
                </a:solidFill>
                <a:effectLst/>
                <a:latin typeface="Times New Roman" panose="02020603050405020304" pitchFamily="18" charset="0"/>
                <a:cs typeface="Times New Roman" panose="02020603050405020304" pitchFamily="18" charset="0"/>
              </a:rPr>
              <a:t>Fair prices for consumers</a:t>
            </a:r>
            <a:r>
              <a:rPr lang="en-IN" sz="3600" b="0" i="0" baseline="30000" dirty="0">
                <a:solidFill>
                  <a:srgbClr val="0B0080"/>
                </a:solidFill>
                <a:effectLst/>
                <a:latin typeface="Times New Roman" panose="02020603050405020304" pitchFamily="18" charset="0"/>
                <a:cs typeface="Times New Roman" panose="02020603050405020304" pitchFamily="18" charset="0"/>
              </a:rPr>
              <a:t>.</a:t>
            </a:r>
            <a:endParaRPr lang="en-IN" sz="3600" b="0" i="0" dirty="0">
              <a:solidFill>
                <a:srgbClr val="202122"/>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IN" sz="3600" b="0" i="0" dirty="0">
                <a:solidFill>
                  <a:srgbClr val="202122"/>
                </a:solidFill>
                <a:effectLst/>
                <a:latin typeface="Times New Roman" panose="02020603050405020304" pitchFamily="18" charset="0"/>
                <a:cs typeface="Times New Roman" panose="02020603050405020304" pitchFamily="18" charset="0"/>
              </a:rPr>
              <a:t>Increased income of, and reduced poverty among participating farmers while ensuring a steady supply of milk in return.</a:t>
            </a:r>
          </a:p>
          <a:p>
            <a:endParaRPr lang="en-IN" dirty="0"/>
          </a:p>
        </p:txBody>
      </p:sp>
    </p:spTree>
    <p:extLst>
      <p:ext uri="{BB962C8B-B14F-4D97-AF65-F5344CB8AC3E}">
        <p14:creationId xmlns:p14="http://schemas.microsoft.com/office/powerpoint/2010/main" val="391353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D668-0603-4229-8F7D-F0E0A804DA0B}"/>
              </a:ext>
            </a:extLst>
          </p:cNvPr>
          <p:cNvSpPr>
            <a:spLocks noGrp="1"/>
          </p:cNvSpPr>
          <p:nvPr>
            <p:ph type="title"/>
          </p:nvPr>
        </p:nvSpPr>
        <p:spPr>
          <a:xfrm>
            <a:off x="0" y="1"/>
            <a:ext cx="12192000" cy="1690688"/>
          </a:xfrm>
        </p:spPr>
        <p:txBody>
          <a:bodyPr>
            <a:normAutofit fontScale="90000"/>
          </a:bodyPr>
          <a:lstStyle/>
          <a:p>
            <a:r>
              <a:rPr lang="en-IN" b="0" i="0" dirty="0">
                <a:solidFill>
                  <a:srgbClr val="0070C0"/>
                </a:solidFill>
                <a:effectLst/>
                <a:latin typeface="Arial" panose="020B0604020202020204" pitchFamily="34" charset="0"/>
              </a:rPr>
              <a:t>Operation Flood was implemented in Three phases:</a:t>
            </a:r>
            <a:br>
              <a:rPr lang="en-IN" b="0" i="0" dirty="0">
                <a:solidFill>
                  <a:srgbClr val="0070C0"/>
                </a:solidFill>
                <a:effectLst/>
                <a:latin typeface="Arial" panose="020B0604020202020204" pitchFamily="34" charset="0"/>
              </a:rPr>
            </a:br>
            <a:endParaRPr lang="en-IN" dirty="0">
              <a:solidFill>
                <a:srgbClr val="0070C0"/>
              </a:solidFill>
            </a:endParaRPr>
          </a:p>
        </p:txBody>
      </p:sp>
      <p:sp>
        <p:nvSpPr>
          <p:cNvPr id="3" name="Content Placeholder 2">
            <a:extLst>
              <a:ext uri="{FF2B5EF4-FFF2-40B4-BE49-F238E27FC236}">
                <a16:creationId xmlns:a16="http://schemas.microsoft.com/office/drawing/2014/main" id="{F564ED6B-86A7-472F-8DB0-B67E2ED84A7C}"/>
              </a:ext>
            </a:extLst>
          </p:cNvPr>
          <p:cNvSpPr>
            <a:spLocks noGrp="1"/>
          </p:cNvSpPr>
          <p:nvPr>
            <p:ph idx="1"/>
          </p:nvPr>
        </p:nvSpPr>
        <p:spPr>
          <a:xfrm>
            <a:off x="0" y="922492"/>
            <a:ext cx="12192000" cy="5935507"/>
          </a:xfrm>
        </p:spPr>
        <p:txBody>
          <a:bodyPr>
            <a:normAutofit fontScale="85000" lnSpcReduction="20000"/>
          </a:bodyPr>
          <a:lstStyle/>
          <a:p>
            <a:pPr algn="l"/>
            <a:endParaRPr lang="en-IN" b="1" i="0" dirty="0">
              <a:solidFill>
                <a:srgbClr val="FF0000"/>
              </a:solidFill>
              <a:effectLst/>
              <a:latin typeface="Arial" panose="020B0604020202020204" pitchFamily="34" charset="0"/>
            </a:endParaRPr>
          </a:p>
          <a:p>
            <a:pPr algn="l"/>
            <a:r>
              <a:rPr lang="en-IN" b="1" i="0" dirty="0">
                <a:solidFill>
                  <a:srgbClr val="FF0000"/>
                </a:solidFill>
                <a:effectLst/>
                <a:latin typeface="Arial" panose="020B0604020202020204" pitchFamily="34" charset="0"/>
              </a:rPr>
              <a:t>Phase I</a:t>
            </a:r>
            <a:r>
              <a:rPr lang="en-IN" dirty="0">
                <a:solidFill>
                  <a:srgbClr val="FF0000"/>
                </a:solidFill>
                <a:latin typeface="Arial" panose="020B0604020202020204" pitchFamily="34" charset="0"/>
              </a:rPr>
              <a:t>- (1970-1980)</a:t>
            </a:r>
          </a:p>
          <a:p>
            <a:pPr marL="0" indent="0" algn="l">
              <a:buNone/>
            </a:pPr>
            <a:endParaRPr lang="en-IN" b="1" i="0" dirty="0">
              <a:solidFill>
                <a:srgbClr val="FF0000"/>
              </a:solidFill>
              <a:effectLst/>
              <a:latin typeface="Arial" panose="020B0604020202020204" pitchFamily="34" charset="0"/>
            </a:endParaRPr>
          </a:p>
          <a:p>
            <a:pPr algn="l"/>
            <a:r>
              <a:rPr lang="en-IN" dirty="0">
                <a:solidFill>
                  <a:srgbClr val="202122"/>
                </a:solidFill>
                <a:latin typeface="Arial" panose="020B0604020202020204" pitchFamily="34" charset="0"/>
              </a:rPr>
              <a:t>It</a:t>
            </a:r>
            <a:r>
              <a:rPr lang="en-IN" b="0" i="0" dirty="0">
                <a:solidFill>
                  <a:srgbClr val="202122"/>
                </a:solidFill>
                <a:effectLst/>
                <a:latin typeface="Arial" panose="020B0604020202020204" pitchFamily="34" charset="0"/>
              </a:rPr>
              <a:t> was financed by the sale of </a:t>
            </a:r>
            <a:r>
              <a:rPr lang="en-IN" b="0" i="0" u="none" strike="noStrike" dirty="0">
                <a:solidFill>
                  <a:srgbClr val="0B0080"/>
                </a:solidFill>
                <a:effectLst/>
                <a:latin typeface="Arial" panose="020B0604020202020204" pitchFamily="34" charset="0"/>
                <a:hlinkClick r:id="rId2" tooltip="Skimmed milk"/>
              </a:rPr>
              <a:t>skimmed</a:t>
            </a:r>
            <a:r>
              <a:rPr lang="en-IN" b="0" i="0" dirty="0">
                <a:solidFill>
                  <a:srgbClr val="202122"/>
                </a:solidFill>
                <a:effectLst/>
                <a:latin typeface="Arial" panose="020B0604020202020204" pitchFamily="34" charset="0"/>
              </a:rPr>
              <a:t> </a:t>
            </a:r>
            <a:r>
              <a:rPr lang="en-IN" b="0" i="0" u="none" strike="noStrike" dirty="0">
                <a:solidFill>
                  <a:srgbClr val="0B0080"/>
                </a:solidFill>
                <a:effectLst/>
                <a:latin typeface="Arial" panose="020B0604020202020204" pitchFamily="34" charset="0"/>
                <a:hlinkClick r:id="rId3" tooltip="Powdered milk"/>
              </a:rPr>
              <a:t>milk powder</a:t>
            </a:r>
            <a:r>
              <a:rPr lang="en-IN" b="0" i="0" dirty="0">
                <a:solidFill>
                  <a:srgbClr val="202122"/>
                </a:solidFill>
                <a:effectLst/>
                <a:latin typeface="Arial" panose="020B0604020202020204" pitchFamily="34" charset="0"/>
              </a:rPr>
              <a:t> and </a:t>
            </a:r>
            <a:r>
              <a:rPr lang="en-IN" b="0" i="0" u="none" strike="noStrike" dirty="0">
                <a:solidFill>
                  <a:srgbClr val="0B0080"/>
                </a:solidFill>
                <a:effectLst/>
                <a:latin typeface="Arial" panose="020B0604020202020204" pitchFamily="34" charset="0"/>
                <a:hlinkClick r:id="rId4" tooltip="Clarified butter"/>
              </a:rPr>
              <a:t>butter oil</a:t>
            </a:r>
            <a:r>
              <a:rPr lang="en-IN" b="0" i="0" dirty="0">
                <a:solidFill>
                  <a:srgbClr val="202122"/>
                </a:solidFill>
                <a:effectLst/>
                <a:latin typeface="Arial" panose="020B0604020202020204" pitchFamily="34" charset="0"/>
              </a:rPr>
              <a:t> donated by the </a:t>
            </a:r>
            <a:r>
              <a:rPr lang="en-IN" b="0" i="0" u="none" strike="noStrike" dirty="0">
                <a:solidFill>
                  <a:srgbClr val="0B0080"/>
                </a:solidFill>
                <a:effectLst/>
                <a:latin typeface="Arial" panose="020B0604020202020204" pitchFamily="34" charset="0"/>
                <a:hlinkClick r:id="rId5" tooltip="European Economic Community"/>
              </a:rPr>
              <a:t>European Economic Community</a:t>
            </a:r>
            <a:r>
              <a:rPr lang="en-IN" b="0" i="0" dirty="0">
                <a:solidFill>
                  <a:srgbClr val="202122"/>
                </a:solidFill>
                <a:effectLst/>
                <a:latin typeface="Arial" panose="020B0604020202020204" pitchFamily="34" charset="0"/>
              </a:rPr>
              <a:t> (EEC) through the </a:t>
            </a:r>
            <a:r>
              <a:rPr lang="en-IN" b="0" i="0" u="none" strike="noStrike" dirty="0">
                <a:solidFill>
                  <a:srgbClr val="0B0080"/>
                </a:solidFill>
                <a:effectLst/>
                <a:latin typeface="Arial" panose="020B0604020202020204" pitchFamily="34" charset="0"/>
                <a:hlinkClick r:id="rId6" tooltip="World Food Program"/>
              </a:rPr>
              <a:t>World Food Program (WFP)</a:t>
            </a:r>
            <a:r>
              <a:rPr lang="en-IN" b="0" i="0" dirty="0">
                <a:solidFill>
                  <a:srgbClr val="202122"/>
                </a:solidFill>
                <a:effectLst/>
                <a:latin typeface="Arial" panose="020B0604020202020204" pitchFamily="34" charset="0"/>
              </a:rPr>
              <a:t>.</a:t>
            </a:r>
          </a:p>
          <a:p>
            <a:pPr algn="l"/>
            <a:r>
              <a:rPr lang="en-IN" b="0" i="0" dirty="0">
                <a:solidFill>
                  <a:srgbClr val="202122"/>
                </a:solidFill>
                <a:effectLst/>
                <a:latin typeface="Arial" panose="020B0604020202020204" pitchFamily="34" charset="0"/>
              </a:rPr>
              <a:t> NDDB planned the program </a:t>
            </a:r>
            <a:r>
              <a:rPr lang="en-IN" dirty="0">
                <a:solidFill>
                  <a:srgbClr val="202122"/>
                </a:solidFill>
                <a:latin typeface="Arial" panose="020B0604020202020204" pitchFamily="34" charset="0"/>
              </a:rPr>
              <a:t>. </a:t>
            </a:r>
            <a:r>
              <a:rPr lang="en-IN" b="0" i="0" dirty="0">
                <a:solidFill>
                  <a:srgbClr val="202122"/>
                </a:solidFill>
                <a:effectLst/>
                <a:latin typeface="Arial" panose="020B0604020202020204" pitchFamily="34" charset="0"/>
              </a:rPr>
              <a:t>During this phase Operation Flood linked 18 of India's premier milk sheds with consumers in India's major metropolitan cities: Delhi, Mumbai, Kolkata, and Chennai, </a:t>
            </a:r>
            <a:r>
              <a:rPr lang="en-IN" b="0" i="0" dirty="0">
                <a:solidFill>
                  <a:srgbClr val="00B050"/>
                </a:solidFill>
                <a:effectLst/>
                <a:latin typeface="Arial" panose="020B0604020202020204" pitchFamily="34" charset="0"/>
              </a:rPr>
              <a:t>establishing mother dairies in the four metros</a:t>
            </a:r>
            <a:r>
              <a:rPr lang="en-IN" b="0" i="0" dirty="0">
                <a:solidFill>
                  <a:srgbClr val="202122"/>
                </a:solidFill>
                <a:effectLst/>
                <a:latin typeface="Arial" panose="020B0604020202020204" pitchFamily="34" charset="0"/>
              </a:rPr>
              <a:t>.</a:t>
            </a:r>
            <a:endParaRPr lang="en-IN" b="0" i="0" baseline="30000" dirty="0">
              <a:solidFill>
                <a:srgbClr val="0B0080"/>
              </a:solidFill>
              <a:effectLst/>
              <a:latin typeface="Arial" panose="020B0604020202020204" pitchFamily="34" charset="0"/>
            </a:endParaRPr>
          </a:p>
          <a:p>
            <a:pPr algn="l"/>
            <a:r>
              <a:rPr lang="en-IN" b="0" i="0" dirty="0">
                <a:solidFill>
                  <a:srgbClr val="202122"/>
                </a:solidFill>
                <a:effectLst/>
                <a:latin typeface="Arial" panose="020B0604020202020204" pitchFamily="34" charset="0"/>
              </a:rPr>
              <a:t> Operation Flood-I was originally meant to be completed in 1975, but it eventually lasted until the end of 1979, at a total cost of Rs.116 crores.</a:t>
            </a:r>
          </a:p>
          <a:p>
            <a:pPr algn="l"/>
            <a:endParaRPr lang="en-IN" b="0" i="0" baseline="30000" dirty="0">
              <a:solidFill>
                <a:srgbClr val="0B0080"/>
              </a:solidFill>
              <a:effectLst/>
              <a:latin typeface="Arial" panose="020B0604020202020204" pitchFamily="34" charset="0"/>
            </a:endParaRPr>
          </a:p>
          <a:p>
            <a:pPr marL="0" indent="0" algn="l">
              <a:buNone/>
            </a:pPr>
            <a:r>
              <a:rPr lang="en-IN" b="0" i="0" baseline="30000" dirty="0">
                <a:solidFill>
                  <a:srgbClr val="0B0080"/>
                </a:solidFill>
                <a:effectLst/>
                <a:latin typeface="Arial" panose="020B0604020202020204" pitchFamily="34" charset="0"/>
              </a:rPr>
              <a:t> </a:t>
            </a:r>
            <a:r>
              <a:rPr lang="en-IN" b="0" i="0" dirty="0">
                <a:solidFill>
                  <a:srgbClr val="7030A0"/>
                </a:solidFill>
                <a:effectLst/>
                <a:latin typeface="Arial" panose="020B0604020202020204" pitchFamily="34" charset="0"/>
              </a:rPr>
              <a:t>At the start of Operation Flood-I, in 1970, certain aims were kept in view for the implementation of the programs:-</a:t>
            </a:r>
          </a:p>
          <a:p>
            <a:pPr algn="l">
              <a:buFont typeface="Arial" panose="020B0604020202020204" pitchFamily="34" charset="0"/>
              <a:buChar char="•"/>
            </a:pPr>
            <a:r>
              <a:rPr lang="en-IN" b="0" i="0" dirty="0">
                <a:solidFill>
                  <a:srgbClr val="202122"/>
                </a:solidFill>
                <a:effectLst/>
                <a:latin typeface="Arial" panose="020B0604020202020204" pitchFamily="34" charset="0"/>
              </a:rPr>
              <a:t>Improving the organized dairy sector in metropolitan cities Mumbai (then Bombay), Kolkata (then Calcutta), Chennai (then Madras), and Delhi through marketing,</a:t>
            </a:r>
          </a:p>
          <a:p>
            <a:pPr algn="l">
              <a:buFont typeface="Arial" panose="020B0604020202020204" pitchFamily="34" charset="0"/>
              <a:buChar char="•"/>
            </a:pPr>
            <a:r>
              <a:rPr lang="en-IN" b="0" i="0" dirty="0">
                <a:solidFill>
                  <a:srgbClr val="202122"/>
                </a:solidFill>
                <a:effectLst/>
                <a:latin typeface="Arial" panose="020B0604020202020204" pitchFamily="34" charset="0"/>
              </a:rPr>
              <a:t>An increase of producers' share in the milk market,</a:t>
            </a:r>
          </a:p>
          <a:p>
            <a:pPr algn="l">
              <a:buFont typeface="Arial" panose="020B0604020202020204" pitchFamily="34" charset="0"/>
              <a:buChar char="•"/>
            </a:pPr>
            <a:r>
              <a:rPr lang="en-IN" b="0" i="0" dirty="0">
                <a:solidFill>
                  <a:srgbClr val="202122"/>
                </a:solidFill>
                <a:effectLst/>
                <a:latin typeface="Arial" panose="020B0604020202020204" pitchFamily="34" charset="0"/>
              </a:rPr>
              <a:t>The speeding up of the development of dairy animals in rural areas to increase both production and procurement.</a:t>
            </a:r>
          </a:p>
          <a:p>
            <a:endParaRPr lang="en-IN" dirty="0"/>
          </a:p>
        </p:txBody>
      </p:sp>
    </p:spTree>
    <p:extLst>
      <p:ext uri="{BB962C8B-B14F-4D97-AF65-F5344CB8AC3E}">
        <p14:creationId xmlns:p14="http://schemas.microsoft.com/office/powerpoint/2010/main" val="255916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34C7-C39E-4064-9384-8841F5ACDB64}"/>
              </a:ext>
            </a:extLst>
          </p:cNvPr>
          <p:cNvSpPr>
            <a:spLocks noGrp="1"/>
          </p:cNvSpPr>
          <p:nvPr>
            <p:ph type="title"/>
          </p:nvPr>
        </p:nvSpPr>
        <p:spPr>
          <a:xfrm>
            <a:off x="0" y="1"/>
            <a:ext cx="11353800" cy="1049571"/>
          </a:xfrm>
        </p:spPr>
        <p:txBody>
          <a:bodyPr>
            <a:normAutofit fontScale="90000"/>
          </a:bodyPr>
          <a:lstStyle/>
          <a:p>
            <a:r>
              <a:rPr lang="en-IN" b="1" i="0" dirty="0">
                <a:solidFill>
                  <a:srgbClr val="FF0000"/>
                </a:solidFill>
                <a:effectLst/>
                <a:latin typeface="Arial" panose="020B0604020202020204" pitchFamily="34" charset="0"/>
              </a:rPr>
              <a:t>    </a:t>
            </a:r>
            <a:br>
              <a:rPr lang="en-IN" b="1" i="0" dirty="0">
                <a:solidFill>
                  <a:srgbClr val="FF0000"/>
                </a:solidFill>
                <a:effectLst/>
                <a:latin typeface="Arial" panose="020B0604020202020204" pitchFamily="34" charset="0"/>
              </a:rPr>
            </a:br>
            <a:r>
              <a:rPr lang="en-IN" b="1" i="0" dirty="0">
                <a:solidFill>
                  <a:srgbClr val="FF0000"/>
                </a:solidFill>
                <a:effectLst/>
                <a:latin typeface="Arial" panose="020B0604020202020204" pitchFamily="34" charset="0"/>
              </a:rPr>
              <a:t>OF    (Phase II)</a:t>
            </a:r>
            <a:br>
              <a:rPr lang="en-IN" b="1" i="0" dirty="0">
                <a:solidFill>
                  <a:srgbClr val="000000"/>
                </a:solidFill>
                <a:effectLst/>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A7628D71-18FE-4DCB-BAC0-90312626DC12}"/>
              </a:ext>
            </a:extLst>
          </p:cNvPr>
          <p:cNvSpPr>
            <a:spLocks noGrp="1"/>
          </p:cNvSpPr>
          <p:nvPr>
            <p:ph idx="1"/>
          </p:nvPr>
        </p:nvSpPr>
        <p:spPr>
          <a:xfrm>
            <a:off x="0" y="1049572"/>
            <a:ext cx="12192000" cy="5808427"/>
          </a:xfrm>
        </p:spPr>
        <p:txBody>
          <a:bodyPr>
            <a:normAutofit lnSpcReduction="10000"/>
          </a:bodyPr>
          <a:lstStyle/>
          <a:p>
            <a:pPr algn="l"/>
            <a:r>
              <a:rPr lang="en-IN" b="0" i="0" dirty="0">
                <a:solidFill>
                  <a:srgbClr val="0070C0"/>
                </a:solidFill>
                <a:effectLst/>
                <a:latin typeface="Arial" panose="020B0604020202020204" pitchFamily="34" charset="0"/>
              </a:rPr>
              <a:t>Operation Flood (OF)  Phase II (1981–1985) </a:t>
            </a:r>
          </a:p>
          <a:p>
            <a:pPr algn="l"/>
            <a:endParaRPr lang="en-IN" dirty="0">
              <a:solidFill>
                <a:srgbClr val="202122"/>
              </a:solidFill>
              <a:latin typeface="Arial" panose="020B0604020202020204" pitchFamily="34" charset="0"/>
            </a:endParaRPr>
          </a:p>
          <a:p>
            <a:pPr algn="just"/>
            <a:r>
              <a:rPr lang="en-IN" sz="3200" b="0" i="0" dirty="0">
                <a:solidFill>
                  <a:srgbClr val="202122"/>
                </a:solidFill>
                <a:effectLst/>
                <a:latin typeface="Times New Roman" panose="02020603050405020304" pitchFamily="18" charset="0"/>
                <a:cs typeface="Times New Roman" panose="02020603050405020304" pitchFamily="18" charset="0"/>
              </a:rPr>
              <a:t>In this phase, </a:t>
            </a:r>
            <a:r>
              <a:rPr lang="en-IN" sz="3200" b="0" i="0" dirty="0">
                <a:solidFill>
                  <a:srgbClr val="00B050"/>
                </a:solidFill>
                <a:effectLst/>
                <a:latin typeface="Times New Roman" panose="02020603050405020304" pitchFamily="18" charset="0"/>
                <a:cs typeface="Times New Roman" panose="02020603050405020304" pitchFamily="18" charset="0"/>
              </a:rPr>
              <a:t>increased the number of milk-sheds from 18 to 136; urban markets also expanded the outlets for milk to 290</a:t>
            </a:r>
            <a:r>
              <a:rPr lang="en-IN" sz="3200" b="0" i="0" dirty="0">
                <a:solidFill>
                  <a:srgbClr val="202122"/>
                </a:solidFill>
                <a:effectLst/>
                <a:latin typeface="Times New Roman" panose="02020603050405020304" pitchFamily="18" charset="0"/>
                <a:cs typeface="Times New Roman" panose="02020603050405020304" pitchFamily="18" charset="0"/>
              </a:rPr>
              <a:t>.</a:t>
            </a:r>
          </a:p>
          <a:p>
            <a:pPr algn="just"/>
            <a:r>
              <a:rPr lang="en-IN" sz="3200" b="0" i="0" dirty="0">
                <a:solidFill>
                  <a:srgbClr val="202122"/>
                </a:solidFill>
                <a:effectLst/>
                <a:latin typeface="Times New Roman" panose="02020603050405020304" pitchFamily="18" charset="0"/>
                <a:cs typeface="Times New Roman" panose="02020603050405020304" pitchFamily="18" charset="0"/>
              </a:rPr>
              <a:t> By the end of 1985, a self-sustaining system of 43,000 village co-operatives with 4,250,000 milk producers was covered. </a:t>
            </a:r>
          </a:p>
          <a:p>
            <a:pPr algn="just"/>
            <a:r>
              <a:rPr lang="en-IN" sz="3200" b="0" i="0" dirty="0">
                <a:solidFill>
                  <a:srgbClr val="202122"/>
                </a:solidFill>
                <a:effectLst/>
                <a:latin typeface="Times New Roman" panose="02020603050405020304" pitchFamily="18" charset="0"/>
                <a:cs typeface="Times New Roman" panose="02020603050405020304" pitchFamily="18" charset="0"/>
              </a:rPr>
              <a:t>Domestic milk powder production increased from 22,000 tons in the pre-project year to 140,000 tons by 1989, with all of this increase coming from dairies set up under Operation Flood.</a:t>
            </a:r>
          </a:p>
          <a:p>
            <a:pPr algn="just"/>
            <a:r>
              <a:rPr lang="en-IN" sz="3200" b="0" i="0" dirty="0">
                <a:solidFill>
                  <a:srgbClr val="202122"/>
                </a:solidFill>
                <a:effectLst/>
                <a:latin typeface="Times New Roman" panose="02020603050405020304" pitchFamily="18" charset="0"/>
                <a:cs typeface="Times New Roman" panose="02020603050405020304" pitchFamily="18" charset="0"/>
              </a:rPr>
              <a:t> In this way, EEC gifts and a World Bank loan helped in promoting self-reliance. Direct marketing of milk by producers' co-operatives also increased by several million </a:t>
            </a:r>
            <a:r>
              <a:rPr lang="en-IN" sz="3200" b="0" i="0" dirty="0" err="1">
                <a:solidFill>
                  <a:srgbClr val="202122"/>
                </a:solidFill>
                <a:effectLst/>
                <a:latin typeface="Times New Roman" panose="02020603050405020304" pitchFamily="18" charset="0"/>
                <a:cs typeface="Times New Roman" panose="02020603050405020304" pitchFamily="18" charset="0"/>
              </a:rPr>
              <a:t>liters</a:t>
            </a:r>
            <a:r>
              <a:rPr lang="en-IN" sz="3200" b="0" i="0" dirty="0">
                <a:solidFill>
                  <a:srgbClr val="202122"/>
                </a:solidFill>
                <a:effectLst/>
                <a:latin typeface="Times New Roman" panose="02020603050405020304" pitchFamily="18" charset="0"/>
                <a:cs typeface="Times New Roman" panose="02020603050405020304" pitchFamily="18" charset="0"/>
              </a:rPr>
              <a:t> a day.</a:t>
            </a:r>
          </a:p>
          <a:p>
            <a:endParaRPr lang="en-IN" dirty="0"/>
          </a:p>
        </p:txBody>
      </p:sp>
    </p:spTree>
    <p:extLst>
      <p:ext uri="{BB962C8B-B14F-4D97-AF65-F5344CB8AC3E}">
        <p14:creationId xmlns:p14="http://schemas.microsoft.com/office/powerpoint/2010/main" val="301525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CCE0-6603-4582-A49D-BA26E9419729}"/>
              </a:ext>
            </a:extLst>
          </p:cNvPr>
          <p:cNvSpPr>
            <a:spLocks noGrp="1"/>
          </p:cNvSpPr>
          <p:nvPr>
            <p:ph type="title"/>
          </p:nvPr>
        </p:nvSpPr>
        <p:spPr>
          <a:xfrm>
            <a:off x="0" y="-71561"/>
            <a:ext cx="11353800" cy="1592864"/>
          </a:xfrm>
        </p:spPr>
        <p:txBody>
          <a:bodyPr/>
          <a:lstStyle/>
          <a:p>
            <a:r>
              <a:rPr lang="en-IN" b="1" i="0" dirty="0">
                <a:solidFill>
                  <a:srgbClr val="FF0000"/>
                </a:solidFill>
                <a:effectLst/>
                <a:latin typeface="Arial" panose="020B0604020202020204" pitchFamily="34" charset="0"/>
              </a:rPr>
              <a:t>Phase III</a:t>
            </a:r>
            <a:br>
              <a:rPr lang="en-IN" b="1" i="0" dirty="0">
                <a:solidFill>
                  <a:srgbClr val="FF0000"/>
                </a:solidFill>
                <a:effectLst/>
                <a:latin typeface="Arial" panose="020B0604020202020204" pitchFamily="34" charset="0"/>
              </a:rPr>
            </a:br>
            <a:endParaRPr lang="en-IN" dirty="0">
              <a:solidFill>
                <a:srgbClr val="FF0000"/>
              </a:solidFill>
            </a:endParaRPr>
          </a:p>
        </p:txBody>
      </p:sp>
      <p:sp>
        <p:nvSpPr>
          <p:cNvPr id="3" name="Content Placeholder 2">
            <a:extLst>
              <a:ext uri="{FF2B5EF4-FFF2-40B4-BE49-F238E27FC236}">
                <a16:creationId xmlns:a16="http://schemas.microsoft.com/office/drawing/2014/main" id="{44F71966-0FD3-492B-ADA4-57B2CC698CA4}"/>
              </a:ext>
            </a:extLst>
          </p:cNvPr>
          <p:cNvSpPr>
            <a:spLocks noGrp="1"/>
          </p:cNvSpPr>
          <p:nvPr>
            <p:ph idx="1"/>
          </p:nvPr>
        </p:nvSpPr>
        <p:spPr>
          <a:xfrm>
            <a:off x="0" y="1092426"/>
            <a:ext cx="12192000" cy="5765574"/>
          </a:xfrm>
        </p:spPr>
        <p:txBody>
          <a:bodyPr>
            <a:normAutofit fontScale="92500" lnSpcReduction="10000"/>
          </a:bodyPr>
          <a:lstStyle/>
          <a:p>
            <a:pPr algn="l"/>
            <a:r>
              <a:rPr lang="en-IN" b="0" i="0" dirty="0">
                <a:solidFill>
                  <a:srgbClr val="0070C0"/>
                </a:solidFill>
                <a:effectLst/>
                <a:latin typeface="Arial" panose="020B0604020202020204" pitchFamily="34" charset="0"/>
              </a:rPr>
              <a:t>Phase III (1985–1996) </a:t>
            </a:r>
            <a:r>
              <a:rPr lang="en-IN" b="0" i="0" dirty="0">
                <a:solidFill>
                  <a:srgbClr val="202122"/>
                </a:solidFill>
                <a:effectLst/>
                <a:latin typeface="Arial" panose="020B0604020202020204" pitchFamily="34" charset="0"/>
              </a:rPr>
              <a:t>–</a:t>
            </a:r>
          </a:p>
          <a:p>
            <a:pPr marL="0" indent="0" algn="l">
              <a:buNone/>
            </a:pPr>
            <a:endParaRPr lang="en-IN" dirty="0">
              <a:solidFill>
                <a:srgbClr val="202122"/>
              </a:solidFill>
              <a:latin typeface="Arial" panose="020B0604020202020204" pitchFamily="34" charset="0"/>
            </a:endParaRPr>
          </a:p>
          <a:p>
            <a:pPr algn="just"/>
            <a:r>
              <a:rPr lang="en-IN" b="0" i="0" dirty="0">
                <a:solidFill>
                  <a:srgbClr val="202122"/>
                </a:solidFill>
                <a:effectLst/>
                <a:latin typeface="Times New Roman" panose="02020603050405020304" pitchFamily="18" charset="0"/>
                <a:cs typeface="Times New Roman" panose="02020603050405020304" pitchFamily="18" charset="0"/>
              </a:rPr>
              <a:t>It enabled dairy co-operatives to expand and strengthen the infrastructure required to procure and market increasing volumes of milk. </a:t>
            </a:r>
          </a:p>
          <a:p>
            <a:pPr algn="just"/>
            <a:r>
              <a:rPr lang="en-IN" b="0" i="0" dirty="0">
                <a:solidFill>
                  <a:srgbClr val="202122"/>
                </a:solidFill>
                <a:effectLst/>
                <a:latin typeface="Times New Roman" panose="02020603050405020304" pitchFamily="18" charset="0"/>
                <a:cs typeface="Times New Roman" panose="02020603050405020304" pitchFamily="18" charset="0"/>
              </a:rPr>
              <a:t>Veterinary first-aid health care services, feed, and artificial insemination services for co-operative members were extended, along with intensified member education. </a:t>
            </a:r>
          </a:p>
          <a:p>
            <a:pPr algn="just"/>
            <a:r>
              <a:rPr lang="en-IN" b="0" i="0" dirty="0">
                <a:solidFill>
                  <a:srgbClr val="202122"/>
                </a:solidFill>
                <a:effectLst/>
                <a:latin typeface="Times New Roman" panose="02020603050405020304" pitchFamily="18" charset="0"/>
                <a:cs typeface="Times New Roman" panose="02020603050405020304" pitchFamily="18" charset="0"/>
              </a:rPr>
              <a:t>Operation Flood's Phase III consolidated India's dairy co-operative movement, adding 30,000 new dairy co-operatives to the 43,000 existing co-operatives organized during Phase II.</a:t>
            </a:r>
          </a:p>
          <a:p>
            <a:pPr algn="just"/>
            <a:r>
              <a:rPr lang="en-IN" b="0" i="0" dirty="0">
                <a:solidFill>
                  <a:srgbClr val="202122"/>
                </a:solidFill>
                <a:effectLst/>
                <a:latin typeface="Times New Roman" panose="02020603050405020304" pitchFamily="18" charset="0"/>
                <a:cs typeface="Times New Roman" panose="02020603050405020304" pitchFamily="18" charset="0"/>
              </a:rPr>
              <a:t> The number of milk-sheds peaked at 173 in 1988-89, with the numbers of female members and female Dairy Co-operative Societies increasing significantly.</a:t>
            </a:r>
          </a:p>
          <a:p>
            <a:pPr algn="just"/>
            <a:r>
              <a:rPr lang="en-IN" b="0" i="0" dirty="0">
                <a:solidFill>
                  <a:srgbClr val="202122"/>
                </a:solidFill>
                <a:effectLst/>
                <a:latin typeface="Times New Roman" panose="02020603050405020304" pitchFamily="18" charset="0"/>
                <a:cs typeface="Times New Roman" panose="02020603050405020304" pitchFamily="18" charset="0"/>
              </a:rPr>
              <a:t> </a:t>
            </a:r>
            <a:r>
              <a:rPr lang="en-IN" b="0" i="0" dirty="0">
                <a:solidFill>
                  <a:srgbClr val="00B050"/>
                </a:solidFill>
                <a:effectLst/>
                <a:latin typeface="Times New Roman" panose="02020603050405020304" pitchFamily="18" charset="0"/>
                <a:cs typeface="Times New Roman" panose="02020603050405020304" pitchFamily="18" charset="0"/>
              </a:rPr>
              <a:t>Phase III also increased emphasis on research and development in animal health and nutrition. Innovations such as a vaccine for </a:t>
            </a:r>
            <a:r>
              <a:rPr lang="en-IN" b="0" i="0" u="none" strike="noStrike" dirty="0">
                <a:solidFill>
                  <a:srgbClr val="00B050"/>
                </a:solidFill>
                <a:effectLst/>
                <a:latin typeface="Times New Roman" panose="02020603050405020304" pitchFamily="18" charset="0"/>
                <a:cs typeface="Times New Roman" panose="02020603050405020304" pitchFamily="18" charset="0"/>
                <a:hlinkClick r:id="rId2" tooltip="Theileria">
                  <a:extLst>
                    <a:ext uri="{A12FA001-AC4F-418D-AE19-62706E023703}">
                      <ahyp:hlinkClr xmlns:ahyp="http://schemas.microsoft.com/office/drawing/2018/hyperlinkcolor" val="tx"/>
                    </a:ext>
                  </a:extLst>
                </a:hlinkClick>
              </a:rPr>
              <a:t>Theileriosis</a:t>
            </a:r>
            <a:r>
              <a:rPr lang="en-IN" b="0" i="0" dirty="0">
                <a:solidFill>
                  <a:srgbClr val="00B050"/>
                </a:solidFill>
                <a:effectLst/>
                <a:latin typeface="Times New Roman" panose="02020603050405020304" pitchFamily="18" charset="0"/>
                <a:cs typeface="Times New Roman" panose="02020603050405020304" pitchFamily="18" charset="0"/>
              </a:rPr>
              <a:t>, bypassing protein feed and urea-molasses mineral blocks, contributed to the enhanced productivity of milk-producing animals</a:t>
            </a:r>
            <a:r>
              <a:rPr lang="en-IN" b="0" i="0" dirty="0">
                <a:solidFill>
                  <a:srgbClr val="202122"/>
                </a:solidFill>
                <a:effectLst/>
                <a:latin typeface="Times New Roman" panose="02020603050405020304" pitchFamily="18" charset="0"/>
                <a:cs typeface="Times New Roman" panose="02020603050405020304" pitchFamily="18" charset="0"/>
              </a:rPr>
              <a:t>.</a:t>
            </a:r>
          </a:p>
          <a:p>
            <a:endParaRPr lang="en-IN" dirty="0"/>
          </a:p>
        </p:txBody>
      </p:sp>
    </p:spTree>
    <p:extLst>
      <p:ext uri="{BB962C8B-B14F-4D97-AF65-F5344CB8AC3E}">
        <p14:creationId xmlns:p14="http://schemas.microsoft.com/office/powerpoint/2010/main" val="3186188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1197</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vt:lpstr>
      <vt:lpstr>Asap</vt:lpstr>
      <vt:lpstr>Calibri</vt:lpstr>
      <vt:lpstr>Calibri Light</vt:lpstr>
      <vt:lpstr>Times New Roman</vt:lpstr>
      <vt:lpstr>Office Theme</vt:lpstr>
      <vt:lpstr> LPT          Unit-1  Milk and Milk Products Technology</vt:lpstr>
      <vt:lpstr>Retrospect and prospects of milk industry in India</vt:lpstr>
      <vt:lpstr>PowerPoint Presentation</vt:lpstr>
      <vt:lpstr>Operation Flood</vt:lpstr>
      <vt:lpstr>PowerPoint Presentation</vt:lpstr>
      <vt:lpstr>Operation Flood's objectives included: </vt:lpstr>
      <vt:lpstr>Operation Flood was implemented in Three phases: </vt:lpstr>
      <vt:lpstr>     OF    (Phase II) </vt:lpstr>
      <vt:lpstr>Phase III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LPT          Unit-1  Milk and Milk Products Technology</dc:title>
  <dc:creator>HP</dc:creator>
  <cp:lastModifiedBy>HP</cp:lastModifiedBy>
  <cp:revision>7</cp:revision>
  <dcterms:created xsi:type="dcterms:W3CDTF">2020-10-01T04:57:16Z</dcterms:created>
  <dcterms:modified xsi:type="dcterms:W3CDTF">2020-10-01T06:02:17Z</dcterms:modified>
</cp:coreProperties>
</file>