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5" r:id="rId9"/>
    <p:sldId id="266" r:id="rId10"/>
    <p:sldId id="267" r:id="rId11"/>
    <p:sldId id="264" r:id="rId12"/>
    <p:sldId id="262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2" d="100"/>
          <a:sy n="72" d="100"/>
        </p:scale>
        <p:origin x="34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DB0D2-D403-4640-8CD0-514A4BC60023}" type="datetimeFigureOut">
              <a:rPr lang="en-US" smtClean="0"/>
              <a:t>10/13/2020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C8349-18F4-4A5E-812E-2BEFCB604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40638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DB0D2-D403-4640-8CD0-514A4BC60023}" type="datetimeFigureOut">
              <a:rPr lang="en-US" smtClean="0"/>
              <a:t>10/13/2020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C8349-18F4-4A5E-812E-2BEFCB604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20174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DB0D2-D403-4640-8CD0-514A4BC60023}" type="datetimeFigureOut">
              <a:rPr lang="en-US" smtClean="0"/>
              <a:t>10/13/2020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C8349-18F4-4A5E-812E-2BEFCB604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3642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DB0D2-D403-4640-8CD0-514A4BC60023}" type="datetimeFigureOut">
              <a:rPr lang="en-US" smtClean="0"/>
              <a:t>10/13/2020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C8349-18F4-4A5E-812E-2BEFCB604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520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DB0D2-D403-4640-8CD0-514A4BC60023}" type="datetimeFigureOut">
              <a:rPr lang="en-US" smtClean="0"/>
              <a:t>10/13/2020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C8349-18F4-4A5E-812E-2BEFCB604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36048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DB0D2-D403-4640-8CD0-514A4BC60023}" type="datetimeFigureOut">
              <a:rPr lang="en-US" smtClean="0"/>
              <a:t>10/13/2020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C8349-18F4-4A5E-812E-2BEFCB604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8491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DB0D2-D403-4640-8CD0-514A4BC60023}" type="datetimeFigureOut">
              <a:rPr lang="en-US" smtClean="0"/>
              <a:t>10/13/2020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C8349-18F4-4A5E-812E-2BEFCB604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44679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DB0D2-D403-4640-8CD0-514A4BC60023}" type="datetimeFigureOut">
              <a:rPr lang="en-US" smtClean="0"/>
              <a:t>10/13/2020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C8349-18F4-4A5E-812E-2BEFCB604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34434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DB0D2-D403-4640-8CD0-514A4BC60023}" type="datetimeFigureOut">
              <a:rPr lang="en-US" smtClean="0"/>
              <a:t>10/13/2020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C8349-18F4-4A5E-812E-2BEFCB604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4785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DB0D2-D403-4640-8CD0-514A4BC60023}" type="datetimeFigureOut">
              <a:rPr lang="en-US" smtClean="0"/>
              <a:t>10/13/2020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C8349-18F4-4A5E-812E-2BEFCB604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3112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DB0D2-D403-4640-8CD0-514A4BC60023}" type="datetimeFigureOut">
              <a:rPr lang="en-US" smtClean="0"/>
              <a:t>10/13/2020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C8349-18F4-4A5E-812E-2BEFCB604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79795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DB0D2-D403-4640-8CD0-514A4BC60023}" type="datetimeFigureOut">
              <a:rPr lang="en-US" smtClean="0"/>
              <a:t>10/13/2020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4C8349-18F4-4A5E-812E-2BEFCB604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845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98448" y="1432758"/>
            <a:ext cx="9412224" cy="1273865"/>
          </a:xfrm>
          <a:solidFill>
            <a:schemeClr val="accent2"/>
          </a:solidFill>
        </p:spPr>
        <p:txBody>
          <a:bodyPr>
            <a:normAutofit fontScale="90000"/>
          </a:bodyPr>
          <a:lstStyle/>
          <a:p>
            <a:pPr algn="l"/>
            <a:r>
              <a:rPr lang="en-US" sz="4800" b="1" dirty="0"/>
              <a:t>   BIHAR ANIMAL SCIENCES UNIVERSITY</a:t>
            </a:r>
            <a:br>
              <a:rPr lang="en-US" sz="4800" b="1" dirty="0"/>
            </a:br>
            <a:r>
              <a:rPr lang="en-US" sz="4800" b="1" dirty="0"/>
              <a:t>           BIHAR VETERINARY COLLEGE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052445"/>
            <a:ext cx="9144000" cy="3640963"/>
          </a:xfrm>
        </p:spPr>
        <p:txBody>
          <a:bodyPr>
            <a:normAutofit fontScale="40000" lnSpcReduction="20000"/>
          </a:bodyPr>
          <a:lstStyle/>
          <a:p>
            <a:pPr lvl="0">
              <a:lnSpc>
                <a:spcPct val="100000"/>
              </a:lnSpc>
              <a:spcBef>
                <a:spcPct val="20000"/>
              </a:spcBef>
            </a:pPr>
            <a:r>
              <a:rPr lang="en-US" sz="8000" b="1" dirty="0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Department of Livestock Farm Complex</a:t>
            </a:r>
            <a:endParaRPr lang="en-US" sz="4500" b="1" dirty="0">
              <a:solidFill>
                <a:schemeClr val="accent6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00000"/>
              </a:lnSpc>
              <a:spcBef>
                <a:spcPct val="20000"/>
              </a:spcBef>
            </a:pPr>
            <a:endParaRPr lang="en-US" sz="3800" b="1" dirty="0">
              <a:solidFill>
                <a:schemeClr val="accent6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00000"/>
              </a:lnSpc>
              <a:spcBef>
                <a:spcPct val="20000"/>
              </a:spcBef>
            </a:pPr>
            <a:endParaRPr lang="en-US" sz="2800" dirty="0">
              <a:solidFill>
                <a:srgbClr val="FF0000"/>
              </a:solidFill>
            </a:endParaRPr>
          </a:p>
          <a:p>
            <a:pPr lvl="0">
              <a:lnSpc>
                <a:spcPct val="100000"/>
              </a:lnSpc>
              <a:spcBef>
                <a:spcPct val="20000"/>
              </a:spcBef>
            </a:pPr>
            <a:r>
              <a:rPr lang="en-US" sz="7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on</a:t>
            </a:r>
          </a:p>
          <a:p>
            <a:pPr lvl="0">
              <a:lnSpc>
                <a:spcPct val="100000"/>
              </a:lnSpc>
              <a:spcBef>
                <a:spcPct val="20000"/>
              </a:spcBef>
            </a:pPr>
            <a:r>
              <a:rPr lang="en-US" sz="7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Feeding of Farm Animal</a:t>
            </a:r>
          </a:p>
          <a:p>
            <a:pPr lvl="0">
              <a:lnSpc>
                <a:spcPct val="100000"/>
              </a:lnSpc>
              <a:spcBef>
                <a:spcPct val="20000"/>
              </a:spcBef>
            </a:pPr>
            <a:r>
              <a:rPr lang="en-US" sz="7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Date- 10/10/2020</a:t>
            </a:r>
          </a:p>
          <a:p>
            <a:pPr lvl="0">
              <a:lnSpc>
                <a:spcPct val="100000"/>
              </a:lnSpc>
              <a:spcBef>
                <a:spcPct val="20000"/>
              </a:spcBef>
            </a:pPr>
            <a:endParaRPr lang="en-US" sz="36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00000"/>
              </a:lnSpc>
              <a:spcBef>
                <a:spcPct val="20000"/>
              </a:spcBef>
            </a:pPr>
            <a:endParaRPr lang="en-US" sz="36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00000"/>
              </a:lnSpc>
              <a:spcBef>
                <a:spcPct val="20000"/>
              </a:spcBef>
            </a:pPr>
            <a:r>
              <a:rPr lang="en-US" sz="3600" b="1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</a:t>
            </a:r>
            <a:r>
              <a:rPr lang="en-US" sz="3600" b="1" dirty="0" err="1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Pramod</a:t>
            </a:r>
            <a:r>
              <a:rPr lang="en-US" sz="3600" b="1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Kumar</a:t>
            </a:r>
          </a:p>
          <a:p>
            <a:pPr lvl="0">
              <a:lnSpc>
                <a:spcPct val="100000"/>
              </a:lnSpc>
              <a:spcBef>
                <a:spcPct val="20000"/>
              </a:spcBef>
            </a:pPr>
            <a:r>
              <a:rPr lang="en-US" sz="3600" b="1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Assistant Professor-cum-Jr. Scientist</a:t>
            </a:r>
          </a:p>
          <a:p>
            <a:pPr lvl="0">
              <a:lnSpc>
                <a:spcPct val="100000"/>
              </a:lnSpc>
              <a:spcBef>
                <a:spcPct val="20000"/>
              </a:spcBef>
            </a:pPr>
            <a:r>
              <a:rPr lang="en-US" sz="3600" b="1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Dept. Of Livestock Farm Complex ( Animal Nutrition)</a:t>
            </a:r>
          </a:p>
          <a:p>
            <a:pPr lvl="0">
              <a:lnSpc>
                <a:spcPct val="100000"/>
              </a:lnSpc>
              <a:spcBef>
                <a:spcPct val="20000"/>
              </a:spcBef>
            </a:pPr>
            <a:r>
              <a:rPr lang="en-US" sz="3600" b="1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Bihar Veterinary College, BASU, Patna-14</a:t>
            </a:r>
          </a:p>
          <a:p>
            <a:endParaRPr lang="en-US" sz="3600" dirty="0">
              <a:solidFill>
                <a:schemeClr val="accent5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2" descr="C:\Users\sony\Desktop\BASU related\BASU Sea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828800" cy="1432759"/>
          </a:xfrm>
          <a:prstGeom prst="rect">
            <a:avLst/>
          </a:prstGeom>
          <a:noFill/>
        </p:spPr>
      </p:pic>
      <p:pic>
        <p:nvPicPr>
          <p:cNvPr id="5" name="Picture 3" descr="C:\Users\sony\Desktop\BASU related\Bihar_Veterinary_College_logo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668000" y="126941"/>
            <a:ext cx="1371600" cy="13716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550008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of Animals at LFC,BVC, Patna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US" dirty="0"/>
              <a:t>Cow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Buffalo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Sheep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Goat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Poultry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err="1"/>
              <a:t>Quial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78197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3238" y="292608"/>
            <a:ext cx="10940562" cy="6231284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According to VCI Livestock Farm complex shall have  following animals</a:t>
            </a:r>
            <a:b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 cattle or Buffalo- 100 animals</a:t>
            </a: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Sheep and Goat – 50 animals each</a:t>
            </a: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Piggery – 10 with one male</a:t>
            </a: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 Horse – 02 ( Male- one and Female – one)</a:t>
            </a: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5. Camel or regional animal( optional)</a:t>
            </a: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6. Fodder Production and Grassland management facility</a:t>
            </a: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7. LFC will have – 10 to 20 non productive animals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39396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en-US" dirty="0"/>
              <a:t>Avian unit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Poultry</a:t>
            </a:r>
          </a:p>
          <a:p>
            <a:pPr marL="0" indent="0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a) Layers -1000</a:t>
            </a:r>
          </a:p>
          <a:p>
            <a:pPr marL="0" indent="0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b) Broilers- 1000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Models of Various Systems, Pens,  cages, Runs And Equipment</a:t>
            </a:r>
          </a:p>
          <a:p>
            <a:pPr marL="0" indent="0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a) Sample stock of various breeds of poultry and other avian.</a:t>
            </a:r>
          </a:p>
          <a:p>
            <a:pPr marL="0" indent="0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b) Hatchery and Chick pens.</a:t>
            </a:r>
          </a:p>
          <a:p>
            <a:pPr marL="0" indent="0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c)  Brooders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94021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15267"/>
          </a:xfrm>
          <a:solidFill>
            <a:schemeClr val="accent2"/>
          </a:solidFill>
        </p:spPr>
        <p:txBody>
          <a:bodyPr/>
          <a:lstStyle/>
          <a:p>
            <a:r>
              <a:rPr lang="en-US" dirty="0"/>
              <a:t>Fodder Production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81328"/>
            <a:ext cx="10515600" cy="4695635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 Minimum 15 acres of land.</a:t>
            </a:r>
          </a:p>
          <a:p>
            <a:pPr marL="0" indent="0">
              <a:buNone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2. The housing should be as per Animal Welfare requirements as per   </a:t>
            </a: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the Principles of “Five Freedoms” for animal welfare.</a:t>
            </a:r>
          </a:p>
          <a:p>
            <a:pPr marL="0" indent="0">
              <a:buNone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3.  Farm data room taking care of</a:t>
            </a:r>
          </a:p>
          <a:p>
            <a:pPr marL="0" indent="0">
              <a:buNone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a) Pedigree Chart</a:t>
            </a:r>
          </a:p>
          <a:p>
            <a:pPr marL="0" indent="0">
              <a:buNone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b) Stock Books</a:t>
            </a:r>
          </a:p>
          <a:p>
            <a:pPr marL="0" indent="0">
              <a:buNone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c) Farm Bio-data</a:t>
            </a:r>
          </a:p>
          <a:p>
            <a:pPr marL="0" indent="0">
              <a:buNone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d) Balance Sheet</a:t>
            </a:r>
          </a:p>
        </p:txBody>
      </p:sp>
    </p:spTree>
    <p:extLst>
      <p:ext uri="{BB962C8B-B14F-4D97-AF65-F5344CB8AC3E}">
        <p14:creationId xmlns:p14="http://schemas.microsoft.com/office/powerpoint/2010/main" val="20466727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en-US" dirty="0"/>
              <a:t>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Feeding of Farm Animal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Stage of feeding</a:t>
            </a:r>
          </a:p>
          <a:p>
            <a:pPr marL="0" indent="0">
              <a:buNone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1. Feeding of calf for the first three days</a:t>
            </a:r>
          </a:p>
          <a:p>
            <a:pPr marL="0" indent="0">
              <a:buNone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2.Feeding of calves up to 3 month of age </a:t>
            </a:r>
          </a:p>
          <a:p>
            <a:pPr marL="0" indent="0">
              <a:buNone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3. Feeding of calves 3-12 months of age</a:t>
            </a:r>
          </a:p>
          <a:p>
            <a:pPr marL="0" indent="0">
              <a:buNone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4. Heifer</a:t>
            </a:r>
          </a:p>
          <a:p>
            <a:pPr marL="0" indent="0">
              <a:buNone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5. Dairy Animal Feeding</a:t>
            </a:r>
          </a:p>
          <a:p>
            <a:pPr marL="0" indent="0">
              <a:buNone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6. Dry/Pregnant animal feeding</a:t>
            </a:r>
          </a:p>
          <a:p>
            <a:pPr marL="0" indent="0">
              <a:buNone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7. Bull feeding</a:t>
            </a:r>
          </a:p>
        </p:txBody>
      </p:sp>
    </p:spTree>
    <p:extLst>
      <p:ext uri="{BB962C8B-B14F-4D97-AF65-F5344CB8AC3E}">
        <p14:creationId xmlns:p14="http://schemas.microsoft.com/office/powerpoint/2010/main" val="6215471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81354"/>
            <a:ext cx="10515600" cy="1028700"/>
          </a:xfrm>
          <a:solidFill>
            <a:schemeClr val="accent2"/>
          </a:solidFill>
        </p:spPr>
        <p:txBody>
          <a:bodyPr>
            <a:normAutofit fontScale="90000"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Feeding of calf for the first three days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00200"/>
            <a:ext cx="10515600" cy="4576764"/>
          </a:xfrm>
        </p:spPr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new born calf should get the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first milk of its dam, namely colostrum within 2 hours of its birth.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Feeding should be continued for the first 3 days @1/10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of body weight in 3 feeds.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Colostrum contain- 17 % protein, Minerals(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ca,P,Mg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Fe) and Vitamins(A, D and E).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If Colostrum is not available – 6 egg white in 1.5 kg milk, 1</a:t>
            </a:r>
            <a:r>
              <a:rPr lang="en-US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feeding</a:t>
            </a:r>
          </a:p>
          <a:p>
            <a:pPr marL="0" indent="0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- 5 egg white in 1.5 kg milk, 2</a:t>
            </a:r>
            <a:r>
              <a:rPr lang="en-US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feeding and so on.</a:t>
            </a:r>
          </a:p>
        </p:txBody>
      </p:sp>
    </p:spTree>
    <p:extLst>
      <p:ext uri="{BB962C8B-B14F-4D97-AF65-F5344CB8AC3E}">
        <p14:creationId xmlns:p14="http://schemas.microsoft.com/office/powerpoint/2010/main" val="22138747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585" y="101357"/>
            <a:ext cx="10515600" cy="1270244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Feeding Schedule of calves </a:t>
            </a:r>
            <a:r>
              <a:rPr lang="en-US" sz="4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upto</a:t>
            </a: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3 months of age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4345555"/>
              </p:ext>
            </p:extLst>
          </p:nvPr>
        </p:nvGraphicFramePr>
        <p:xfrm>
          <a:off x="589084" y="1292472"/>
          <a:ext cx="10764716" cy="545122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91179">
                  <a:extLst>
                    <a:ext uri="{9D8B030D-6E8A-4147-A177-3AD203B41FA5}">
                      <a16:colId xmlns:a16="http://schemas.microsoft.com/office/drawing/2014/main" val="3722710672"/>
                    </a:ext>
                  </a:extLst>
                </a:gridCol>
                <a:gridCol w="2691179">
                  <a:extLst>
                    <a:ext uri="{9D8B030D-6E8A-4147-A177-3AD203B41FA5}">
                      <a16:colId xmlns:a16="http://schemas.microsoft.com/office/drawing/2014/main" val="3547110736"/>
                    </a:ext>
                  </a:extLst>
                </a:gridCol>
                <a:gridCol w="2691179">
                  <a:extLst>
                    <a:ext uri="{9D8B030D-6E8A-4147-A177-3AD203B41FA5}">
                      <a16:colId xmlns:a16="http://schemas.microsoft.com/office/drawing/2014/main" val="988295666"/>
                    </a:ext>
                  </a:extLst>
                </a:gridCol>
                <a:gridCol w="2691179">
                  <a:extLst>
                    <a:ext uri="{9D8B030D-6E8A-4147-A177-3AD203B41FA5}">
                      <a16:colId xmlns:a16="http://schemas.microsoft.com/office/drawing/2014/main" val="603412479"/>
                    </a:ext>
                  </a:extLst>
                </a:gridCol>
              </a:tblGrid>
              <a:tr h="394391"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Colostrum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Calf Starter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Good quality hay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7779522"/>
                  </a:ext>
                </a:extLst>
              </a:tr>
              <a:tr h="680728"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1-3 days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Colostrum @1/10</a:t>
                      </a:r>
                      <a:r>
                        <a:rPr lang="en-US" baseline="30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BW in 3 feeds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6892132"/>
                  </a:ext>
                </a:extLst>
              </a:tr>
              <a:tr h="97246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4-7 days</a:t>
                      </a:r>
                    </a:p>
                    <a:p>
                      <a:endParaRPr lang="en-US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Whole</a:t>
                      </a:r>
                      <a:r>
                        <a:rPr lang="en-US" baseline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milk</a:t>
                      </a: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@1/10</a:t>
                      </a:r>
                      <a:r>
                        <a:rPr lang="en-US" baseline="30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BW in 3 feeds</a:t>
                      </a:r>
                    </a:p>
                    <a:p>
                      <a:endParaRPr lang="en-US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0089211"/>
                  </a:ext>
                </a:extLst>
              </a:tr>
              <a:tr h="68072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8-14 days</a:t>
                      </a:r>
                    </a:p>
                    <a:p>
                      <a:endParaRPr lang="en-US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Whole</a:t>
                      </a:r>
                      <a:r>
                        <a:rPr lang="en-US" baseline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milk</a:t>
                      </a: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@1/10</a:t>
                      </a:r>
                      <a:r>
                        <a:rPr lang="en-US" baseline="30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BW </a:t>
                      </a:r>
                    </a:p>
                    <a:p>
                      <a:endParaRPr lang="en-US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5993387"/>
                  </a:ext>
                </a:extLst>
              </a:tr>
              <a:tr h="68072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15-21 days</a:t>
                      </a:r>
                    </a:p>
                    <a:p>
                      <a:endParaRPr lang="en-US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Whole</a:t>
                      </a:r>
                      <a:r>
                        <a:rPr lang="en-US" baseline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milk</a:t>
                      </a: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@1/10</a:t>
                      </a:r>
                      <a:r>
                        <a:rPr lang="en-US" baseline="30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BW </a:t>
                      </a:r>
                    </a:p>
                    <a:p>
                      <a:endParaRPr lang="en-US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A little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 little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2945804"/>
                  </a:ext>
                </a:extLst>
              </a:tr>
              <a:tr h="68072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22-35 days</a:t>
                      </a:r>
                    </a:p>
                    <a:p>
                      <a:endParaRPr lang="en-US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Whole</a:t>
                      </a:r>
                      <a:r>
                        <a:rPr lang="en-US" baseline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milk</a:t>
                      </a: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@1/10</a:t>
                      </a:r>
                      <a:r>
                        <a:rPr lang="en-US" baseline="30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BW </a:t>
                      </a:r>
                    </a:p>
                    <a:p>
                      <a:endParaRPr lang="en-US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100g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Ad. lib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2761489"/>
                  </a:ext>
                </a:extLst>
              </a:tr>
              <a:tr h="68072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err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Upto</a:t>
                      </a:r>
                      <a:r>
                        <a:rPr lang="en-US" baseline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2 months</a:t>
                      </a:r>
                      <a:endParaRPr lang="en-US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endParaRPr lang="en-US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whole</a:t>
                      </a:r>
                      <a:r>
                        <a:rPr lang="en-US" baseline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milk</a:t>
                      </a: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@1/20</a:t>
                      </a:r>
                      <a:r>
                        <a:rPr lang="en-US" baseline="30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BW </a:t>
                      </a:r>
                      <a:r>
                        <a:rPr lang="en-US" dirty="0" err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</a:t>
                      </a:r>
                      <a:endParaRPr lang="en-US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endParaRPr lang="en-US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250g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Ad. lib</a:t>
                      </a:r>
                    </a:p>
                    <a:p>
                      <a:endParaRPr lang="en-US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2656821"/>
                  </a:ext>
                </a:extLst>
              </a:tr>
              <a:tr h="68072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2-3</a:t>
                      </a:r>
                      <a:r>
                        <a:rPr lang="en-US" baseline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months</a:t>
                      </a:r>
                      <a:endParaRPr lang="en-US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endParaRPr lang="en-US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Milk</a:t>
                      </a:r>
                      <a:r>
                        <a:rPr lang="en-US" baseline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baseline="0" dirty="0" err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mis</a:t>
                      </a:r>
                      <a:r>
                        <a:rPr lang="en-US" baseline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gradually reduced and tapered</a:t>
                      </a:r>
                      <a:endParaRPr lang="en-US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500g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Ad. lib</a:t>
                      </a:r>
                    </a:p>
                    <a:p>
                      <a:endParaRPr lang="en-US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91624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044203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25121"/>
          </a:xfrm>
          <a:solidFill>
            <a:schemeClr val="accent2"/>
          </a:solidFill>
        </p:spPr>
        <p:txBody>
          <a:bodyPr>
            <a:normAutofit/>
          </a:bodyPr>
          <a:lstStyle/>
          <a:p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Milk Replacer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6682402"/>
              </p:ext>
            </p:extLst>
          </p:nvPr>
        </p:nvGraphicFramePr>
        <p:xfrm>
          <a:off x="838200" y="1371599"/>
          <a:ext cx="10515600" cy="546243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2345168124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1276545190"/>
                    </a:ext>
                  </a:extLst>
                </a:gridCol>
              </a:tblGrid>
              <a:tr h="496377"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Dried skim</a:t>
                      </a:r>
                      <a:r>
                        <a:rPr lang="en-US" sz="1800" baseline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milk </a:t>
                      </a:r>
                      <a:endParaRPr lang="en-US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22.50 kg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3270830"/>
                  </a:ext>
                </a:extLst>
              </a:tr>
              <a:tr h="496377"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Dried</a:t>
                      </a:r>
                      <a:r>
                        <a:rPr lang="en-US" sz="1800" baseline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whey</a:t>
                      </a:r>
                      <a:endParaRPr lang="en-US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4.50</a:t>
                      </a:r>
                      <a:r>
                        <a:rPr lang="en-US" sz="1800" baseline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kg</a:t>
                      </a:r>
                      <a:endParaRPr lang="en-US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0784448"/>
                  </a:ext>
                </a:extLst>
              </a:tr>
              <a:tr h="496377">
                <a:tc>
                  <a:txBody>
                    <a:bodyPr/>
                    <a:lstStyle/>
                    <a:p>
                      <a:r>
                        <a:rPr lang="en-US" sz="1800" dirty="0" err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Distillerndried</a:t>
                      </a:r>
                      <a:r>
                        <a:rPr lang="en-US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soluble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6.80 kg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0674077"/>
                  </a:ext>
                </a:extLst>
              </a:tr>
              <a:tr h="496377"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Oat flour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2.30 kg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1089615"/>
                  </a:ext>
                </a:extLst>
              </a:tr>
              <a:tr h="496377"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Dried butter milk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4.80 kg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0890483"/>
                  </a:ext>
                </a:extLst>
              </a:tr>
              <a:tr h="496377"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Dextrose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3.20 kg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0363806"/>
                  </a:ext>
                </a:extLst>
              </a:tr>
              <a:tr h="496377">
                <a:tc>
                  <a:txBody>
                    <a:bodyPr/>
                    <a:lstStyle/>
                    <a:p>
                      <a:r>
                        <a:rPr lang="en-US" sz="1800" dirty="0" err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Dicalcium</a:t>
                      </a:r>
                      <a:r>
                        <a:rPr lang="en-US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phosphate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0.90 kg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1637435"/>
                  </a:ext>
                </a:extLst>
              </a:tr>
              <a:tr h="496377"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Trace minerals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0.23 kg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8362818"/>
                  </a:ext>
                </a:extLst>
              </a:tr>
              <a:tr h="496377">
                <a:tc>
                  <a:txBody>
                    <a:bodyPr/>
                    <a:lstStyle/>
                    <a:p>
                      <a:r>
                        <a:rPr lang="en-US" sz="1800" dirty="0" err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Auromycin</a:t>
                      </a:r>
                      <a:endParaRPr lang="en-US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2.00g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0207268"/>
                  </a:ext>
                </a:extLst>
              </a:tr>
              <a:tr h="49866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Vitamin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300000IU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096140"/>
                  </a:ext>
                </a:extLst>
              </a:tr>
              <a:tr h="496377"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Vitamin 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1000000 IU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31627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3557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95045"/>
          </a:xfrm>
          <a:solidFill>
            <a:schemeClr val="accent2"/>
          </a:solidFill>
        </p:spPr>
        <p:txBody>
          <a:bodyPr/>
          <a:lstStyle/>
          <a:p>
            <a:r>
              <a:rPr lang="en-US" dirty="0"/>
              <a:t>Calf Starter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371142"/>
              </p:ext>
            </p:extLst>
          </p:nvPr>
        </p:nvGraphicFramePr>
        <p:xfrm>
          <a:off x="838200" y="1825625"/>
          <a:ext cx="10515600" cy="2966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4294816246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10582522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Crushed barley/maize/sorghum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50-60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63823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GNC/</a:t>
                      </a:r>
                      <a:r>
                        <a:rPr lang="en-US" dirty="0" err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Til</a:t>
                      </a:r>
                      <a:r>
                        <a:rPr lang="en-US" baseline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cake/other cake</a:t>
                      </a:r>
                      <a:endParaRPr lang="en-US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30-20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54355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Wheat bran/rice bran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79107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Fish meal/ dried skim milk/meat milk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60464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Mineral mixture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1.5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85819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Salt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90136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Rovimix</a:t>
                      </a:r>
                      <a:endParaRPr lang="en-US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71685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Aurofac</a:t>
                      </a:r>
                      <a:endParaRPr lang="en-US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8075679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931985" y="5257800"/>
            <a:ext cx="4222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Calf starter contain- 20-23 % DCP, 70% TDN</a:t>
            </a:r>
          </a:p>
        </p:txBody>
      </p:sp>
    </p:spTree>
    <p:extLst>
      <p:ext uri="{BB962C8B-B14F-4D97-AF65-F5344CB8AC3E}">
        <p14:creationId xmlns:p14="http://schemas.microsoft.com/office/powerpoint/2010/main" val="11749673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03385" y="650631"/>
            <a:ext cx="5089214" cy="369332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en-US" dirty="0"/>
              <a:t>Feeding Schedule of calves 3months to 1 year of age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019908" y="1327638"/>
            <a:ext cx="891298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 fodder given @ 2 kg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Rising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upto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5 to 6 kg at 6 month of age.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concentrate mixture is given ( CP-22% and TDN-70%)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A) 0.75 kg- 4</a:t>
            </a:r>
            <a:r>
              <a:rPr lang="en-US" sz="24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month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B) 1kg -5</a:t>
            </a:r>
            <a:r>
              <a:rPr lang="en-US" sz="24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month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C) 1.5 kg -6</a:t>
            </a:r>
            <a:r>
              <a:rPr lang="en-US" sz="24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month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D) after 6</a:t>
            </a:r>
            <a:r>
              <a:rPr lang="en-US" sz="24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month- 2 kg concentrate mix.( 16% DCP,70% TDN) Given and 15-20 kg green fodder( 500g daily gain)</a:t>
            </a:r>
          </a:p>
        </p:txBody>
      </p:sp>
    </p:spTree>
    <p:extLst>
      <p:ext uri="{BB962C8B-B14F-4D97-AF65-F5344CB8AC3E}">
        <p14:creationId xmlns:p14="http://schemas.microsoft.com/office/powerpoint/2010/main" val="2013370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30254" cy="1325563"/>
          </a:xfrm>
        </p:spPr>
        <p:txBody>
          <a:bodyPr/>
          <a:lstStyle/>
          <a:p>
            <a:r>
              <a:rPr lang="en-US" dirty="0"/>
              <a:t>                           Thanks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2142148"/>
            <a:ext cx="10152888" cy="4351338"/>
          </a:xfrm>
        </p:spPr>
      </p:pic>
    </p:spTree>
    <p:extLst>
      <p:ext uri="{BB962C8B-B14F-4D97-AF65-F5344CB8AC3E}">
        <p14:creationId xmlns:p14="http://schemas.microsoft.com/office/powerpoint/2010/main" val="3861095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206</TotalTime>
  <Words>728</Words>
  <Application>Microsoft Office PowerPoint</Application>
  <PresentationFormat>Widescreen</PresentationFormat>
  <Paragraphs>141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Times New Roman</vt:lpstr>
      <vt:lpstr>Office Theme</vt:lpstr>
      <vt:lpstr>   BIHAR ANIMAL SCIENCES UNIVERSITY            BIHAR VETERINARY COLLEGE</vt:lpstr>
      <vt:lpstr>Category of Animals at LFC,BVC, Patna</vt:lpstr>
      <vt:lpstr>According to VCI Livestock Farm complex shall have  following animals  1. cattle or Buffalo- 100 animals  2. Sheep and Goat – 50 animals each  3. Piggery – 10 with one male  4. Horse – 02 ( Male- one and Female – one)  5. Camel or regional animal( optional)  6. Fodder Production and Grassland management facility  7. LFC will have – 10 to 20 non productive animals</vt:lpstr>
      <vt:lpstr>Avian unit</vt:lpstr>
      <vt:lpstr>Fodder Production Management</vt:lpstr>
      <vt:lpstr> Feeding of Farm Animal</vt:lpstr>
      <vt:lpstr>Feeding of calf for the first three days </vt:lpstr>
      <vt:lpstr>Feeding Schedule of calves upto 3 months of age</vt:lpstr>
      <vt:lpstr>Milk Replacer</vt:lpstr>
      <vt:lpstr>Calf Starter</vt:lpstr>
      <vt:lpstr>PowerPoint Presentation</vt:lpstr>
      <vt:lpstr>                           Thanks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BIHAR ANIMAL SCIENCES UNIVERSITY      BIHAR VETERINARY COLLEGE</dc:title>
  <dc:creator>Administrator</dc:creator>
  <cp:lastModifiedBy>Nirbhay Kumar Mishra</cp:lastModifiedBy>
  <cp:revision>18</cp:revision>
  <dcterms:created xsi:type="dcterms:W3CDTF">2020-10-09T10:16:14Z</dcterms:created>
  <dcterms:modified xsi:type="dcterms:W3CDTF">2020-10-13T10:27:11Z</dcterms:modified>
</cp:coreProperties>
</file>