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575C-3A6D-45D9-B777-FEBCD038A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7CE62-4DAE-4210-B9BC-9945C378D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8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FF0-873D-428A-AA3C-1ECD29723B82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8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9DDF-BF92-4D5B-BDDD-50E775292109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ADCC-A914-4FF2-A2C4-3662A16422FE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0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F6F9-8FE0-46E5-8998-CCF8A187439E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5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37FB-1B2C-46CD-A829-86EA36E310A3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6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2F88-A44C-461C-A7E7-DF4156276B0E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6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B20-491B-4C88-B231-76784004D01D}" type="datetime1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5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82C1-CB6B-4F63-9EE5-2D60423387BC}" type="datetime1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6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6E81-635E-4303-B114-95F6D35ED065}" type="datetime1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0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C5DA-94B1-4FB4-97D2-C774C873059F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7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2CF7E-4F8A-4992-8193-A37FC7731E14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EC1C9-384F-4CD4-8B8A-7899655DA800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9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ranjayvet@gmail.com" TargetMode="External"/><Relationship Id="rId2" Type="http://schemas.openxmlformats.org/officeDocument/2006/relationships/hyperlink" Target="https://www.basu.org.in/veterinary-public-health-and-epidemiology/drkaushikvet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irsant.mannat.09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sai.gov.i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864" y="3862874"/>
            <a:ext cx="9927573" cy="2493476"/>
          </a:xfrm>
          <a:pattFill prst="narHorz">
            <a:fgClr>
              <a:schemeClr val="accent3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Department of Veterinary Public Health &amp; Epidemiology</a:t>
            </a:r>
            <a:b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Bihar Veterinary College, </a:t>
            </a:r>
            <a:b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Bihar Animal Sciences University, Patna 14.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155209"/>
            <a:ext cx="1524000" cy="148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0"/>
            <a:ext cx="1428750" cy="1504950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74324" y="1685747"/>
            <a:ext cx="9723478" cy="1996329"/>
          </a:xfrm>
          <a:pattFill prst="pct80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 AND ENVIRONMENTAL HYGIENE 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(2+1=3)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(old course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DA511-FBE7-4065-A22F-3C95DC60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FD7-9BEF-49D1-A1E1-831932592E11}" type="datetime1">
              <a:rPr lang="en-US" smtClean="0"/>
              <a:t>10/3/2020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0C134-9475-4CDA-8A0D-EAE5EBC4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8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/>
              <a:t>Course Instructors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380963"/>
              </p:ext>
            </p:extLst>
          </p:nvPr>
        </p:nvGraphicFramePr>
        <p:xfrm>
          <a:off x="451338" y="1855177"/>
          <a:ext cx="11289323" cy="316992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241825">
                  <a:extLst>
                    <a:ext uri="{9D8B030D-6E8A-4147-A177-3AD203B41FA5}">
                      <a16:colId xmlns:a16="http://schemas.microsoft.com/office/drawing/2014/main" val="1280409487"/>
                    </a:ext>
                  </a:extLst>
                </a:gridCol>
                <a:gridCol w="3706661">
                  <a:extLst>
                    <a:ext uri="{9D8B030D-6E8A-4147-A177-3AD203B41FA5}">
                      <a16:colId xmlns:a16="http://schemas.microsoft.com/office/drawing/2014/main" val="521951387"/>
                    </a:ext>
                  </a:extLst>
                </a:gridCol>
                <a:gridCol w="2671514">
                  <a:extLst>
                    <a:ext uri="{9D8B030D-6E8A-4147-A177-3AD203B41FA5}">
                      <a16:colId xmlns:a16="http://schemas.microsoft.com/office/drawing/2014/main" val="1618864827"/>
                    </a:ext>
                  </a:extLst>
                </a:gridCol>
                <a:gridCol w="3669323">
                  <a:extLst>
                    <a:ext uri="{9D8B030D-6E8A-4147-A177-3AD203B41FA5}">
                      <a16:colId xmlns:a16="http://schemas.microsoft.com/office/drawing/2014/main" val="348590291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&amp; Designation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Mobile No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 ID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39726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Purushottam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Kaushik</a:t>
                      </a:r>
                      <a:b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Assistant Professor &amp; Head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9431260790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drkaushikvet@gmail.com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34008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Anjay</a:t>
                      </a:r>
                      <a:b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9472929164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dranjayvet@gmail.com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494294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Bhoomika</a:t>
                      </a:r>
                    </a:p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971360025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sirsant.mannat.09@gmail.com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6200" marR="76200" marT="76200" marB="76200"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17778023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91B445-84F4-4411-AAB8-1B824F8D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A811-4FDD-4DF0-8105-179447D20810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43C08-B6A8-47FB-B787-32E94AC1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29566"/>
            <a:ext cx="1524000" cy="8825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-6617"/>
            <a:ext cx="1428750" cy="893862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64D824B-3589-4397-98FB-CA0C143103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651152"/>
              </p:ext>
            </p:extLst>
          </p:nvPr>
        </p:nvGraphicFramePr>
        <p:xfrm>
          <a:off x="1198880" y="1676401"/>
          <a:ext cx="10072500" cy="398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72500">
                  <a:extLst>
                    <a:ext uri="{9D8B030D-6E8A-4147-A177-3AD203B41FA5}">
                      <a16:colId xmlns:a16="http://schemas.microsoft.com/office/drawing/2014/main" val="2326956327"/>
                    </a:ext>
                  </a:extLst>
                </a:gridCol>
              </a:tblGrid>
              <a:tr h="65612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Definition, scope and importance of subject.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291550573"/>
                  </a:ext>
                </a:extLst>
              </a:tr>
              <a:tr h="65612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Ecosystem: types, structure and functions.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206868098"/>
                  </a:ext>
                </a:extLst>
              </a:tr>
              <a:tr h="70209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Food chains.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441285039"/>
                  </a:ext>
                </a:extLst>
              </a:tr>
              <a:tr h="65612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Bio-diversity uses, threats and conservation.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723549645"/>
                  </a:ext>
                </a:extLst>
              </a:tr>
              <a:tr h="65612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Natural resources: forest, mineral, soil and water-their uses and abuses.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98936143"/>
                  </a:ext>
                </a:extLst>
              </a:tr>
              <a:tr h="65612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Environmental pollution-causes and effects.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38660897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ECC5FE-1C97-46DC-ACDC-6A8501FA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9659-5813-4A97-9816-468AA4895375}" type="datetime1">
              <a:rPr lang="en-US" smtClean="0"/>
              <a:t>10/3/2020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6B582A-4FEF-487C-A46B-4DC2BA5B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40913"/>
            <a:ext cx="1524000" cy="1620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0"/>
            <a:ext cx="1428750" cy="1641108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E1E379F-5A79-4478-AD2E-31AC2F675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635112"/>
              </p:ext>
            </p:extLst>
          </p:nvPr>
        </p:nvGraphicFramePr>
        <p:xfrm>
          <a:off x="662473" y="1928040"/>
          <a:ext cx="10691327" cy="3884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91327">
                  <a:extLst>
                    <a:ext uri="{9D8B030D-6E8A-4147-A177-3AD203B41FA5}">
                      <a16:colId xmlns:a16="http://schemas.microsoft.com/office/drawing/2014/main" val="3838397008"/>
                    </a:ext>
                  </a:extLst>
                </a:gridCol>
              </a:tblGrid>
              <a:tr h="54852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 measures of air, water, soil, marine, thermal and noise pollution.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24364682"/>
                  </a:ext>
                </a:extLst>
              </a:tr>
              <a:tr h="54852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Nuclear hazards. 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78408419"/>
                  </a:ext>
                </a:extLst>
              </a:tr>
              <a:tr h="54852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Bio-safety and risk assessment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652401680"/>
                  </a:ext>
                </a:extLst>
              </a:tr>
              <a:tr h="54852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 Protection Acts and related issues.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7796074"/>
                  </a:ext>
                </a:extLst>
              </a:tr>
              <a:tr h="54852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Disaster management.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951196526"/>
                  </a:ext>
                </a:extLst>
              </a:tr>
              <a:tr h="54852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Sources of water supply and water quality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67728709"/>
                  </a:ext>
                </a:extLst>
              </a:tr>
              <a:tr h="593763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IN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Sources of water contamination.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4962003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A9D9EC-6977-44D9-BB0E-2BEA17A3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1A8B-6021-4932-951B-A7F9AE95BCCC}" type="datetime1">
              <a:rPr lang="en-US" smtClean="0"/>
              <a:t>10/3/2020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6D84F6-76B6-4D71-9699-245A4BCB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4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40913"/>
            <a:ext cx="1524000" cy="1620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0"/>
            <a:ext cx="1428750" cy="1641108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59D027-B004-487A-8350-628C5BD9DD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273246"/>
              </p:ext>
            </p:extLst>
          </p:nvPr>
        </p:nvGraphicFramePr>
        <p:xfrm>
          <a:off x="882162" y="2100492"/>
          <a:ext cx="10614068" cy="3488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4068">
                  <a:extLst>
                    <a:ext uri="{9D8B030D-6E8A-4147-A177-3AD203B41FA5}">
                      <a16:colId xmlns:a16="http://schemas.microsoft.com/office/drawing/2014/main" val="2162552103"/>
                    </a:ext>
                  </a:extLst>
                </a:gridCol>
              </a:tblGrid>
              <a:tr h="48222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Bacteriology of water.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744258777"/>
                  </a:ext>
                </a:extLst>
              </a:tr>
              <a:tr h="59505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Physical, chemical, microbiological and biological evaluation of water.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69482060"/>
                  </a:ext>
                </a:extLst>
              </a:tr>
              <a:tr h="48222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Water purification.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26109051"/>
                  </a:ext>
                </a:extLst>
              </a:tr>
              <a:tr h="48222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Disposal of sewage and farm wastes.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152337435"/>
                  </a:ext>
                </a:extLst>
              </a:tr>
              <a:tr h="48222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Health implications of farm wastes.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806686890"/>
                  </a:ext>
                </a:extLst>
              </a:tr>
              <a:tr h="48222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Sanitation and disinfection of animal houses. 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5975921"/>
                  </a:ext>
                </a:extLst>
              </a:tr>
              <a:tr h="48222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Recycling of farm wastes.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0894035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59049-FBD9-4241-A7ED-1C67230B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1E4D-AD3A-46F3-9C27-7C23F0207ED9}" type="datetime1">
              <a:rPr lang="en-US" smtClean="0"/>
              <a:t>10/3/2020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5F7C42-88C8-4649-ABEA-2764DF11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40913"/>
            <a:ext cx="1524000" cy="1620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0"/>
            <a:ext cx="1428750" cy="1641108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4813DF7-705D-4C58-8027-8012ABFF6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225563"/>
              </p:ext>
            </p:extLst>
          </p:nvPr>
        </p:nvGraphicFramePr>
        <p:xfrm>
          <a:off x="1091682" y="1854040"/>
          <a:ext cx="10262118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2118">
                  <a:extLst>
                    <a:ext uri="{9D8B030D-6E8A-4147-A177-3AD203B41FA5}">
                      <a16:colId xmlns:a16="http://schemas.microsoft.com/office/drawing/2014/main" val="12620416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Sources of air pollution within animal houses and its effect on animal health and production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255236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Ventilation and ventilation systems within animal houses and specialized laboratories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883686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Prevention and control of air -borne diseases.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99713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Prevention and control of water-borne diseases.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34720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Problems of atmospheric pollution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51932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Tannery, wool, bone and blood meal industry pollution and its control.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5364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Stray and fallen animal management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963286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Pollution due to industrial wastes.</a:t>
                      </a:r>
                    </a:p>
                  </a:txBody>
                  <a:tcPr marL="68580" marR="68580" marT="0" marB="0"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08079323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F53C2-435E-4227-8C0A-A07CE6B37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111" y="6356350"/>
            <a:ext cx="2743200" cy="365125"/>
          </a:xfrm>
        </p:spPr>
        <p:txBody>
          <a:bodyPr/>
          <a:lstStyle/>
          <a:p>
            <a:fld id="{D020C1B6-2D87-4941-AD4A-C311DB9D579B}" type="datetime1">
              <a:rPr lang="en-US" smtClean="0"/>
              <a:t>10/3/2020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39B67-8418-4350-BC85-B03DD481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2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42946"/>
            <a:ext cx="10969869" cy="71632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books/sources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351529"/>
            <a:ext cx="10969869" cy="4812567"/>
          </a:xfrm>
          <a:pattFill prst="wdDnDiag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1. Text book of Elements of Veterinary Public Health</a:t>
            </a:r>
          </a:p>
          <a:p>
            <a:pPr marL="0" indent="0">
              <a:buNone/>
            </a:pPr>
            <a:r>
              <a:rPr lang="en-US" sz="2400" b="1" dirty="0"/>
              <a:t> 	</a:t>
            </a:r>
            <a:r>
              <a:rPr lang="en-US" sz="2400" dirty="0"/>
              <a:t>By A.T. </a:t>
            </a:r>
            <a:r>
              <a:rPr lang="en-US" sz="2400" dirty="0" err="1"/>
              <a:t>Sherikar</a:t>
            </a:r>
            <a:r>
              <a:rPr lang="en-US" sz="2400" dirty="0"/>
              <a:t>, V.N. </a:t>
            </a:r>
            <a:r>
              <a:rPr lang="en-US" sz="2400" dirty="0" err="1"/>
              <a:t>Bachhil</a:t>
            </a:r>
            <a:r>
              <a:rPr lang="en-US" sz="2400" dirty="0"/>
              <a:t> and D.C. </a:t>
            </a:r>
            <a:r>
              <a:rPr lang="en-US" sz="2400" dirty="0" err="1"/>
              <a:t>Thapliyal</a:t>
            </a:r>
            <a:r>
              <a:rPr lang="en-US" sz="2400" dirty="0"/>
              <a:t>, ICAR, New Delhi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b="1" dirty="0"/>
              <a:t>Park’s Textbook of Preventive and Social Medicine</a:t>
            </a:r>
            <a:r>
              <a:rPr lang="en-US" sz="2400" dirty="0"/>
              <a:t>, 24</a:t>
            </a:r>
            <a:r>
              <a:rPr lang="en-US" sz="2400" baseline="30000" dirty="0"/>
              <a:t>th</a:t>
            </a:r>
            <a:r>
              <a:rPr lang="en-US" sz="2400" dirty="0"/>
              <a:t> Edition</a:t>
            </a:r>
          </a:p>
          <a:p>
            <a:pPr marL="0" indent="0">
              <a:buNone/>
            </a:pPr>
            <a:r>
              <a:rPr lang="en-US" sz="2400" dirty="0"/>
              <a:t>	By: K. Park, </a:t>
            </a:r>
            <a:r>
              <a:rPr lang="en-US" sz="2400" dirty="0" err="1"/>
              <a:t>Banarsidas</a:t>
            </a:r>
            <a:r>
              <a:rPr lang="en-US" sz="2400" dirty="0"/>
              <a:t> </a:t>
            </a:r>
            <a:r>
              <a:rPr lang="en-US" sz="2400" dirty="0" err="1"/>
              <a:t>Bhanot</a:t>
            </a:r>
            <a:r>
              <a:rPr lang="en-US" sz="2400" dirty="0"/>
              <a:t> Publishers.</a:t>
            </a:r>
            <a:endParaRPr lang="en-US" dirty="0">
              <a:hlinkClick r:id="rId2"/>
            </a:endParaRPr>
          </a:p>
          <a:p>
            <a:pPr marL="0" indent="0" fontAlgn="t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D28A6-152E-4BFF-A36F-DBAEE703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CD0C-33B1-4035-BB02-E1D800914EE4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70825-D98B-4F45-9343-5203E697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7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373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Times New Roman</vt:lpstr>
      <vt:lpstr>Wingdings</vt:lpstr>
      <vt:lpstr>Office Theme</vt:lpstr>
      <vt:lpstr>Department of Veterinary Public Health &amp; Epidemiology  Bihar Veterinary College,  Bihar Animal Sciences University, Patna 14.</vt:lpstr>
      <vt:lpstr>Course Instructors</vt:lpstr>
      <vt:lpstr>PowerPoint Presentation</vt:lpstr>
      <vt:lpstr>PowerPoint Presentation</vt:lpstr>
      <vt:lpstr>PowerPoint Presentation</vt:lpstr>
      <vt:lpstr>PowerPoint Presentation</vt:lpstr>
      <vt:lpstr>Reference books/sources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Public Health &amp; Epidemiology Bihar Veterinary College,  Bihar Animal Sciences University, Patna 14.</dc:title>
  <dc:creator>dranjayvet@gmail.com</dc:creator>
  <cp:lastModifiedBy>dranjayvet@gmail.com</cp:lastModifiedBy>
  <cp:revision>22</cp:revision>
  <dcterms:created xsi:type="dcterms:W3CDTF">2019-07-12T03:50:15Z</dcterms:created>
  <dcterms:modified xsi:type="dcterms:W3CDTF">2020-10-03T04:31:16Z</dcterms:modified>
</cp:coreProperties>
</file>