
<file path=[Content_Types].xml><?xml version="1.0" encoding="utf-8"?>
<Types xmlns="http://schemas.openxmlformats.org/package/2006/content-types">
  <Default Extension="bmp" ContentType="image/bmp"/>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11"/>
  </p:notesMasterIdLst>
  <p:sldIdLst>
    <p:sldId id="258" r:id="rId2"/>
    <p:sldId id="259" r:id="rId3"/>
    <p:sldId id="278" r:id="rId4"/>
    <p:sldId id="288" r:id="rId5"/>
    <p:sldId id="289" r:id="rId6"/>
    <p:sldId id="290" r:id="rId7"/>
    <p:sldId id="292" r:id="rId8"/>
    <p:sldId id="293"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A3BE8-73F3-4937-9E90-872731F00C00}" type="datetimeFigureOut">
              <a:rPr lang="en-IN" smtClean="0"/>
              <a:t>13-10-2020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B717E-AB5A-4CCC-8B62-EDD4766D1E82}" type="slidenum">
              <a:rPr lang="en-IN" smtClean="0"/>
              <a:t>‹#›</a:t>
            </a:fld>
            <a:endParaRPr lang="en-IN"/>
          </a:p>
        </p:txBody>
      </p:sp>
    </p:spTree>
    <p:extLst>
      <p:ext uri="{BB962C8B-B14F-4D97-AF65-F5344CB8AC3E}">
        <p14:creationId xmlns:p14="http://schemas.microsoft.com/office/powerpoint/2010/main" val="31449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5046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F43A6CA-4D64-421A-950F-2205E0CDB8F5}" type="datetimeFigureOut">
              <a:rPr lang="en-IN" smtClean="0"/>
              <a:t>13-10-2020</a:t>
            </a:fld>
            <a:endParaRPr lang="en-IN"/>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47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58244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746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4642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F43A6CA-4D64-421A-950F-2205E0CDB8F5}" type="datetimeFigureOut">
              <a:rPr lang="en-IN" smtClean="0"/>
              <a:t>13-10-2020</a:t>
            </a:fld>
            <a:endParaRPr lang="en-IN"/>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IN"/>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2019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30174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111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IN"/>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96994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96563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13-10-2020</a:t>
            </a:fld>
            <a:endParaRPr lang="en-IN"/>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3A3F4030-C713-4366-A8E3-5BBAA440E9AD}" type="slidenum">
              <a:rPr lang="en-IN" smtClean="0"/>
              <a:t>‹#›</a:t>
            </a:fld>
            <a:endParaRPr lang="en-IN"/>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559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F43A6CA-4D64-421A-950F-2205E0CDB8F5}" type="datetimeFigureOut">
              <a:rPr lang="en-IN" smtClean="0"/>
              <a:t>13-10-2020</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79606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BF43A6CA-4D64-421A-950F-2205E0CDB8F5}" type="datetimeFigureOut">
              <a:rPr lang="en-IN" smtClean="0"/>
              <a:t>13-10-2020</a:t>
            </a:fld>
            <a:endParaRPr lang="en-IN"/>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IN"/>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52145134"/>
      </p:ext>
    </p:extLst>
  </p:cSld>
  <p:clrMap bg1="dk1" tx1="lt1" bg2="dk2" tx2="lt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lstStyle/>
          <a:p>
            <a:pPr algn="ctr" eaLnBrk="1" hangingPunct="1"/>
            <a:r>
              <a:rPr lang="en-IN" altLang="en-US" sz="2400" b="1" i="1" dirty="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a:solidFill>
                  <a:srgbClr val="0070C0"/>
                </a:solidFill>
                <a:latin typeface="Arial" panose="020B0604020202020204" pitchFamily="34" charset="0"/>
                <a:cs typeface="Arial" panose="020B0604020202020204" pitchFamily="34" charset="0"/>
              </a:rPr>
            </a:br>
            <a:r>
              <a:rPr lang="en-IN" altLang="en-US" sz="2400" b="1" dirty="0">
                <a:solidFill>
                  <a:srgbClr val="0070C0"/>
                </a:solidFill>
                <a:latin typeface="Arial" panose="020B0604020202020204" pitchFamily="34" charset="0"/>
                <a:cs typeface="Arial" panose="020B0604020202020204" pitchFamily="34" charset="0"/>
              </a:rPr>
              <a:t>Bihar Veterinary College, Patna</a:t>
            </a:r>
            <a:endParaRPr lang="en-IN" altLang="en-US" sz="2400" dirty="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3462">
                  <a:solidFill>
                    <a:srgbClr val="2C2C2C"/>
                  </a:solidFill>
                  <a:prstDash val="solid"/>
                </a:ln>
                <a:solidFill>
                  <a:srgbClr val="FFFFFF">
                    <a:lumMod val="85000"/>
                    <a:lumOff val="15000"/>
                  </a:srgbClr>
                </a:solidFill>
                <a:effectLst>
                  <a:outerShdw dist="38100" dir="2700000" algn="bl" rotWithShape="0">
                    <a:srgbClr val="828288"/>
                  </a:outerShdw>
                </a:effectLst>
                <a:uLnTx/>
                <a:uFillTx/>
                <a:latin typeface="Arial" panose="020B0604020202020204" pitchFamily="34" charset="0"/>
                <a:ea typeface="+mn-ea"/>
                <a:cs typeface="Arial" panose="020B0604020202020204" pitchFamily="34" charset="0"/>
              </a:rPr>
              <a:t>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Speaker: 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Department of Animal Genetics and 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Corbel" panose="020B0503020204020204"/>
                <a:ea typeface="+mn-ea"/>
              </a:rPr>
              <a:t>UNIT-I</a:t>
            </a:r>
          </a:p>
          <a:p>
            <a:pPr algn="ctr">
              <a:defRPr/>
            </a:pPr>
            <a:r>
              <a:rPr lang="en-IN" sz="2800" b="1" dirty="0">
                <a:solidFill>
                  <a:srgbClr val="FFFF00"/>
                </a:solidFill>
                <a:latin typeface="Arial" panose="020B0604020202020204" pitchFamily="34" charset="0"/>
                <a:cs typeface="Arial" panose="020B0604020202020204" pitchFamily="34" charset="0"/>
              </a:rPr>
              <a:t>Levels of Measurement</a:t>
            </a:r>
            <a:endParaRPr lang="en-IN"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72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691" y="448630"/>
            <a:ext cx="10058400" cy="1176970"/>
          </a:xfrm>
        </p:spPr>
        <p:txBody>
          <a:bodyPr>
            <a:normAutofit/>
          </a:bodyPr>
          <a:lstStyle/>
          <a:p>
            <a:r>
              <a:rPr lang="en-IN" sz="3200" dirty="0">
                <a:solidFill>
                  <a:srgbClr val="FFFF00"/>
                </a:solidFill>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a:xfrm>
            <a:off x="646546" y="1394691"/>
            <a:ext cx="10760363" cy="4640349"/>
          </a:xfrm>
        </p:spPr>
        <p:txBody>
          <a:bodyPr>
            <a:noAutofit/>
          </a:bodyPr>
          <a:lstStyle/>
          <a:p>
            <a:pPr algn="just" fontAlgn="base"/>
            <a:r>
              <a:rPr lang="en-IN" sz="2800" dirty="0">
                <a:latin typeface="Arial" panose="020B0604020202020204" pitchFamily="34" charset="0"/>
                <a:cs typeface="Arial" panose="020B0604020202020204" pitchFamily="34" charset="0"/>
              </a:rPr>
              <a:t>The way a set of data is measured is called its level of measurement.</a:t>
            </a:r>
          </a:p>
          <a:p>
            <a:pPr algn="just" fontAlgn="base"/>
            <a:r>
              <a:rPr lang="en-IN" sz="2800" dirty="0">
                <a:latin typeface="Arial" panose="020B0604020202020204" pitchFamily="34" charset="0"/>
                <a:cs typeface="Arial" panose="020B0604020202020204" pitchFamily="34" charset="0"/>
              </a:rPr>
              <a:t>This may be also defined as the assignment of numbers to any objects or events according to a set rules.</a:t>
            </a:r>
          </a:p>
          <a:p>
            <a:pPr algn="just" fontAlgn="base"/>
            <a:r>
              <a:rPr lang="en-IN" sz="2800" dirty="0">
                <a:latin typeface="Arial" panose="020B0604020202020204" pitchFamily="34" charset="0"/>
                <a:cs typeface="Arial" panose="020B0604020202020204" pitchFamily="34" charset="0"/>
              </a:rPr>
              <a:t>The level of measurement refers to the relationship among the values that are assigned to the attributes for a variable.</a:t>
            </a:r>
          </a:p>
          <a:p>
            <a:pPr algn="just" fontAlgn="base"/>
            <a:r>
              <a:rPr lang="en-IN" sz="2800" dirty="0">
                <a:latin typeface="Arial" panose="020B0604020202020204" pitchFamily="34" charset="0"/>
                <a:cs typeface="Arial" panose="020B0604020202020204" pitchFamily="34" charset="0"/>
              </a:rPr>
              <a:t>Correct statistical procedures depend on a researcher being familiar with levels of measurement.</a:t>
            </a:r>
          </a:p>
          <a:p>
            <a:pPr algn="just" fontAlgn="base"/>
            <a:r>
              <a:rPr lang="en-IN" sz="2800" dirty="0">
                <a:latin typeface="Arial" panose="020B0604020202020204" pitchFamily="34" charset="0"/>
                <a:cs typeface="Arial" panose="020B0604020202020204" pitchFamily="34" charset="0"/>
              </a:rPr>
              <a:t>Not every statistical operation can be used with every set of data.</a:t>
            </a:r>
          </a:p>
        </p:txBody>
      </p:sp>
    </p:spTree>
    <p:extLst>
      <p:ext uri="{BB962C8B-B14F-4D97-AF65-F5344CB8AC3E}">
        <p14:creationId xmlns:p14="http://schemas.microsoft.com/office/powerpoint/2010/main" val="384768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a:solidFill>
                  <a:srgbClr val="FFFF00"/>
                </a:solidFill>
                <a:latin typeface="Arial" panose="020B0604020202020204" pitchFamily="34" charset="0"/>
                <a:cs typeface="Arial" panose="020B0604020202020204" pitchFamily="34" charset="0"/>
              </a:rPr>
              <a:t>Data can be classified into four levels of measurement</a:t>
            </a:r>
            <a:br>
              <a:rPr lang="en-IN" sz="3200" dirty="0">
                <a:latin typeface="Arial" panose="020B0604020202020204" pitchFamily="34" charset="0"/>
                <a:cs typeface="Arial" panose="020B0604020202020204" pitchFamily="34" charset="0"/>
              </a:rPr>
            </a:br>
            <a:endParaRPr lang="en-IN" sz="2800" dirty="0">
              <a:solidFill>
                <a:srgbClr val="FFFF00"/>
              </a:solidFill>
            </a:endParaRPr>
          </a:p>
        </p:txBody>
      </p:sp>
      <p:sp>
        <p:nvSpPr>
          <p:cNvPr id="3" name="Content Placeholder 2"/>
          <p:cNvSpPr>
            <a:spLocks noGrp="1"/>
          </p:cNvSpPr>
          <p:nvPr>
            <p:ph sz="half" idx="1"/>
          </p:nvPr>
        </p:nvSpPr>
        <p:spPr/>
        <p:txBody>
          <a:bodyPr/>
          <a:lstStyle/>
          <a:p>
            <a:pPr lvl="0" fontAlgn="base"/>
            <a:r>
              <a:rPr lang="en-IN" sz="2800" b="1" dirty="0">
                <a:latin typeface="Arial" panose="020B0604020202020204" pitchFamily="34" charset="0"/>
                <a:cs typeface="Arial" panose="020B0604020202020204" pitchFamily="34" charset="0"/>
              </a:rPr>
              <a:t>Nominal scale level</a:t>
            </a:r>
            <a:endParaRPr lang="en-IN" sz="2800" dirty="0">
              <a:latin typeface="Arial" panose="020B0604020202020204" pitchFamily="34" charset="0"/>
              <a:cs typeface="Arial" panose="020B0604020202020204" pitchFamily="34" charset="0"/>
            </a:endParaRPr>
          </a:p>
          <a:p>
            <a:pPr lvl="0" fontAlgn="base"/>
            <a:r>
              <a:rPr lang="en-IN" sz="2800" b="1" dirty="0">
                <a:latin typeface="Arial" panose="020B0604020202020204" pitchFamily="34" charset="0"/>
                <a:cs typeface="Arial" panose="020B0604020202020204" pitchFamily="34" charset="0"/>
              </a:rPr>
              <a:t>Ordinal scale level</a:t>
            </a:r>
            <a:endParaRPr lang="en-IN" sz="2800" dirty="0">
              <a:latin typeface="Arial" panose="020B0604020202020204" pitchFamily="34" charset="0"/>
              <a:cs typeface="Arial" panose="020B0604020202020204" pitchFamily="34" charset="0"/>
            </a:endParaRPr>
          </a:p>
          <a:p>
            <a:pPr lvl="0" fontAlgn="base"/>
            <a:r>
              <a:rPr lang="en-IN" sz="2800" b="1" dirty="0">
                <a:latin typeface="Arial" panose="020B0604020202020204" pitchFamily="34" charset="0"/>
                <a:cs typeface="Arial" panose="020B0604020202020204" pitchFamily="34" charset="0"/>
              </a:rPr>
              <a:t>Interval scale level</a:t>
            </a:r>
            <a:endParaRPr lang="en-IN" sz="2800" dirty="0">
              <a:latin typeface="Arial" panose="020B0604020202020204" pitchFamily="34" charset="0"/>
              <a:cs typeface="Arial" panose="020B0604020202020204" pitchFamily="34" charset="0"/>
            </a:endParaRPr>
          </a:p>
          <a:p>
            <a:pPr lvl="0" fontAlgn="base"/>
            <a:r>
              <a:rPr lang="en-IN" sz="2800" b="1" dirty="0">
                <a:latin typeface="Arial" panose="020B0604020202020204" pitchFamily="34" charset="0"/>
                <a:cs typeface="Arial" panose="020B0604020202020204" pitchFamily="34" charset="0"/>
              </a:rPr>
              <a:t>Ratio scale level</a:t>
            </a:r>
            <a:endParaRPr lang="en-IN" sz="2800" dirty="0">
              <a:latin typeface="Arial" panose="020B0604020202020204" pitchFamily="34" charset="0"/>
              <a:cs typeface="Arial" panose="020B0604020202020204" pitchFamily="34" charset="0"/>
            </a:endParaRPr>
          </a:p>
          <a:p>
            <a:endParaRPr lang="en-IN" dirty="0"/>
          </a:p>
        </p:txBody>
      </p:sp>
      <p:pic>
        <p:nvPicPr>
          <p:cNvPr id="5" name="Content Placeholder 4" descr="https://conjointly.com/kb/Assets/images/measlevl.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70638" y="2014194"/>
            <a:ext cx="4754562" cy="3906315"/>
          </a:xfrm>
          <a:prstGeom prst="rect">
            <a:avLst/>
          </a:prstGeom>
          <a:noFill/>
          <a:ln>
            <a:noFill/>
          </a:ln>
        </p:spPr>
      </p:pic>
    </p:spTree>
    <p:extLst>
      <p:ext uri="{BB962C8B-B14F-4D97-AF65-F5344CB8AC3E}">
        <p14:creationId xmlns:p14="http://schemas.microsoft.com/office/powerpoint/2010/main" val="105103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FFFF00"/>
                </a:solidFill>
                <a:latin typeface="Arial" panose="020B0604020202020204" pitchFamily="34" charset="0"/>
                <a:cs typeface="Arial" panose="020B0604020202020204" pitchFamily="34" charset="0"/>
              </a:rPr>
              <a:t>The Nominal Scale</a:t>
            </a:r>
            <a:r>
              <a:rPr lang="en-IN" sz="3200" dirty="0">
                <a:solidFill>
                  <a:srgbClr val="FFFF00"/>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066800" y="1708727"/>
            <a:ext cx="10058400" cy="4326313"/>
          </a:xfrm>
        </p:spPr>
        <p:txBody>
          <a:bodyPr>
            <a:noAutofit/>
          </a:bodyPr>
          <a:lstStyle/>
          <a:p>
            <a:pPr algn="just" fontAlgn="base"/>
            <a:r>
              <a:rPr lang="en-IN" sz="2400" b="1" dirty="0">
                <a:latin typeface="Arial" panose="020B0604020202020204" pitchFamily="34" charset="0"/>
                <a:cs typeface="Arial" panose="020B0604020202020204" pitchFamily="34" charset="0"/>
              </a:rPr>
              <a:t>It consist of naming observations or classify them into various mutually exclusive and collectively exhaustive categories.</a:t>
            </a:r>
          </a:p>
          <a:p>
            <a:pPr algn="just" fontAlgn="base"/>
            <a:r>
              <a:rPr lang="en-IN" sz="2400" b="1" dirty="0">
                <a:latin typeface="Arial" panose="020B0604020202020204" pitchFamily="34" charset="0"/>
                <a:cs typeface="Arial" panose="020B0604020202020204" pitchFamily="34" charset="0"/>
              </a:rPr>
              <a:t>Data that is measured using a nominal scale is qualitative.</a:t>
            </a:r>
          </a:p>
          <a:p>
            <a:pPr algn="just" fontAlgn="base"/>
            <a:r>
              <a:rPr lang="en-IN" sz="2400" b="1" dirty="0">
                <a:latin typeface="Arial" panose="020B0604020202020204" pitchFamily="34" charset="0"/>
                <a:cs typeface="Arial" panose="020B0604020202020204" pitchFamily="34" charset="0"/>
              </a:rPr>
              <a:t>Nominal scale data are not ordered. Nominal scale data cannot be used in calculations. </a:t>
            </a:r>
          </a:p>
          <a:p>
            <a:pPr algn="just" fontAlgn="base"/>
            <a:r>
              <a:rPr lang="en-IN" sz="2400" b="1" dirty="0">
                <a:latin typeface="Arial" panose="020B0604020202020204" pitchFamily="34" charset="0"/>
                <a:cs typeface="Arial" panose="020B0604020202020204" pitchFamily="34" charset="0"/>
              </a:rPr>
              <a:t>Example- Categories, colours, names, labels and favorited foods along with yes or no responses are examples of nominal level data.  Male – Female , Adult – Child</a:t>
            </a:r>
          </a:p>
          <a:p>
            <a:pPr algn="just" fontAlgn="base"/>
            <a:r>
              <a:rPr lang="en-IN" sz="2400" b="1" dirty="0">
                <a:latin typeface="Arial" panose="020B0604020202020204" pitchFamily="34" charset="0"/>
                <a:cs typeface="Arial" panose="020B0604020202020204" pitchFamily="34" charset="0"/>
              </a:rPr>
              <a:t>Smartphone companies examples Viz. are Sony, Motorola, Nokia, Samsung and Apple. </a:t>
            </a:r>
          </a:p>
        </p:txBody>
      </p:sp>
    </p:spTree>
    <p:extLst>
      <p:ext uri="{BB962C8B-B14F-4D97-AF65-F5344CB8AC3E}">
        <p14:creationId xmlns:p14="http://schemas.microsoft.com/office/powerpoint/2010/main" val="246108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20922"/>
            <a:ext cx="10058400" cy="1075370"/>
          </a:xfrm>
        </p:spPr>
        <p:txBody>
          <a:bodyPr>
            <a:normAutofit/>
          </a:bodyPr>
          <a:lstStyle/>
          <a:p>
            <a:r>
              <a:rPr lang="en-IN" sz="3200" b="1" dirty="0">
                <a:solidFill>
                  <a:srgbClr val="FFFF00"/>
                </a:solidFill>
                <a:latin typeface="Arial" panose="020B0604020202020204" pitchFamily="34" charset="0"/>
                <a:cs typeface="Arial" panose="020B0604020202020204" pitchFamily="34" charset="0"/>
              </a:rPr>
              <a:t>The ordinal Scale</a:t>
            </a:r>
            <a:r>
              <a:rPr lang="en-IN" sz="3200" dirty="0">
                <a:solidFill>
                  <a:srgbClr val="FFFF00"/>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066800" y="1385455"/>
            <a:ext cx="10058400" cy="4649585"/>
          </a:xfrm>
        </p:spPr>
        <p:txBody>
          <a:bodyPr>
            <a:normAutofit/>
          </a:bodyPr>
          <a:lstStyle/>
          <a:p>
            <a:pPr algn="just" fontAlgn="base"/>
            <a:r>
              <a:rPr lang="en-IN" sz="2000" b="1" dirty="0">
                <a:latin typeface="Arial" panose="020B0604020202020204" pitchFamily="34" charset="0"/>
                <a:cs typeface="Arial" panose="020B0604020202020204" pitchFamily="34" charset="0"/>
              </a:rPr>
              <a:t>Data that is measured using an ordinal scale is similar to nominal scale data but there is a big difference.</a:t>
            </a:r>
          </a:p>
          <a:p>
            <a:pPr algn="just"/>
            <a:r>
              <a:rPr lang="en-IN" sz="2000" b="1" dirty="0">
                <a:latin typeface="Arial" panose="020B0604020202020204" pitchFamily="34" charset="0"/>
                <a:cs typeface="Arial" panose="020B0604020202020204" pitchFamily="34" charset="0"/>
              </a:rPr>
              <a:t>When observations are not only different from category to category but can be ranked according to some criterion, they are said to be measured on an Ordinal Scale.</a:t>
            </a:r>
          </a:p>
          <a:p>
            <a:pPr algn="just"/>
            <a:r>
              <a:rPr lang="en-IN" sz="2000" b="1" dirty="0">
                <a:latin typeface="Arial" panose="020B0604020202020204" pitchFamily="34" charset="0"/>
                <a:cs typeface="Arial" panose="020B0604020202020204" pitchFamily="34" charset="0"/>
              </a:rPr>
              <a:t> The ordinal scale data can be ordered. Like the nominal scale data, ordinal scale data cannot be used in calculations.</a:t>
            </a:r>
          </a:p>
          <a:p>
            <a:pPr algn="just"/>
            <a:r>
              <a:rPr lang="en-IN" sz="2000" b="1" u="sng" dirty="0">
                <a:latin typeface="Arial" panose="020B0604020202020204" pitchFamily="34" charset="0"/>
                <a:cs typeface="Arial" panose="020B0604020202020204" pitchFamily="34" charset="0"/>
              </a:rPr>
              <a:t>Examples:  </a:t>
            </a:r>
            <a:r>
              <a:rPr lang="en-IN" sz="2000" b="1" dirty="0">
                <a:latin typeface="Arial" panose="020B0604020202020204" pitchFamily="34" charset="0"/>
                <a:cs typeface="Arial" panose="020B0604020202020204" pitchFamily="34" charset="0"/>
              </a:rPr>
              <a:t>A list of the top five national parks  of India.  The top five national parks in the United States can be ranked from one to five but we cannot measure differences between the data.</a:t>
            </a:r>
          </a:p>
          <a:p>
            <a:pPr lvl="0" algn="just" fontAlgn="base"/>
            <a:r>
              <a:rPr lang="en-IN" sz="2000" b="1" dirty="0">
                <a:latin typeface="Arial" panose="020B0604020202020204" pitchFamily="34" charset="0"/>
                <a:cs typeface="Arial" panose="020B0604020202020204" pitchFamily="34" charset="0"/>
              </a:rPr>
              <a:t>A cruise survey where the responses to questions about the cruise are “excellent,” “good,” “satisfactory,” and “unsatisfactory.” It can be but the differences between two pieces of data cannot be measured.</a:t>
            </a:r>
          </a:p>
          <a:p>
            <a:endParaRPr lang="en-IN" dirty="0"/>
          </a:p>
        </p:txBody>
      </p:sp>
    </p:spTree>
    <p:extLst>
      <p:ext uri="{BB962C8B-B14F-4D97-AF65-F5344CB8AC3E}">
        <p14:creationId xmlns:p14="http://schemas.microsoft.com/office/powerpoint/2010/main" val="235470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30157"/>
            <a:ext cx="10058400" cy="807515"/>
          </a:xfrm>
        </p:spPr>
        <p:txBody>
          <a:bodyPr>
            <a:normAutofit/>
          </a:bodyPr>
          <a:lstStyle/>
          <a:p>
            <a:r>
              <a:rPr lang="en-IN" sz="3200" b="1" dirty="0">
                <a:solidFill>
                  <a:srgbClr val="FFFF00"/>
                </a:solidFill>
                <a:latin typeface="Arial" panose="020B0604020202020204" pitchFamily="34" charset="0"/>
                <a:cs typeface="Arial" panose="020B0604020202020204" pitchFamily="34" charset="0"/>
              </a:rPr>
              <a:t>The Interval Scale</a:t>
            </a:r>
            <a:r>
              <a:rPr lang="en-IN" sz="3200" dirty="0">
                <a:solidFill>
                  <a:srgbClr val="FFFF00"/>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066800" y="1237672"/>
            <a:ext cx="10058400" cy="4797368"/>
          </a:xfrm>
        </p:spPr>
        <p:txBody>
          <a:bodyPr>
            <a:normAutofit/>
          </a:bodyPr>
          <a:lstStyle/>
          <a:p>
            <a:pPr algn="just" fontAlgn="base"/>
            <a:r>
              <a:rPr lang="en-IN" sz="2000" b="1" dirty="0">
                <a:latin typeface="Arial" panose="020B0604020202020204" pitchFamily="34" charset="0"/>
                <a:cs typeface="Arial" panose="020B0604020202020204" pitchFamily="34" charset="0"/>
              </a:rPr>
              <a:t>Data that is measured using the interval scale is similar to ordinal level data because it has a definite ordering but there is a difference between data. </a:t>
            </a:r>
          </a:p>
          <a:p>
            <a:pPr algn="just" fontAlgn="base"/>
            <a:r>
              <a:rPr lang="en-IN" sz="2000" b="1" dirty="0">
                <a:latin typeface="Arial" panose="020B0604020202020204" pitchFamily="34" charset="0"/>
                <a:cs typeface="Arial" panose="020B0604020202020204" pitchFamily="34" charset="0"/>
              </a:rPr>
              <a:t>It is not only order the measurements but also the distance between any two measurements is known. The differences between interval scale data can be measured though the data does not have a starting point.</a:t>
            </a:r>
          </a:p>
          <a:p>
            <a:pPr algn="just" fontAlgn="base"/>
            <a:r>
              <a:rPr lang="en-IN" sz="2000" b="1" dirty="0">
                <a:latin typeface="Arial" panose="020B0604020202020204" pitchFamily="34" charset="0"/>
                <a:cs typeface="Arial" panose="020B0604020202020204" pitchFamily="34" charset="0"/>
              </a:rPr>
              <a:t> It is truly Quantitative scale. Interval level data can be used in calculations, but comparison cannot be done.</a:t>
            </a:r>
          </a:p>
          <a:p>
            <a:pPr algn="just" fontAlgn="base"/>
            <a:r>
              <a:rPr lang="en-IN" sz="2000" b="1" dirty="0">
                <a:latin typeface="Arial" panose="020B0604020202020204" pitchFamily="34" charset="0"/>
                <a:cs typeface="Arial" panose="020B0604020202020204" pitchFamily="34" charset="0"/>
              </a:rPr>
              <a:t>Temperature scales like Celsius (C) and Fahrenheit (F) are measured by using the interval scale. In both temperature measurements, 40° is equal to 100° minus 60°. Differences make sense. But 0 degrees does not because, in both scales, 0 is not the absolute lowest temperature. Temperatures like -10° F and -15° C exist and are colder than 0. 80° C is not four times as hot as 20° C (nor is 80° F four times as hot as 20° F). There is no meaning to the ratio of 80 to 20 (or four to one).</a:t>
            </a:r>
          </a:p>
          <a:p>
            <a:endParaRPr lang="en-IN" dirty="0"/>
          </a:p>
        </p:txBody>
      </p:sp>
    </p:spTree>
    <p:extLst>
      <p:ext uri="{BB962C8B-B14F-4D97-AF65-F5344CB8AC3E}">
        <p14:creationId xmlns:p14="http://schemas.microsoft.com/office/powerpoint/2010/main" val="114255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FFFF00"/>
                </a:solidFill>
                <a:latin typeface="Arial" panose="020B0604020202020204" pitchFamily="34" charset="0"/>
                <a:cs typeface="Arial" panose="020B0604020202020204" pitchFamily="34" charset="0"/>
              </a:rPr>
              <a:t>Characteristics Questions to differentiate Scales</a:t>
            </a:r>
            <a:endParaRPr lang="en-IN" sz="3200" dirty="0">
              <a:solidFill>
                <a:srgbClr val="FFFF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161263"/>
              </p:ext>
            </p:extLst>
          </p:nvPr>
        </p:nvGraphicFramePr>
        <p:xfrm>
          <a:off x="1066799" y="2103438"/>
          <a:ext cx="10058401" cy="3493707"/>
        </p:xfrm>
        <a:graphic>
          <a:graphicData uri="http://schemas.openxmlformats.org/drawingml/2006/table">
            <a:tbl>
              <a:tblPr firstRow="1" bandRow="1">
                <a:tableStyleId>{5C22544A-7EE6-4342-B048-85BDC9FD1C3A}</a:tableStyleId>
              </a:tblPr>
              <a:tblGrid>
                <a:gridCol w="1997800">
                  <a:extLst>
                    <a:ext uri="{9D8B030D-6E8A-4147-A177-3AD203B41FA5}">
                      <a16:colId xmlns:a16="http://schemas.microsoft.com/office/drawing/2014/main" val="2244808821"/>
                    </a:ext>
                  </a:extLst>
                </a:gridCol>
                <a:gridCol w="4777074">
                  <a:extLst>
                    <a:ext uri="{9D8B030D-6E8A-4147-A177-3AD203B41FA5}">
                      <a16:colId xmlns:a16="http://schemas.microsoft.com/office/drawing/2014/main" val="3903181875"/>
                    </a:ext>
                  </a:extLst>
                </a:gridCol>
                <a:gridCol w="3283527">
                  <a:extLst>
                    <a:ext uri="{9D8B030D-6E8A-4147-A177-3AD203B41FA5}">
                      <a16:colId xmlns:a16="http://schemas.microsoft.com/office/drawing/2014/main" val="3424125337"/>
                    </a:ext>
                  </a:extLst>
                </a:gridCol>
              </a:tblGrid>
              <a:tr h="575107">
                <a:tc>
                  <a:txBody>
                    <a:bodyPr/>
                    <a:lstStyle/>
                    <a:p>
                      <a:pPr marL="270510" indent="-270510" algn="ctr">
                        <a:lnSpc>
                          <a:spcPct val="115000"/>
                        </a:lnSpc>
                        <a:spcAft>
                          <a:spcPts val="800"/>
                        </a:spcAft>
                      </a:pPr>
                      <a:r>
                        <a:rPr lang="en-IN" sz="2800" b="0" dirty="0">
                          <a:effectLst/>
                          <a:latin typeface="Arial" panose="020B0604020202020204" pitchFamily="34" charset="0"/>
                          <a:ea typeface="Times New Roman" panose="02020603050405020304" pitchFamily="18" charset="0"/>
                          <a:cs typeface="Arial" panose="020B0604020202020204" pitchFamily="34" charset="0"/>
                        </a:rPr>
                        <a:t>Scale</a:t>
                      </a:r>
                      <a:endParaRPr lang="en-IN" sz="2800" b="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800" b="0" dirty="0">
                          <a:effectLst/>
                          <a:latin typeface="Arial" panose="020B0604020202020204" pitchFamily="34" charset="0"/>
                          <a:ea typeface="Times New Roman" panose="02020603050405020304" pitchFamily="18" charset="0"/>
                          <a:cs typeface="Arial" panose="020B0604020202020204" pitchFamily="34" charset="0"/>
                        </a:rPr>
                        <a:t>		Question 		</a:t>
                      </a:r>
                      <a:endParaRPr lang="en-IN" sz="2800" b="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800" b="0" dirty="0">
                          <a:effectLst/>
                          <a:latin typeface="Arial" panose="020B0604020202020204" pitchFamily="34" charset="0"/>
                          <a:ea typeface="Times New Roman" panose="02020603050405020304" pitchFamily="18" charset="0"/>
                          <a:cs typeface="Arial" panose="020B0604020202020204" pitchFamily="34" charset="0"/>
                        </a:rPr>
                        <a:t>		Examples</a:t>
                      </a:r>
                      <a:endParaRPr lang="en-IN" sz="28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794522045"/>
                  </a:ext>
                </a:extLst>
              </a:tr>
              <a:tr h="370840">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Nominal</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		is A different than B				</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		eye colour</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748155621"/>
                  </a:ext>
                </a:extLst>
              </a:tr>
              <a:tr h="237466">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Ordinal 	</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	is A bigger than B			</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2000" dirty="0">
                          <a:effectLst/>
                          <a:latin typeface="Arial" panose="020B0604020202020204" pitchFamily="34" charset="0"/>
                          <a:ea typeface="Times New Roman" panose="02020603050405020304" pitchFamily="18" charset="0"/>
                          <a:cs typeface="Arial" panose="020B0604020202020204" pitchFamily="34" charset="0"/>
                        </a:rPr>
                        <a:t>		stage of diseases</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77229716"/>
                  </a:ext>
                </a:extLst>
              </a:tr>
              <a:tr h="370840">
                <a:tc>
                  <a:txBody>
                    <a:bodyPr/>
                    <a:lstStyle/>
                    <a:p>
                      <a:pPr algn="ctr"/>
                      <a:r>
                        <a:rPr lang="en-IN" sz="2000" kern="1200" dirty="0">
                          <a:solidFill>
                            <a:schemeClr val="dk1"/>
                          </a:solidFill>
                          <a:effectLst/>
                          <a:latin typeface="Arial" panose="020B0604020202020204" pitchFamily="34" charset="0"/>
                          <a:ea typeface="+mn-ea"/>
                          <a:cs typeface="Arial" panose="020B0604020202020204" pitchFamily="34" charset="0"/>
                        </a:rPr>
                        <a:t>Interval	</a:t>
                      </a:r>
                      <a:endParaRPr lang="en-IN" sz="2000" dirty="0">
                        <a:latin typeface="Arial" panose="020B0604020202020204" pitchFamily="34" charset="0"/>
                        <a:cs typeface="Arial" panose="020B0604020202020204" pitchFamily="34" charset="0"/>
                      </a:endParaRPr>
                    </a:p>
                  </a:txBody>
                  <a:tcPr/>
                </a:tc>
                <a:tc>
                  <a:txBody>
                    <a:bodyPr/>
                    <a:lstStyle/>
                    <a:p>
                      <a:pPr algn="ctr"/>
                      <a:r>
                        <a:rPr lang="en-IN" sz="2000" kern="1200" dirty="0">
                          <a:solidFill>
                            <a:schemeClr val="dk1"/>
                          </a:solidFill>
                          <a:effectLst/>
                          <a:latin typeface="Arial" panose="020B0604020202020204" pitchFamily="34" charset="0"/>
                          <a:ea typeface="+mn-ea"/>
                          <a:cs typeface="Arial" panose="020B0604020202020204" pitchFamily="34" charset="0"/>
                        </a:rPr>
                        <a:t>by how many units do A and B Different</a:t>
                      </a:r>
                      <a:endParaRPr lang="en-IN"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kern="1200" dirty="0">
                          <a:solidFill>
                            <a:schemeClr val="dk1"/>
                          </a:solidFill>
                          <a:effectLst/>
                          <a:latin typeface="Arial" panose="020B0604020202020204" pitchFamily="34" charset="0"/>
                          <a:ea typeface="+mn-ea"/>
                          <a:cs typeface="Arial" panose="020B0604020202020204" pitchFamily="34" charset="0"/>
                        </a:rPr>
                        <a:t>Severity of pain, temperature</a:t>
                      </a:r>
                      <a:endParaRPr lang="en-IN" sz="2000" dirty="0">
                        <a:latin typeface="Arial" panose="020B0604020202020204" pitchFamily="34" charset="0"/>
                        <a:cs typeface="Arial" panose="020B0604020202020204" pitchFamily="34" charset="0"/>
                      </a:endParaRPr>
                    </a:p>
                    <a:p>
                      <a:pPr algn="ctr"/>
                      <a:endParaRPr lang="en-IN"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0142236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kern="1200" dirty="0">
                          <a:solidFill>
                            <a:schemeClr val="dk1"/>
                          </a:solidFill>
                          <a:effectLst/>
                          <a:latin typeface="Arial" panose="020B0604020202020204" pitchFamily="34" charset="0"/>
                          <a:ea typeface="+mn-ea"/>
                          <a:cs typeface="Arial" panose="020B0604020202020204" pitchFamily="34" charset="0"/>
                        </a:rPr>
                        <a:t>Ratio	</a:t>
                      </a:r>
                      <a:endParaRPr lang="en-IN" sz="2000" dirty="0">
                        <a:latin typeface="Arial" panose="020B0604020202020204" pitchFamily="34" charset="0"/>
                        <a:cs typeface="Arial" panose="020B0604020202020204" pitchFamily="34" charset="0"/>
                      </a:endParaRPr>
                    </a:p>
                  </a:txBody>
                  <a:tcPr/>
                </a:tc>
                <a:tc>
                  <a:txBody>
                    <a:bodyPr/>
                    <a:lstStyle/>
                    <a:p>
                      <a:pPr algn="ctr"/>
                      <a:r>
                        <a:rPr lang="en-IN" sz="2000" kern="1200" dirty="0">
                          <a:solidFill>
                            <a:schemeClr val="dk1"/>
                          </a:solidFill>
                          <a:effectLst/>
                          <a:latin typeface="Arial" panose="020B0604020202020204" pitchFamily="34" charset="0"/>
                          <a:ea typeface="+mn-ea"/>
                          <a:cs typeface="Arial" panose="020B0604020202020204" pitchFamily="34" charset="0"/>
                        </a:rPr>
                        <a:t>how many times bigger than B is A	</a:t>
                      </a:r>
                      <a:endParaRPr lang="en-IN" sz="20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kern="1200" dirty="0">
                          <a:solidFill>
                            <a:schemeClr val="dk1"/>
                          </a:solidFill>
                          <a:effectLst/>
                          <a:latin typeface="Arial" panose="020B0604020202020204" pitchFamily="34" charset="0"/>
                          <a:ea typeface="+mn-ea"/>
                          <a:cs typeface="Arial" panose="020B0604020202020204" pitchFamily="34" charset="0"/>
                        </a:rPr>
                        <a:t>Distance, Length, Weight</a:t>
                      </a:r>
                    </a:p>
                    <a:p>
                      <a:pPr algn="ctr"/>
                      <a:endParaRPr lang="en-IN"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90494929"/>
                  </a:ext>
                </a:extLst>
              </a:tr>
            </a:tbl>
          </a:graphicData>
        </a:graphic>
      </p:graphicFrame>
    </p:spTree>
    <p:extLst>
      <p:ext uri="{BB962C8B-B14F-4D97-AF65-F5344CB8AC3E}">
        <p14:creationId xmlns:p14="http://schemas.microsoft.com/office/powerpoint/2010/main" val="392068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latin typeface="Arial" panose="020B0604020202020204" pitchFamily="34" charset="0"/>
                <a:cs typeface="Arial" panose="020B0604020202020204" pitchFamily="34" charset="0"/>
              </a:rPr>
              <a:t>Operations that make sense about different levels of measurement or scales</a:t>
            </a:r>
            <a:br>
              <a:rPr lang="en-IN" sz="2800" b="1" dirty="0">
                <a:latin typeface="Arial" panose="020B0604020202020204" pitchFamily="34" charset="0"/>
                <a:cs typeface="Arial" panose="020B0604020202020204" pitchFamily="34" charset="0"/>
              </a:rPr>
            </a:br>
            <a:endParaRPr lang="en-IN" sz="2800" b="1"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1427061342"/>
                  </p:ext>
                </p:extLst>
              </p:nvPr>
            </p:nvGraphicFramePr>
            <p:xfrm>
              <a:off x="1066800" y="2103438"/>
              <a:ext cx="10058400" cy="2717419"/>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1503846594"/>
                        </a:ext>
                      </a:extLst>
                    </a:gridCol>
                    <a:gridCol w="2011680">
                      <a:extLst>
                        <a:ext uri="{9D8B030D-6E8A-4147-A177-3AD203B41FA5}">
                          <a16:colId xmlns:a16="http://schemas.microsoft.com/office/drawing/2014/main" val="3783928583"/>
                        </a:ext>
                      </a:extLst>
                    </a:gridCol>
                    <a:gridCol w="2011680">
                      <a:extLst>
                        <a:ext uri="{9D8B030D-6E8A-4147-A177-3AD203B41FA5}">
                          <a16:colId xmlns:a16="http://schemas.microsoft.com/office/drawing/2014/main" val="1399873794"/>
                        </a:ext>
                      </a:extLst>
                    </a:gridCol>
                    <a:gridCol w="2011680">
                      <a:extLst>
                        <a:ext uri="{9D8B030D-6E8A-4147-A177-3AD203B41FA5}">
                          <a16:colId xmlns:a16="http://schemas.microsoft.com/office/drawing/2014/main" val="3223313680"/>
                        </a:ext>
                      </a:extLst>
                    </a:gridCol>
                    <a:gridCol w="2011680">
                      <a:extLst>
                        <a:ext uri="{9D8B030D-6E8A-4147-A177-3AD203B41FA5}">
                          <a16:colId xmlns:a16="http://schemas.microsoft.com/office/drawing/2014/main" val="3791867536"/>
                        </a:ext>
                      </a:extLst>
                    </a:gridCol>
                  </a:tblGrid>
                  <a:tr h="370840">
                    <a:tc>
                      <a:txBody>
                        <a:bodyPr/>
                        <a:lstStyle/>
                        <a:p>
                          <a:pPr marL="270510" indent="-270510" algn="l">
                            <a:lnSpc>
                              <a:spcPct val="115000"/>
                            </a:lnSpc>
                            <a:spcAft>
                              <a:spcPts val="800"/>
                            </a:spcAft>
                          </a:pPr>
                          <a:r>
                            <a:rPr lang="en-IN" sz="1800" b="1" dirty="0">
                              <a:effectLst/>
                              <a:latin typeface="Arial" panose="020B0604020202020204" pitchFamily="34" charset="0"/>
                              <a:ea typeface="Times New Roman" panose="02020603050405020304" pitchFamily="18" charset="0"/>
                              <a:cs typeface="Arial" panose="020B0604020202020204" pitchFamily="34" charset="0"/>
                            </a:rPr>
                            <a:t>Scale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a:effectLst/>
                              <a:latin typeface="Arial" panose="020B0604020202020204" pitchFamily="34" charset="0"/>
                              <a:ea typeface="Times New Roman" panose="02020603050405020304" pitchFamily="18" charset="0"/>
                              <a:cs typeface="Arial" panose="020B0604020202020204" pitchFamily="34" charset="0"/>
                            </a:rPr>
                            <a:t>	      counting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a:effectLst/>
                              <a:latin typeface="Arial" panose="020B0604020202020204" pitchFamily="34" charset="0"/>
                              <a:ea typeface="Times New Roman" panose="02020603050405020304" pitchFamily="18" charset="0"/>
                              <a:cs typeface="Arial" panose="020B0604020202020204" pitchFamily="34" charset="0"/>
                            </a:rPr>
                            <a:t>	 Ranking</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a:effectLst/>
                              <a:latin typeface="Arial" panose="020B0604020202020204" pitchFamily="34" charset="0"/>
                              <a:ea typeface="Times New Roman" panose="02020603050405020304" pitchFamily="18" charset="0"/>
                              <a:cs typeface="Arial" panose="020B0604020202020204" pitchFamily="34" charset="0"/>
                            </a:rPr>
                            <a:t>Addition / Subtraction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a:effectLst/>
                              <a:latin typeface="Arial" panose="020B0604020202020204" pitchFamily="34" charset="0"/>
                              <a:ea typeface="Times New Roman" panose="02020603050405020304" pitchFamily="18" charset="0"/>
                              <a:cs typeface="Arial" panose="020B0604020202020204" pitchFamily="34" charset="0"/>
                            </a:rPr>
                            <a:t>	Multiplication/ Division</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13031283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Arial" panose="020B0604020202020204" pitchFamily="34" charset="0"/>
                              <a:ea typeface="+mn-ea"/>
                              <a:cs typeface="Arial" panose="020B0604020202020204" pitchFamily="34" charset="0"/>
                            </a:rPr>
                            <a:t>Nominal	</a:t>
                          </a:r>
                          <a:endParaRPr lang="en-IN" sz="1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IN" sz="1800" i="1" kern="1200" smtClean="0">
                                    <a:solidFill>
                                      <a:schemeClr val="dk1"/>
                                    </a:solidFill>
                                    <a:effectLst/>
                                    <a:latin typeface="Cambria Math" panose="02040503050406030204" pitchFamily="18" charset="0"/>
                                    <a:ea typeface="+mn-ea"/>
                                    <a:cs typeface="+mn-cs"/>
                                  </a:rPr>
                                  <m:t>𝑌𝑒𝑠</m:t>
                                </m:r>
                              </m:oMath>
                            </m:oMathPara>
                          </a14:m>
                          <a:endParaRPr lang="en-IN" sz="1800" kern="1200" dirty="0">
                            <a:solidFill>
                              <a:schemeClr val="dk1"/>
                            </a:solidFill>
                            <a:effectLst/>
                            <a:latin typeface="Arial" panose="020B0604020202020204" pitchFamily="34" charset="0"/>
                            <a:ea typeface="+mn-ea"/>
                            <a:cs typeface="Arial" panose="020B0604020202020204" pitchFamily="34" charset="0"/>
                          </a:endParaRPr>
                        </a:p>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542609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Arial" panose="020B0604020202020204" pitchFamily="34" charset="0"/>
                              <a:ea typeface="+mn-ea"/>
                              <a:cs typeface="Arial" panose="020B0604020202020204" pitchFamily="34" charset="0"/>
                            </a:rPr>
                            <a:t>Ordinal	</a:t>
                          </a:r>
                          <a:endParaRPr lang="en-IN" sz="1800" dirty="0">
                            <a:latin typeface="Arial" panose="020B0604020202020204" pitchFamily="34" charset="0"/>
                            <a:cs typeface="Arial" panose="020B0604020202020204" pitchFamily="34" charset="0"/>
                          </a:endParaRPr>
                        </a:p>
                      </a:txBody>
                      <a:tcPr/>
                    </a:tc>
                    <a:tc>
                      <a:txBody>
                        <a:bodyPr/>
                        <a:lstStyle/>
                        <a:p>
                          <a:pPr algn="ctr"/>
                          <a:r>
                            <a:rPr lang="en-IN" sz="1800" kern="1200" dirty="0">
                              <a:solidFill>
                                <a:schemeClr val="dk1"/>
                              </a:solidFill>
                              <a:effectLst/>
                              <a:latin typeface="Arial" panose="020B0604020202020204" pitchFamily="34" charset="0"/>
                              <a:ea typeface="+mn-ea"/>
                              <a:cs typeface="Arial" panose="020B0604020202020204" pitchFamily="34" charset="0"/>
                            </a:rPr>
                            <a:t>Yes</a:t>
                          </a:r>
                          <a:endParaRPr lang="en-IN" sz="1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Arial" panose="020B0604020202020204" pitchFamily="34" charset="0"/>
                              <a:ea typeface="+mn-ea"/>
                              <a:cs typeface="Arial" panose="020B0604020202020204" pitchFamily="34" charset="0"/>
                            </a:rPr>
                            <a:t>Yes</a:t>
                          </a:r>
                        </a:p>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1397562"/>
                      </a:ext>
                    </a:extLst>
                  </a:tr>
                  <a:tr h="370840">
                    <a:tc>
                      <a:txBody>
                        <a:bodyPr/>
                        <a:lstStyle/>
                        <a:p>
                          <a:pPr algn="l"/>
                          <a:r>
                            <a:rPr lang="en-IN" sz="1800" kern="1200" dirty="0">
                              <a:solidFill>
                                <a:schemeClr val="dk1"/>
                              </a:solidFill>
                              <a:effectLst/>
                              <a:latin typeface="Arial" panose="020B0604020202020204" pitchFamily="34" charset="0"/>
                              <a:ea typeface="+mn-ea"/>
                              <a:cs typeface="Arial" panose="020B0604020202020204" pitchFamily="34" charset="0"/>
                            </a:rPr>
                            <a:t>Interval</a:t>
                          </a:r>
                          <a:endParaRPr lang="en-IN" sz="18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8827885"/>
                      </a:ext>
                    </a:extLst>
                  </a:tr>
                  <a:tr h="370840">
                    <a:tc>
                      <a:txBody>
                        <a:bodyPr/>
                        <a:lstStyle/>
                        <a:p>
                          <a:pPr algn="l"/>
                          <a:r>
                            <a:rPr lang="en-IN" sz="1800" kern="1200" dirty="0">
                              <a:solidFill>
                                <a:schemeClr val="dk1"/>
                              </a:solidFill>
                              <a:effectLst/>
                              <a:latin typeface="Arial" panose="020B0604020202020204" pitchFamily="34" charset="0"/>
                              <a:ea typeface="+mn-ea"/>
                              <a:cs typeface="Arial" panose="020B0604020202020204" pitchFamily="34" charset="0"/>
                            </a:rPr>
                            <a:t>Ratio</a:t>
                          </a:r>
                          <a:endParaRPr lang="en-IN" sz="18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Yes</a:t>
                          </a:r>
                        </a:p>
                      </a:txBody>
                      <a:tcPr/>
                    </a:tc>
                    <a:extLst>
                      <a:ext uri="{0D108BD9-81ED-4DB2-BD59-A6C34878D82A}">
                        <a16:rowId xmlns:a16="http://schemas.microsoft.com/office/drawing/2014/main" val="154099439"/>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1427061342"/>
                  </p:ext>
                </p:extLst>
              </p:nvPr>
            </p:nvGraphicFramePr>
            <p:xfrm>
              <a:off x="1066800" y="2103438"/>
              <a:ext cx="10058400" cy="2717419"/>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1503846594"/>
                        </a:ext>
                      </a:extLst>
                    </a:gridCol>
                    <a:gridCol w="2011680">
                      <a:extLst>
                        <a:ext uri="{9D8B030D-6E8A-4147-A177-3AD203B41FA5}">
                          <a16:colId xmlns:a16="http://schemas.microsoft.com/office/drawing/2014/main" val="3783928583"/>
                        </a:ext>
                      </a:extLst>
                    </a:gridCol>
                    <a:gridCol w="2011680">
                      <a:extLst>
                        <a:ext uri="{9D8B030D-6E8A-4147-A177-3AD203B41FA5}">
                          <a16:colId xmlns:a16="http://schemas.microsoft.com/office/drawing/2014/main" val="1399873794"/>
                        </a:ext>
                      </a:extLst>
                    </a:gridCol>
                    <a:gridCol w="2011680">
                      <a:extLst>
                        <a:ext uri="{9D8B030D-6E8A-4147-A177-3AD203B41FA5}">
                          <a16:colId xmlns:a16="http://schemas.microsoft.com/office/drawing/2014/main" val="3223313680"/>
                        </a:ext>
                      </a:extLst>
                    </a:gridCol>
                    <a:gridCol w="2011680">
                      <a:extLst>
                        <a:ext uri="{9D8B030D-6E8A-4147-A177-3AD203B41FA5}">
                          <a16:colId xmlns:a16="http://schemas.microsoft.com/office/drawing/2014/main" val="3791867536"/>
                        </a:ext>
                      </a:extLst>
                    </a:gridCol>
                  </a:tblGrid>
                  <a:tr h="695579">
                    <a:tc>
                      <a:txBody>
                        <a:bodyPr/>
                        <a:lstStyle/>
                        <a:p>
                          <a:pPr marL="270510" indent="-270510" algn="l">
                            <a:lnSpc>
                              <a:spcPct val="115000"/>
                            </a:lnSpc>
                            <a:spcAft>
                              <a:spcPts val="800"/>
                            </a:spcAft>
                          </a:pPr>
                          <a:r>
                            <a:rPr lang="en-IN" sz="1800" b="1" dirty="0" smtClean="0">
                              <a:effectLst/>
                              <a:latin typeface="Arial" panose="020B0604020202020204" pitchFamily="34" charset="0"/>
                              <a:ea typeface="Times New Roman" panose="02020603050405020304" pitchFamily="18" charset="0"/>
                              <a:cs typeface="Arial" panose="020B0604020202020204" pitchFamily="34" charset="0"/>
                            </a:rPr>
                            <a:t>Scale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smtClean="0">
                              <a:effectLst/>
                              <a:latin typeface="Arial" panose="020B0604020202020204" pitchFamily="34" charset="0"/>
                              <a:ea typeface="Times New Roman" panose="02020603050405020304" pitchFamily="18" charset="0"/>
                              <a:cs typeface="Arial" panose="020B0604020202020204" pitchFamily="34" charset="0"/>
                            </a:rPr>
                            <a:t>	      counting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smtClean="0">
                              <a:effectLst/>
                              <a:latin typeface="Arial" panose="020B0604020202020204" pitchFamily="34" charset="0"/>
                              <a:ea typeface="Times New Roman" panose="02020603050405020304" pitchFamily="18" charset="0"/>
                              <a:cs typeface="Arial" panose="020B0604020202020204" pitchFamily="34" charset="0"/>
                            </a:rPr>
                            <a:t>	 Ranking</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smtClean="0">
                              <a:effectLst/>
                              <a:latin typeface="Arial" panose="020B0604020202020204" pitchFamily="34" charset="0"/>
                              <a:ea typeface="Times New Roman" panose="02020603050405020304" pitchFamily="18" charset="0"/>
                              <a:cs typeface="Arial" panose="020B0604020202020204" pitchFamily="34" charset="0"/>
                            </a:rPr>
                            <a:t>Addition / Subtraction	</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70510" indent="-270510" algn="ctr">
                            <a:lnSpc>
                              <a:spcPct val="115000"/>
                            </a:lnSpc>
                            <a:spcAft>
                              <a:spcPts val="800"/>
                            </a:spcAft>
                          </a:pPr>
                          <a:r>
                            <a:rPr lang="en-IN" sz="1800" b="1" dirty="0" smtClean="0">
                              <a:effectLst/>
                              <a:latin typeface="Arial" panose="020B0604020202020204" pitchFamily="34" charset="0"/>
                              <a:ea typeface="Times New Roman" panose="02020603050405020304" pitchFamily="18" charset="0"/>
                              <a:cs typeface="Arial" panose="020B0604020202020204" pitchFamily="34" charset="0"/>
                            </a:rPr>
                            <a:t>	Multiplication/ Division</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130312839"/>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effectLst/>
                              <a:latin typeface="Arial" panose="020B0604020202020204" pitchFamily="34" charset="0"/>
                              <a:ea typeface="+mn-ea"/>
                              <a:cs typeface="Arial" panose="020B0604020202020204" pitchFamily="34" charset="0"/>
                            </a:rPr>
                            <a:t>Nominal	</a:t>
                          </a:r>
                          <a:endParaRPr lang="en-IN" sz="1800" dirty="0">
                            <a:latin typeface="Arial" panose="020B0604020202020204" pitchFamily="34" charset="0"/>
                            <a:cs typeface="Arial" panose="020B0604020202020204" pitchFamily="34" charset="0"/>
                          </a:endParaRPr>
                        </a:p>
                      </a:txBody>
                      <a:tcPr/>
                    </a:tc>
                    <a:tc>
                      <a:txBody>
                        <a:bodyPr/>
                        <a:lstStyle/>
                        <a:p>
                          <a:endParaRPr lang="en-US"/>
                        </a:p>
                      </a:txBody>
                      <a:tcPr>
                        <a:blipFill>
                          <a:blip r:embed="rId2"/>
                          <a:stretch>
                            <a:fillRect l="-100606" t="-110476" r="-301515" b="-230476"/>
                          </a:stretch>
                        </a:blipFill>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5426092"/>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effectLst/>
                              <a:latin typeface="Arial" panose="020B0604020202020204" pitchFamily="34" charset="0"/>
                              <a:ea typeface="+mn-ea"/>
                              <a:cs typeface="Arial" panose="020B0604020202020204" pitchFamily="34" charset="0"/>
                            </a:rPr>
                            <a:t>Ordinal	</a:t>
                          </a:r>
                          <a:endParaRPr lang="en-IN" sz="1800" dirty="0">
                            <a:latin typeface="Arial" panose="020B0604020202020204" pitchFamily="34" charset="0"/>
                            <a:cs typeface="Arial" panose="020B0604020202020204" pitchFamily="34" charset="0"/>
                          </a:endParaRPr>
                        </a:p>
                      </a:txBody>
                      <a:tcPr/>
                    </a:tc>
                    <a:tc>
                      <a:txBody>
                        <a:bodyPr/>
                        <a:lstStyle/>
                        <a:p>
                          <a:pPr algn="ctr"/>
                          <a:r>
                            <a:rPr lang="en-IN" sz="1800" kern="1200" dirty="0" smtClean="0">
                              <a:solidFill>
                                <a:schemeClr val="dk1"/>
                              </a:solidFill>
                              <a:effectLst/>
                              <a:latin typeface="Arial" panose="020B0604020202020204" pitchFamily="34" charset="0"/>
                              <a:ea typeface="+mn-ea"/>
                              <a:cs typeface="Arial" panose="020B0604020202020204" pitchFamily="34" charset="0"/>
                            </a:rPr>
                            <a:t>Yes</a:t>
                          </a:r>
                          <a:endParaRPr lang="en-IN" sz="1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effectLst/>
                              <a:latin typeface="Arial" panose="020B0604020202020204" pitchFamily="34" charset="0"/>
                              <a:ea typeface="+mn-ea"/>
                              <a:cs typeface="Arial" panose="020B0604020202020204" pitchFamily="34" charset="0"/>
                            </a:rPr>
                            <a:t>Yes</a:t>
                          </a:r>
                        </a:p>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1397562"/>
                      </a:ext>
                    </a:extLst>
                  </a:tr>
                  <a:tr h="370840">
                    <a:tc>
                      <a:txBody>
                        <a:bodyPr/>
                        <a:lstStyle/>
                        <a:p>
                          <a:pPr algn="l"/>
                          <a:r>
                            <a:rPr lang="en-IN" sz="1800" kern="1200" dirty="0" smtClean="0">
                              <a:solidFill>
                                <a:schemeClr val="dk1"/>
                              </a:solidFill>
                              <a:effectLst/>
                              <a:latin typeface="Arial" panose="020B0604020202020204" pitchFamily="34" charset="0"/>
                              <a:ea typeface="+mn-ea"/>
                              <a:cs typeface="Arial" panose="020B0604020202020204" pitchFamily="34" charset="0"/>
                            </a:rPr>
                            <a:t>Interval</a:t>
                          </a:r>
                          <a:endParaRPr lang="en-IN" sz="18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algn="ctr"/>
                          <a:endParaRPr lang="en-IN"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8827885"/>
                      </a:ext>
                    </a:extLst>
                  </a:tr>
                  <a:tr h="370840">
                    <a:tc>
                      <a:txBody>
                        <a:bodyPr/>
                        <a:lstStyle/>
                        <a:p>
                          <a:pPr algn="l"/>
                          <a:r>
                            <a:rPr lang="en-IN" sz="1800" kern="1200" dirty="0" smtClean="0">
                              <a:solidFill>
                                <a:schemeClr val="dk1"/>
                              </a:solidFill>
                              <a:effectLst/>
                              <a:latin typeface="Arial" panose="020B0604020202020204" pitchFamily="34" charset="0"/>
                              <a:ea typeface="+mn-ea"/>
                              <a:cs typeface="Arial" panose="020B0604020202020204" pitchFamily="34" charset="0"/>
                            </a:rPr>
                            <a:t>Ratio</a:t>
                          </a:r>
                          <a:endParaRPr lang="en-IN" sz="18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Yes</a:t>
                          </a:r>
                          <a:endParaRPr kumimoji="0" lang="en-IN"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54099439"/>
                      </a:ext>
                    </a:extLst>
                  </a:tr>
                </a:tbl>
              </a:graphicData>
            </a:graphic>
          </p:graphicFrame>
        </mc:Fallback>
      </mc:AlternateContent>
    </p:spTree>
    <p:extLst>
      <p:ext uri="{BB962C8B-B14F-4D97-AF65-F5344CB8AC3E}">
        <p14:creationId xmlns:p14="http://schemas.microsoft.com/office/powerpoint/2010/main" val="81716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000" dirty="0">
                <a:solidFill>
                  <a:srgbClr val="00FF99"/>
                </a:solidFill>
                <a:latin typeface="Algerian" panose="04020705040A02060702" pitchFamily="82" charset="0"/>
              </a:rPr>
              <a:t>Thanking You</a:t>
            </a:r>
          </a:p>
        </p:txBody>
      </p:sp>
    </p:spTree>
    <p:extLst>
      <p:ext uri="{BB962C8B-B14F-4D97-AF65-F5344CB8AC3E}">
        <p14:creationId xmlns:p14="http://schemas.microsoft.com/office/powerpoint/2010/main" val="2001763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171</TotalTime>
  <Words>735</Words>
  <Application>Microsoft Office PowerPoint</Application>
  <PresentationFormat>Widescreen</PresentationFormat>
  <Paragraphs>73</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Calibri</vt:lpstr>
      <vt:lpstr>Cambria Math</vt:lpstr>
      <vt:lpstr>Century Gothic</vt:lpstr>
      <vt:lpstr>Corbel</vt:lpstr>
      <vt:lpstr>Savon</vt:lpstr>
      <vt:lpstr>BIHAR ANIMAL SCIENCES UNIVERSITY, PATNA, BIHAR Bihar Veterinary College, Patna</vt:lpstr>
      <vt:lpstr>Introduction</vt:lpstr>
      <vt:lpstr>Data can be classified into four levels of measurement </vt:lpstr>
      <vt:lpstr>The Nominal Scale </vt:lpstr>
      <vt:lpstr>The ordinal Scale </vt:lpstr>
      <vt:lpstr>The Interval Scale </vt:lpstr>
      <vt:lpstr>Characteristics Questions to differentiate Scales</vt:lpstr>
      <vt:lpstr>Operations that make sense about different levels of measurement or scales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BIHAR ANIMAL SCIENCES UNIVERSITY, PATNA, BIHAR Bihar Veterinary College, Patna</dc:title>
  <dc:creator>HP</dc:creator>
  <cp:lastModifiedBy>Nirbhay Kumar Mishra</cp:lastModifiedBy>
  <cp:revision>37</cp:revision>
  <dcterms:created xsi:type="dcterms:W3CDTF">2020-10-07T07:56:52Z</dcterms:created>
  <dcterms:modified xsi:type="dcterms:W3CDTF">2020-10-13T06:57:27Z</dcterms:modified>
</cp:coreProperties>
</file>